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256" r:id="rId3"/>
    <p:sldId id="301" r:id="rId5"/>
    <p:sldId id="302" r:id="rId6"/>
    <p:sldId id="303" r:id="rId7"/>
    <p:sldId id="259" r:id="rId8"/>
    <p:sldId id="260" r:id="rId9"/>
    <p:sldId id="263" r:id="rId10"/>
    <p:sldId id="267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80" r:id="rId19"/>
    <p:sldId id="282" r:id="rId20"/>
    <p:sldId id="283" r:id="rId21"/>
    <p:sldId id="285" r:id="rId22"/>
    <p:sldId id="286" r:id="rId23"/>
    <p:sldId id="287" r:id="rId24"/>
    <p:sldId id="288" r:id="rId25"/>
    <p:sldId id="291" r:id="rId26"/>
    <p:sldId id="292" r:id="rId27"/>
    <p:sldId id="293" r:id="rId28"/>
    <p:sldId id="294" r:id="rId29"/>
    <p:sldId id="295" r:id="rId30"/>
    <p:sldId id="298" r:id="rId31"/>
    <p:sldId id="300" r:id="rId32"/>
  </p:sldIdLst>
  <p:sldSz cx="9144000" cy="5144135" type="screen16x9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2" userDrawn="1">
          <p15:clr>
            <a:srgbClr val="A4A3A4"/>
          </p15:clr>
        </p15:guide>
        <p15:guide id="2" pos="2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E8B1"/>
    <a:srgbClr val="0F0F11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562"/>
        <p:guide pos="28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148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8985" y="347345"/>
            <a:ext cx="412115" cy="412115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298450" y="4620895"/>
            <a:ext cx="85032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charset="0"/>
                <a:cs typeface="Avenir Book" panose="02000503020000020003" charset="0"/>
              </a:rPr>
              <a:t>超级流量第一公链，永不拥堵的</a:t>
            </a: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charset="0"/>
                <a:cs typeface="Avenir Book" panose="02000503020000020003" charset="0"/>
              </a:rPr>
              <a:t>Web3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charset="0"/>
                <a:cs typeface="Avenir Book" panose="02000503020000020003" charset="0"/>
              </a:rPr>
              <a:t>中枢</a:t>
            </a:r>
            <a:endParaRPr lang="zh-CN" altLang="en-US" sz="90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charset="0"/>
              <a:cs typeface="Avenir Book" panose="02000503020000020003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546734" y="6045776"/>
            <a:ext cx="2412060" cy="28301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677052" y="6045776"/>
            <a:ext cx="3537688" cy="28301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930854" y="6045776"/>
            <a:ext cx="2412060" cy="28301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770" algn="l"/>
          <a:tab pos="1207770" algn="l"/>
          <a:tab pos="1207770" algn="l"/>
          <a:tab pos="120777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image" Target="../media/image7.jpeg"/><Relationship Id="rId5" Type="http://schemas.openxmlformats.org/officeDocument/2006/relationships/tags" Target="../tags/tag52.xml"/><Relationship Id="rId4" Type="http://schemas.openxmlformats.org/officeDocument/2006/relationships/image" Target="../media/image6.jpeg"/><Relationship Id="rId3" Type="http://schemas.openxmlformats.org/officeDocument/2006/relationships/tags" Target="../tags/tag51.xml"/><Relationship Id="rId2" Type="http://schemas.openxmlformats.org/officeDocument/2006/relationships/image" Target="../media/image5.jpe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9.xml"/><Relationship Id="rId10" Type="http://schemas.openxmlformats.org/officeDocument/2006/relationships/image" Target="../media/image12.png"/><Relationship Id="rId1" Type="http://schemas.openxmlformats.org/officeDocument/2006/relationships/tags" Target="../tags/tag10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0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3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ags" Target="../tags/tag1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image" Target="../media/image2.svg"/><Relationship Id="rId7" Type="http://schemas.openxmlformats.org/officeDocument/2006/relationships/image" Target="../media/image1.png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tags" Target="../tags/tag121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46.xml"/><Relationship Id="rId16" Type="http://schemas.openxmlformats.org/officeDocument/2006/relationships/image" Target="../media/image2.svg"/><Relationship Id="rId15" Type="http://schemas.openxmlformats.org/officeDocument/2006/relationships/image" Target="../media/image1.png"/><Relationship Id="rId14" Type="http://schemas.openxmlformats.org/officeDocument/2006/relationships/tags" Target="../tags/tag145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tags" Target="../tags/tag132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7.xml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image" Target="../media/image2.svg"/><Relationship Id="rId6" Type="http://schemas.openxmlformats.org/officeDocument/2006/relationships/image" Target="../media/image1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5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48.xml"/><Relationship Id="rId2" Type="http://schemas.openxmlformats.org/officeDocument/2006/relationships/tags" Target="../tags/tag30.xml"/><Relationship Id="rId19" Type="http://schemas.openxmlformats.org/officeDocument/2006/relationships/tags" Target="../tags/tag47.xml"/><Relationship Id="rId18" Type="http://schemas.openxmlformats.org/officeDocument/2006/relationships/tags" Target="../tags/tag46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635"/>
            <a:ext cx="9146540" cy="51454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0080" y="2158365"/>
            <a:ext cx="5280025" cy="96393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ts val="50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超级流量第一公链，</a:t>
            </a:r>
            <a:endParaRPr lang="zh-CN" altLang="en-US" sz="280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Alibaba PuHuiTi Regular" panose="00020600040101010101" charset="-122"/>
            </a:endParaRPr>
          </a:p>
          <a:p>
            <a:pPr marL="0" indent="0" algn="l" defTabSz="266700">
              <a:spcBef>
                <a:spcPts val="50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永不拥堵的</a:t>
            </a:r>
            <a:r>
              <a:rPr lang="en-US" altLang="zh-CN" sz="28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Web3</a:t>
            </a:r>
            <a:r>
              <a:rPr lang="zh-CN" altLang="en-US" sz="28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中枢</a:t>
            </a:r>
            <a:endParaRPr lang="zh-CN" altLang="en-US" sz="280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Alibaba PuHuiTi Regular" panose="00020600040101010101" charset="-122"/>
            </a:endParaRPr>
          </a:p>
          <a:p>
            <a:pPr marL="0" indent="0" algn="l" defTabSz="266700">
              <a:spcBef>
                <a:spcPts val="500"/>
              </a:spcBef>
              <a:spcAft>
                <a:spcPct val="0"/>
              </a:spcAft>
            </a:pPr>
            <a:endParaRPr lang="en-US" altLang="zh-CN" sz="280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Alibaba PuHuiTi Regular" panose="00020600040101010101" charset="-122"/>
            </a:endParaRPr>
          </a:p>
          <a:p>
            <a:pPr marL="0" indent="0" algn="l" defTabSz="266700">
              <a:spcBef>
                <a:spcPts val="500"/>
              </a:spcBef>
              <a:spcAft>
                <a:spcPct val="0"/>
              </a:spcAft>
            </a:pPr>
            <a:endParaRPr lang="en-US" altLang="zh-CN" sz="280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Alibaba PuHuiTi Regular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28470" y="878840"/>
            <a:ext cx="6770370" cy="11004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0" indent="0" algn="l" defTabSz="266700">
              <a:spcBef>
                <a:spcPts val="500"/>
              </a:spcBef>
              <a:spcAft>
                <a:spcPct val="0"/>
              </a:spcAft>
            </a:pPr>
            <a:r>
              <a:rPr lang="en-US" altLang="zh-CN" sz="60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7BF0D7"/>
                    </a:gs>
                    <a:gs pos="99000">
                      <a:srgbClr val="00E8B1"/>
                    </a:gs>
                  </a:gsLst>
                  <a:lin ang="10800000" scaled="0"/>
                </a:gradFill>
                <a:latin typeface="Avenir Heavy" panose="02000503020000020003" charset="0"/>
                <a:ea typeface="宋体"/>
                <a:cs typeface="Avenir Heavy" panose="02000503020000020003" charset="0"/>
              </a:rPr>
              <a:t>Tantin Chain</a:t>
            </a:r>
            <a:endParaRPr lang="en-US" altLang="zh-CN" sz="6000" b="1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7BF0D7"/>
                  </a:gs>
                  <a:gs pos="99000">
                    <a:srgbClr val="00E8B1"/>
                  </a:gs>
                </a:gsLst>
                <a:lin ang="10800000" scaled="0"/>
              </a:gradFill>
              <a:latin typeface="Avenir Heavy" panose="02000503020000020003" charset="0"/>
              <a:ea typeface="宋体"/>
              <a:cs typeface="Avenir Heavy" panose="02000503020000020003" charset="0"/>
            </a:endParaRPr>
          </a:p>
        </p:txBody>
      </p:sp>
      <p:pic>
        <p:nvPicPr>
          <p:cNvPr id="24" name="图片 23" descr="TT Coin_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" y="3827145"/>
            <a:ext cx="218440" cy="21844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967105" y="3800475"/>
            <a:ext cx="3120390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1"/>
                </a:solidFill>
                <a:latin typeface="Avenir Book" panose="02000503020000020003"/>
                <a:ea typeface="宋体"/>
              </a:rPr>
              <a:t>Tantin Chain - </a:t>
            </a:r>
            <a:r>
              <a:rPr lang="zh-CN" altLang="en-US" sz="12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</a:rPr>
              <a:t>流量引擎</a:t>
            </a:r>
            <a:endParaRPr lang="zh-CN" altLang="en-US" sz="120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pic>
        <p:nvPicPr>
          <p:cNvPr id="27" name="图片 26" descr="T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130" y="802005"/>
            <a:ext cx="1035050" cy="10350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03</a:t>
            </a:r>
            <a:endParaRPr lang="en-US" altLang="zh-CN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555" y="441960"/>
            <a:ext cx="581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智能合约与开发支持</a:t>
            </a:r>
            <a:endParaRPr lang="en-US" altLang="zh-CN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4555" y="287655"/>
            <a:ext cx="35801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venir Medium" panose="02000503020000020003" charset="0"/>
                <a:ea typeface="Alibaba PuHuiTi Regular" panose="00020600040101010101" charset="-122"/>
                <a:cs typeface="Avenir Medium" panose="02000503020000020003" charset="0"/>
              </a:rPr>
              <a:t>Tantin Chain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Avenir Medium" panose="02000503020000020003" charset="0"/>
              <a:ea typeface="Alibaba PuHuiTi Regular" panose="00020600040101010101" charset="-122"/>
              <a:cs typeface="Avenir Medium" panose="02000503020000020003" charset="0"/>
            </a:endParaRPr>
          </a:p>
        </p:txBody>
      </p:sp>
      <p:pic>
        <p:nvPicPr>
          <p:cNvPr id="6" name="图片 5" descr="/Users/se7en.dubai/Library/Containers/com.kingsoft.wpsoffice.mac/Data/Library/Application Support/Kingsoft/office6/.wppai/generateppt/0B954D3A47C748DCA29FED2B3FCE8061.jpg0B954D3A47C748DCA29FED2B3FCE80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617" r="2617"/>
          <a:stretch>
            <a:fillRect/>
          </a:stretch>
        </p:blipFill>
        <p:spPr>
          <a:xfrm>
            <a:off x="3236134" y="1311007"/>
            <a:ext cx="2934948" cy="191173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solidFill>
              <a:schemeClr val="accent1">
                <a:alpha val="20000"/>
              </a:schemeClr>
            </a:solidFill>
          </a:ln>
        </p:spPr>
      </p:pic>
      <p:pic>
        <p:nvPicPr>
          <p:cNvPr id="8" name="图片 7" descr="/Users/se7en.dubai/Library/Containers/com.kingsoft.wpsoffice.mac/Data/Library/Application Support/Kingsoft/office6/.wppai/generateppt/0D56C43827BC4A40BAF57B67961D6A8B.jpg0D56C43827BC4A40BAF57B67961D6A8B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2177" b="2177"/>
          <a:stretch>
            <a:fillRect/>
          </a:stretch>
        </p:blipFill>
        <p:spPr>
          <a:xfrm>
            <a:off x="7452" y="1311985"/>
            <a:ext cx="3096110" cy="191173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solidFill>
              <a:schemeClr val="accent1">
                <a:alpha val="20000"/>
              </a:schemeClr>
            </a:solidFill>
          </a:ln>
        </p:spPr>
      </p:pic>
      <p:pic>
        <p:nvPicPr>
          <p:cNvPr id="12" name="图片 11" descr="/Users/se7en.dubai/Library/Containers/com.kingsoft.wpsoffice.mac/Data/Library/Application Support/Kingsoft/office6/.wppai/generateppt/D0D9B277C70D41E0A55F2D7A6961B087.jpgD0D9B277C70D41E0A55F2D7A6961B08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335" r="335"/>
          <a:stretch>
            <a:fillRect/>
          </a:stretch>
        </p:blipFill>
        <p:spPr>
          <a:xfrm>
            <a:off x="6303869" y="1311007"/>
            <a:ext cx="2553731" cy="1910862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solidFill>
              <a:schemeClr val="accent1">
                <a:alpha val="20000"/>
              </a:schemeClr>
            </a:solidFill>
          </a:ln>
        </p:spPr>
      </p:pic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1103248" y="3885496"/>
            <a:ext cx="1742563" cy="54966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defPPr>
              <a:defRPr lang="zh-CN"/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</a:rPr>
              <a:t>完全兼容</a:t>
            </a:r>
            <a:r>
              <a:rPr lang="en-US" altLang="zh-CN" sz="1200" dirty="0"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</a:rPr>
              <a:t>EVM</a:t>
            </a:r>
            <a:r>
              <a:rPr lang="zh-CN" altLang="en-US" sz="1200" dirty="0"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</a:rPr>
              <a:t>（以太坊虚拟机）</a:t>
            </a:r>
            <a:endParaRPr lang="zh-CN" altLang="en-US" sz="1200" dirty="0"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103248" y="3629297"/>
            <a:ext cx="1742563" cy="274296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b="1" dirty="0">
                <a:solidFill>
                  <a:srgbClr val="00E8B1"/>
                </a:solidFill>
                <a:latin typeface="Avenir Heavy" panose="02000503020000020003" charset="0"/>
                <a:cs typeface="Avenir Heavy" panose="02000503020000020003" charset="0"/>
              </a:rPr>
              <a:t>虚拟机</a:t>
            </a:r>
            <a:endParaRPr lang="zh-CN" altLang="en-US" sz="1400" b="1" dirty="0">
              <a:solidFill>
                <a:srgbClr val="00E8B1"/>
              </a:solidFill>
              <a:latin typeface="Avenir Heavy" panose="02000503020000020003" charset="0"/>
              <a:cs typeface="Avenir Heavy" panose="02000503020000020003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3835396" y="3885496"/>
            <a:ext cx="1742563" cy="54966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defPPr>
              <a:defRPr lang="zh-CN"/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Solidity</a:t>
            </a:r>
            <a:r>
              <a:rPr lang="zh-CN" altLang="en-US" sz="120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（支持</a:t>
            </a:r>
            <a:r>
              <a:rPr lang="en-US" altLang="zh-CN" sz="120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0.4.24</a:t>
            </a:r>
            <a:r>
              <a:rPr lang="zh-CN" altLang="en-US" sz="120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及以上版本编译器）</a:t>
            </a:r>
            <a:endParaRPr lang="zh-CN" altLang="en-US" sz="120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3835396" y="3629297"/>
            <a:ext cx="1742563" cy="274296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b="1" dirty="0">
                <a:solidFill>
                  <a:srgbClr val="00E8B1"/>
                </a:solidFill>
                <a:latin typeface="Avenir Heavy" panose="02000503020000020003" charset="0"/>
                <a:cs typeface="Avenir Heavy" panose="02000503020000020003" charset="0"/>
              </a:rPr>
              <a:t>开发语言</a:t>
            </a:r>
            <a:endParaRPr lang="zh-CN" altLang="en-US" sz="1400" b="1" dirty="0">
              <a:solidFill>
                <a:srgbClr val="00E8B1"/>
              </a:solidFill>
              <a:latin typeface="Avenir Heavy" panose="02000503020000020003" charset="0"/>
              <a:cs typeface="Avenir Heavy" panose="02000503020000020003" charset="0"/>
            </a:endParaRPr>
          </a:p>
        </p:txBody>
      </p:sp>
      <p:sp>
        <p:nvSpPr>
          <p:cNvPr id="17" name="椭圆 16"/>
          <p:cNvSpPr/>
          <p:nvPr>
            <p:custDataLst>
              <p:tags r:id="rId11"/>
            </p:custDataLst>
          </p:nvPr>
        </p:nvSpPr>
        <p:spPr>
          <a:xfrm>
            <a:off x="4379381" y="2894039"/>
            <a:ext cx="654815" cy="654815"/>
          </a:xfrm>
          <a:prstGeom prst="ellipse">
            <a:avLst/>
          </a:prstGeom>
          <a:solidFill>
            <a:srgbClr val="0F0F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venir Medium" panose="02000503020000020003" charset="0"/>
                <a:cs typeface="Avenir Medium" panose="02000503020000020003" charset="0"/>
              </a:rPr>
              <a:t>02</a:t>
            </a:r>
            <a:endParaRPr lang="en-US" altLang="zh-CN" dirty="0">
              <a:solidFill>
                <a:schemeClr val="bg1"/>
              </a:solidFill>
              <a:latin typeface="Avenir Medium" panose="02000503020000020003" charset="0"/>
              <a:cs typeface="Avenir Medium" panose="02000503020000020003" charset="0"/>
            </a:endParaRPr>
          </a:p>
        </p:txBody>
      </p:sp>
      <p:sp>
        <p:nvSpPr>
          <p:cNvPr id="18" name="椭圆 17"/>
          <p:cNvSpPr/>
          <p:nvPr>
            <p:custDataLst>
              <p:tags r:id="rId12"/>
            </p:custDataLst>
          </p:nvPr>
        </p:nvSpPr>
        <p:spPr>
          <a:xfrm>
            <a:off x="1647231" y="2895507"/>
            <a:ext cx="654815" cy="654815"/>
          </a:xfrm>
          <a:prstGeom prst="ellipse">
            <a:avLst/>
          </a:prstGeom>
          <a:solidFill>
            <a:srgbClr val="0F0F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venir Medium" panose="02000503020000020003" charset="0"/>
                <a:cs typeface="Avenir Medium" panose="02000503020000020003" charset="0"/>
              </a:rPr>
              <a:t>01</a:t>
            </a:r>
            <a:endParaRPr lang="en-US" altLang="zh-CN" dirty="0">
              <a:solidFill>
                <a:schemeClr val="bg1"/>
              </a:solidFill>
              <a:latin typeface="Avenir Medium" panose="02000503020000020003" charset="0"/>
              <a:cs typeface="Avenir Medium" panose="02000503020000020003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6567545" y="3885496"/>
            <a:ext cx="1742563" cy="54966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defPPr>
              <a:defRPr lang="zh-CN"/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集成</a:t>
            </a:r>
            <a:r>
              <a:rPr lang="en-US" altLang="zh-CN" sz="120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Remix IDE</a:t>
            </a:r>
            <a:r>
              <a:rPr lang="zh-CN" altLang="en-US" sz="120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插件，支持本地测试网快速部署</a:t>
            </a:r>
            <a:endParaRPr lang="zh-CN" altLang="en-US" sz="120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6567545" y="3629297"/>
            <a:ext cx="1742563" cy="274296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b="1" dirty="0">
                <a:solidFill>
                  <a:srgbClr val="00E8B1"/>
                </a:solidFill>
                <a:latin typeface="Avenir Heavy" panose="02000503020000020003" charset="0"/>
                <a:cs typeface="Avenir Heavy" panose="02000503020000020003" charset="0"/>
              </a:rPr>
              <a:t>调试工具</a:t>
            </a:r>
            <a:endParaRPr lang="zh-CN" altLang="en-US" sz="1400" b="1" dirty="0">
              <a:solidFill>
                <a:srgbClr val="00E8B1"/>
              </a:solidFill>
              <a:latin typeface="Avenir Heavy" panose="02000503020000020003" charset="0"/>
              <a:cs typeface="Avenir Heavy" panose="02000503020000020003" charset="0"/>
            </a:endParaRPr>
          </a:p>
        </p:txBody>
      </p:sp>
      <p:sp>
        <p:nvSpPr>
          <p:cNvPr id="21" name="椭圆 20"/>
          <p:cNvSpPr/>
          <p:nvPr>
            <p:custDataLst>
              <p:tags r:id="rId15"/>
            </p:custDataLst>
          </p:nvPr>
        </p:nvSpPr>
        <p:spPr>
          <a:xfrm>
            <a:off x="7111529" y="2894039"/>
            <a:ext cx="654815" cy="654815"/>
          </a:xfrm>
          <a:prstGeom prst="ellipse">
            <a:avLst/>
          </a:prstGeom>
          <a:solidFill>
            <a:srgbClr val="0F0F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venir Medium" panose="02000503020000020003" charset="0"/>
                <a:cs typeface="Avenir Medium" panose="02000503020000020003" charset="0"/>
              </a:rPr>
              <a:t>03</a:t>
            </a:r>
            <a:endParaRPr lang="en-US" altLang="zh-CN" dirty="0">
              <a:solidFill>
                <a:schemeClr val="bg1"/>
              </a:solidFill>
              <a:latin typeface="Avenir Medium" panose="02000503020000020003" charset="0"/>
              <a:cs typeface="Avenir Medium" panose="020005030200000200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73605" y="1718310"/>
            <a:ext cx="4885055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智</a:t>
            </a:r>
            <a:r>
              <a:rPr lang="en-US" altLang="zh-CN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 </a:t>
            </a:r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能</a:t>
            </a:r>
            <a:r>
              <a:rPr lang="en-US" altLang="zh-CN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 </a:t>
            </a:r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合</a:t>
            </a:r>
            <a:r>
              <a:rPr lang="en-US" altLang="zh-CN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 </a:t>
            </a:r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约</a:t>
            </a:r>
            <a:r>
              <a:rPr lang="en-US" altLang="zh-CN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 </a:t>
            </a:r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平</a:t>
            </a:r>
            <a:r>
              <a:rPr lang="en-US" altLang="zh-CN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 </a:t>
            </a:r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台</a:t>
            </a:r>
            <a:endParaRPr lang="zh-CN" altLang="en-US" sz="32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03</a:t>
            </a:r>
            <a:endParaRPr lang="en-US" altLang="zh-CN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555" y="441960"/>
            <a:ext cx="581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智能合约与开发支持</a:t>
            </a:r>
            <a:endParaRPr lang="en-US" altLang="zh-CN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4555" y="287655"/>
            <a:ext cx="35801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venir Medium" panose="02000503020000020003" charset="0"/>
                <a:ea typeface="Alibaba PuHuiTi Regular" panose="00020600040101010101" charset="-122"/>
                <a:cs typeface="Avenir Medium" panose="02000503020000020003" charset="0"/>
              </a:rPr>
              <a:t>Tantin Chain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Avenir Medium" panose="02000503020000020003" charset="0"/>
              <a:ea typeface="Alibaba PuHuiTi Regular" panose="00020600040101010101" charset="-122"/>
              <a:cs typeface="Avenir Medium" panose="020005030200000200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210" y="1057910"/>
            <a:ext cx="4885055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跨链兼容性</a:t>
            </a:r>
            <a:endParaRPr lang="zh-CN" altLang="en-US" sz="32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33" name="任意多边形 32"/>
          <p:cNvSpPr/>
          <p:nvPr>
            <p:custDataLst>
              <p:tags r:id="rId1"/>
            </p:custDataLst>
          </p:nvPr>
        </p:nvSpPr>
        <p:spPr>
          <a:xfrm rot="2700000">
            <a:off x="4045709" y="2452635"/>
            <a:ext cx="1095589" cy="1093964"/>
          </a:xfrm>
          <a:custGeom>
            <a:avLst/>
            <a:gdLst>
              <a:gd name="connsiteX0" fmla="*/ 731 w 2016"/>
              <a:gd name="connsiteY0" fmla="*/ 742 h 2010"/>
              <a:gd name="connsiteX1" fmla="*/ 2016 w 2016"/>
              <a:gd name="connsiteY1" fmla="*/ 0 h 2010"/>
              <a:gd name="connsiteX2" fmla="*/ 2016 w 2016"/>
              <a:gd name="connsiteY2" fmla="*/ 2010 h 2010"/>
              <a:gd name="connsiteX3" fmla="*/ 0 w 2016"/>
              <a:gd name="connsiteY3" fmla="*/ 2010 h 2010"/>
              <a:gd name="connsiteX4" fmla="*/ 731 w 2016"/>
              <a:gd name="connsiteY4" fmla="*/ 742 h 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" h="2010">
                <a:moveTo>
                  <a:pt x="731" y="742"/>
                </a:moveTo>
                <a:lnTo>
                  <a:pt x="2016" y="0"/>
                </a:lnTo>
                <a:lnTo>
                  <a:pt x="2016" y="2010"/>
                </a:lnTo>
                <a:lnTo>
                  <a:pt x="0" y="2010"/>
                </a:lnTo>
                <a:lnTo>
                  <a:pt x="731" y="742"/>
                </a:lnTo>
                <a:close/>
              </a:path>
            </a:pathLst>
          </a:custGeom>
          <a:gradFill>
            <a:gsLst>
              <a:gs pos="41000">
                <a:schemeClr val="accent5">
                  <a:lumMod val="81000"/>
                  <a:lumOff val="19000"/>
                  <a:alpha val="100000"/>
                </a:schemeClr>
              </a:gs>
              <a:gs pos="100000">
                <a:schemeClr val="accent5">
                  <a:lumMod val="58000"/>
                  <a:alpha val="10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535">
              <a:solidFill>
                <a:schemeClr val="lt1"/>
              </a:solidFill>
              <a:sym typeface="+mn-ea"/>
            </a:endParaRPr>
          </a:p>
        </p:txBody>
      </p:sp>
      <p:sp>
        <p:nvSpPr>
          <p:cNvPr id="34" name="任意多边形 33"/>
          <p:cNvSpPr/>
          <p:nvPr>
            <p:custDataLst>
              <p:tags r:id="rId2"/>
            </p:custDataLst>
          </p:nvPr>
        </p:nvSpPr>
        <p:spPr>
          <a:xfrm flipH="1" flipV="1">
            <a:off x="3819763" y="2998263"/>
            <a:ext cx="778074" cy="1371925"/>
          </a:xfrm>
          <a:custGeom>
            <a:avLst/>
            <a:gdLst>
              <a:gd name="connsiteX0" fmla="*/ 0 w 1436"/>
              <a:gd name="connsiteY0" fmla="*/ 2024 h 2532"/>
              <a:gd name="connsiteX1" fmla="*/ 2 w 1436"/>
              <a:gd name="connsiteY1" fmla="*/ 0 h 2532"/>
              <a:gd name="connsiteX2" fmla="*/ 1436 w 1436"/>
              <a:gd name="connsiteY2" fmla="*/ 2532 h 2532"/>
              <a:gd name="connsiteX3" fmla="*/ 0 w 1436"/>
              <a:gd name="connsiteY3" fmla="*/ 2024 h 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" h="2532">
                <a:moveTo>
                  <a:pt x="0" y="2024"/>
                </a:moveTo>
                <a:lnTo>
                  <a:pt x="2" y="0"/>
                </a:lnTo>
                <a:lnTo>
                  <a:pt x="1436" y="2532"/>
                </a:lnTo>
                <a:lnTo>
                  <a:pt x="0" y="2024"/>
                </a:lnTo>
                <a:close/>
              </a:path>
            </a:pathLst>
          </a:custGeom>
          <a:gradFill>
            <a:gsLst>
              <a:gs pos="2000">
                <a:schemeClr val="accent5">
                  <a:lumMod val="80000"/>
                  <a:alpha val="100000"/>
                </a:schemeClr>
              </a:gs>
              <a:gs pos="100000">
                <a:srgbClr val="00E8B1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535">
              <a:solidFill>
                <a:schemeClr val="lt1"/>
              </a:solidFill>
              <a:sym typeface="+mn-ea"/>
            </a:endParaRPr>
          </a:p>
        </p:txBody>
      </p:sp>
      <p:sp>
        <p:nvSpPr>
          <p:cNvPr id="35" name="任意多边形 34"/>
          <p:cNvSpPr/>
          <p:nvPr>
            <p:custDataLst>
              <p:tags r:id="rId3"/>
            </p:custDataLst>
          </p:nvPr>
        </p:nvSpPr>
        <p:spPr>
          <a:xfrm flipV="1">
            <a:off x="4595671" y="3002056"/>
            <a:ext cx="772656" cy="1368132"/>
          </a:xfrm>
          <a:custGeom>
            <a:avLst/>
            <a:gdLst>
              <a:gd name="connsiteX0" fmla="*/ 0 w 1426"/>
              <a:gd name="connsiteY0" fmla="*/ 2016 h 2525"/>
              <a:gd name="connsiteX1" fmla="*/ 0 w 1426"/>
              <a:gd name="connsiteY1" fmla="*/ 0 h 2525"/>
              <a:gd name="connsiteX2" fmla="*/ 1426 w 1426"/>
              <a:gd name="connsiteY2" fmla="*/ 2525 h 2525"/>
              <a:gd name="connsiteX3" fmla="*/ 0 w 1426"/>
              <a:gd name="connsiteY3" fmla="*/ 2016 h 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" h="2525">
                <a:moveTo>
                  <a:pt x="0" y="2016"/>
                </a:moveTo>
                <a:lnTo>
                  <a:pt x="0" y="0"/>
                </a:lnTo>
                <a:lnTo>
                  <a:pt x="1426" y="2525"/>
                </a:lnTo>
                <a:lnTo>
                  <a:pt x="0" y="2016"/>
                </a:lnTo>
                <a:close/>
              </a:path>
            </a:pathLst>
          </a:custGeom>
          <a:gradFill>
            <a:gsLst>
              <a:gs pos="2000">
                <a:schemeClr val="accent5">
                  <a:lumMod val="80000"/>
                  <a:alpha val="100000"/>
                </a:schemeClr>
              </a:gs>
              <a:gs pos="100000">
                <a:srgbClr val="00E8B1"/>
              </a:gs>
            </a:gsLst>
            <a:lin ang="15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535">
              <a:solidFill>
                <a:schemeClr val="lt1"/>
              </a:solidFill>
              <a:sym typeface="+mn-ea"/>
            </a:endParaRPr>
          </a:p>
        </p:txBody>
      </p:sp>
      <p:sp>
        <p:nvSpPr>
          <p:cNvPr id="36" name="椭圆 35"/>
          <p:cNvSpPr/>
          <p:nvPr>
            <p:custDataLst>
              <p:tags r:id="rId4"/>
            </p:custDataLst>
          </p:nvPr>
        </p:nvSpPr>
        <p:spPr>
          <a:xfrm>
            <a:off x="2712254" y="2520907"/>
            <a:ext cx="3757081" cy="956880"/>
          </a:xfrm>
          <a:prstGeom prst="ellipse">
            <a:avLst/>
          </a:prstGeom>
          <a:gradFill>
            <a:gsLst>
              <a:gs pos="100000">
                <a:schemeClr val="accent5">
                  <a:lumMod val="60000"/>
                  <a:lumOff val="40000"/>
                  <a:alpha val="42000"/>
                </a:schemeClr>
              </a:gs>
              <a:gs pos="42000">
                <a:schemeClr val="accent5">
                  <a:lumMod val="20000"/>
                  <a:lumOff val="8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35">
              <a:solidFill>
                <a:schemeClr val="lt1"/>
              </a:solidFill>
            </a:endParaRPr>
          </a:p>
        </p:txBody>
      </p:sp>
      <p:sp>
        <p:nvSpPr>
          <p:cNvPr id="38" name="任意多边形 37"/>
          <p:cNvSpPr/>
          <p:nvPr>
            <p:custDataLst>
              <p:tags r:id="rId5"/>
            </p:custDataLst>
          </p:nvPr>
        </p:nvSpPr>
        <p:spPr>
          <a:xfrm flipH="1">
            <a:off x="3819763" y="1408520"/>
            <a:ext cx="776991" cy="1658014"/>
          </a:xfrm>
          <a:custGeom>
            <a:avLst/>
            <a:gdLst>
              <a:gd name="connsiteX0" fmla="*/ 0 w 1434"/>
              <a:gd name="connsiteY0" fmla="*/ 3060 h 3060"/>
              <a:gd name="connsiteX1" fmla="*/ 0 w 1434"/>
              <a:gd name="connsiteY1" fmla="*/ 0 h 3060"/>
              <a:gd name="connsiteX2" fmla="*/ 1434 w 1434"/>
              <a:gd name="connsiteY2" fmla="*/ 2554 h 3060"/>
              <a:gd name="connsiteX3" fmla="*/ 0 w 1434"/>
              <a:gd name="connsiteY3" fmla="*/ 3060 h 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" h="3060">
                <a:moveTo>
                  <a:pt x="0" y="3060"/>
                </a:moveTo>
                <a:lnTo>
                  <a:pt x="0" y="0"/>
                </a:lnTo>
                <a:lnTo>
                  <a:pt x="1434" y="2554"/>
                </a:lnTo>
                <a:lnTo>
                  <a:pt x="0" y="3060"/>
                </a:lnTo>
                <a:close/>
              </a:path>
            </a:pathLst>
          </a:custGeom>
          <a:gradFill>
            <a:gsLst>
              <a:gs pos="2000">
                <a:schemeClr val="accent5">
                  <a:lumMod val="80000"/>
                  <a:alpha val="100000"/>
                </a:schemeClr>
              </a:gs>
              <a:gs pos="100000">
                <a:srgbClr val="00E8B1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535">
              <a:solidFill>
                <a:schemeClr val="lt1"/>
              </a:solidFill>
              <a:sym typeface="+mn-ea"/>
            </a:endParaRPr>
          </a:p>
        </p:txBody>
      </p:sp>
      <p:sp>
        <p:nvSpPr>
          <p:cNvPr id="39" name="任意多边形 38"/>
          <p:cNvSpPr/>
          <p:nvPr>
            <p:custDataLst>
              <p:tags r:id="rId6"/>
            </p:custDataLst>
          </p:nvPr>
        </p:nvSpPr>
        <p:spPr>
          <a:xfrm>
            <a:off x="4595671" y="1408520"/>
            <a:ext cx="776991" cy="1658014"/>
          </a:xfrm>
          <a:custGeom>
            <a:avLst/>
            <a:gdLst>
              <a:gd name="connsiteX0" fmla="*/ 0 w 1434"/>
              <a:gd name="connsiteY0" fmla="*/ 3060 h 3060"/>
              <a:gd name="connsiteX1" fmla="*/ 0 w 1434"/>
              <a:gd name="connsiteY1" fmla="*/ 0 h 3060"/>
              <a:gd name="connsiteX2" fmla="*/ 1434 w 1434"/>
              <a:gd name="connsiteY2" fmla="*/ 2554 h 3060"/>
              <a:gd name="connsiteX3" fmla="*/ 0 w 1434"/>
              <a:gd name="connsiteY3" fmla="*/ 3060 h 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" h="3060">
                <a:moveTo>
                  <a:pt x="0" y="3060"/>
                </a:moveTo>
                <a:lnTo>
                  <a:pt x="0" y="0"/>
                </a:lnTo>
                <a:lnTo>
                  <a:pt x="1434" y="2554"/>
                </a:lnTo>
                <a:lnTo>
                  <a:pt x="0" y="3060"/>
                </a:lnTo>
                <a:close/>
              </a:path>
            </a:pathLst>
          </a:custGeom>
          <a:gradFill>
            <a:gsLst>
              <a:gs pos="2000">
                <a:schemeClr val="accent5">
                  <a:lumMod val="80000"/>
                  <a:alpha val="100000"/>
                </a:schemeClr>
              </a:gs>
              <a:gs pos="100000">
                <a:srgbClr val="00E8B1"/>
              </a:gs>
            </a:gsLst>
            <a:lin ang="15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535">
              <a:solidFill>
                <a:schemeClr val="lt1"/>
              </a:solidFill>
              <a:sym typeface="+mn-ea"/>
            </a:endParaRPr>
          </a:p>
        </p:txBody>
      </p:sp>
      <p:sp>
        <p:nvSpPr>
          <p:cNvPr id="40" name="椭圆 39"/>
          <p:cNvSpPr/>
          <p:nvPr>
            <p:custDataLst>
              <p:tags r:id="rId7"/>
            </p:custDataLst>
          </p:nvPr>
        </p:nvSpPr>
        <p:spPr>
          <a:xfrm>
            <a:off x="3814887" y="4352849"/>
            <a:ext cx="1558316" cy="244909"/>
          </a:xfrm>
          <a:prstGeom prst="ellipse">
            <a:avLst/>
          </a:prstGeom>
          <a:gradFill>
            <a:gsLst>
              <a:gs pos="0">
                <a:schemeClr val="accent5">
                  <a:alpha val="19000"/>
                </a:schemeClr>
              </a:gs>
              <a:gs pos="100000">
                <a:srgbClr val="F2F2F2">
                  <a:alpha val="0"/>
                </a:srgbClr>
              </a:gs>
              <a:gs pos="47000">
                <a:schemeClr val="accent5">
                  <a:alpha val="2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35">
              <a:solidFill>
                <a:schemeClr val="lt1"/>
              </a:solidFill>
            </a:endParaRPr>
          </a:p>
        </p:txBody>
      </p:sp>
      <p:sp>
        <p:nvSpPr>
          <p:cNvPr id="42" name="椭圆 41"/>
          <p:cNvSpPr/>
          <p:nvPr>
            <p:custDataLst>
              <p:tags r:id="rId8"/>
            </p:custDataLst>
          </p:nvPr>
        </p:nvSpPr>
        <p:spPr>
          <a:xfrm>
            <a:off x="6397271" y="2909402"/>
            <a:ext cx="145212" cy="145212"/>
          </a:xfrm>
          <a:prstGeom prst="ellipse">
            <a:avLst/>
          </a:prstGeom>
          <a:noFill/>
          <a:ln w="3175">
            <a:solidFill>
              <a:srgbClr val="00E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535">
              <a:solidFill>
                <a:schemeClr val="lt1"/>
              </a:solidFill>
              <a:sym typeface="+mn-ea"/>
            </a:endParaRPr>
          </a:p>
        </p:txBody>
      </p:sp>
      <p:sp>
        <p:nvSpPr>
          <p:cNvPr id="44" name="椭圆 43"/>
          <p:cNvSpPr/>
          <p:nvPr>
            <p:custDataLst>
              <p:tags r:id="rId9"/>
            </p:custDataLst>
          </p:nvPr>
        </p:nvSpPr>
        <p:spPr>
          <a:xfrm>
            <a:off x="6437366" y="2949498"/>
            <a:ext cx="64478" cy="64478"/>
          </a:xfrm>
          <a:prstGeom prst="ellipse">
            <a:avLst/>
          </a:prstGeom>
          <a:solidFill>
            <a:srgbClr val="00E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535">
              <a:solidFill>
                <a:schemeClr val="lt1"/>
              </a:solidFill>
              <a:sym typeface="+mn-ea"/>
            </a:endParaRPr>
          </a:p>
        </p:txBody>
      </p:sp>
      <p:sp>
        <p:nvSpPr>
          <p:cNvPr id="49" name="矩形 48"/>
          <p:cNvSpPr/>
          <p:nvPr>
            <p:custDataLst>
              <p:tags r:id="rId10"/>
            </p:custDataLst>
          </p:nvPr>
        </p:nvSpPr>
        <p:spPr>
          <a:xfrm>
            <a:off x="6800850" y="2353310"/>
            <a:ext cx="1856740" cy="10439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chemeClr val="bg1"/>
                </a:solidFill>
                <a:latin typeface="PingFang SC Semibold" panose="020B0200000000000000" charset="-122"/>
                <a:ea typeface="PingFang SC Semibold" panose="020B0200000000000000" charset="-122"/>
                <a:cs typeface="Avenir Book" panose="02000503020000020003" charset="0"/>
                <a:sym typeface="+mn-ea"/>
              </a:rPr>
              <a:t>跨链交互：</a:t>
            </a:r>
            <a:endParaRPr lang="zh-CN" altLang="en-US" sz="1400" b="1">
              <a:solidFill>
                <a:schemeClr val="bg1"/>
              </a:solidFill>
              <a:latin typeface="PingFang SC Semibold" panose="020B0200000000000000" charset="-122"/>
              <a:ea typeface="PingFang SC Semibold" panose="020B0200000000000000" charset="-122"/>
              <a:cs typeface="Avenir Book" panose="02000503020000020003" charset="0"/>
              <a:sym typeface="+mn-ea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标准</a:t>
            </a:r>
            <a:r>
              <a:rPr lang="en-US" altLang="zh-CN" sz="14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ERC-20</a:t>
            </a:r>
            <a:r>
              <a:rPr lang="zh-CN" altLang="en-US" sz="14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资产可通过桥接合约迁移至公链（</a:t>
            </a:r>
            <a:r>
              <a:rPr lang="en-US" altLang="zh-CN" sz="14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1:1</a:t>
            </a:r>
            <a:r>
              <a:rPr lang="zh-CN" altLang="en-US" sz="14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锚定）</a:t>
            </a:r>
            <a:endParaRPr lang="zh-CN" altLang="en-US" sz="1400">
              <a:solidFill>
                <a:schemeClr val="bg1"/>
              </a:solidFill>
              <a:latin typeface="Avenir Book" panose="02000503020000020003" charset="0"/>
              <a:cs typeface="Avenir Book" panose="02000503020000020003" charset="0"/>
              <a:sym typeface="+mn-ea"/>
            </a:endParaRPr>
          </a:p>
        </p:txBody>
      </p:sp>
      <p:sp>
        <p:nvSpPr>
          <p:cNvPr id="50" name="椭圆 49"/>
          <p:cNvSpPr/>
          <p:nvPr>
            <p:custDataLst>
              <p:tags r:id="rId11"/>
            </p:custDataLst>
          </p:nvPr>
        </p:nvSpPr>
        <p:spPr>
          <a:xfrm>
            <a:off x="2646149" y="2909402"/>
            <a:ext cx="145212" cy="145212"/>
          </a:xfrm>
          <a:prstGeom prst="ellipse">
            <a:avLst/>
          </a:prstGeom>
          <a:noFill/>
          <a:ln w="3175">
            <a:solidFill>
              <a:srgbClr val="00E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535">
              <a:solidFill>
                <a:schemeClr val="lt1"/>
              </a:solidFill>
              <a:sym typeface="+mn-ea"/>
            </a:endParaRPr>
          </a:p>
        </p:txBody>
      </p:sp>
      <p:sp>
        <p:nvSpPr>
          <p:cNvPr id="52" name="椭圆 51"/>
          <p:cNvSpPr/>
          <p:nvPr>
            <p:custDataLst>
              <p:tags r:id="rId12"/>
            </p:custDataLst>
          </p:nvPr>
        </p:nvSpPr>
        <p:spPr>
          <a:xfrm>
            <a:off x="2686246" y="2949498"/>
            <a:ext cx="64478" cy="64478"/>
          </a:xfrm>
          <a:prstGeom prst="ellipse">
            <a:avLst/>
          </a:prstGeom>
          <a:solidFill>
            <a:srgbClr val="00E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535">
              <a:solidFill>
                <a:schemeClr val="lt1"/>
              </a:solidFill>
              <a:sym typeface="+mn-ea"/>
            </a:endParaRPr>
          </a:p>
        </p:txBody>
      </p:sp>
      <p:sp>
        <p:nvSpPr>
          <p:cNvPr id="56" name="矩形 55"/>
          <p:cNvSpPr/>
          <p:nvPr>
            <p:custDataLst>
              <p:tags r:id="rId13"/>
            </p:custDataLst>
          </p:nvPr>
        </p:nvSpPr>
        <p:spPr>
          <a:xfrm>
            <a:off x="400685" y="2122805"/>
            <a:ext cx="2158365" cy="22301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EVM</a:t>
            </a:r>
            <a:r>
              <a:rPr lang="zh-CN" altLang="en-US" sz="1400" b="1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等效性：</a:t>
            </a:r>
            <a:endParaRPr lang="zh-CN" altLang="en-US" sz="1400" b="1">
              <a:solidFill>
                <a:schemeClr val="bg1"/>
              </a:solidFill>
              <a:latin typeface="Avenir Book" panose="02000503020000020003" charset="0"/>
              <a:cs typeface="Avenir Book" panose="02000503020000020003" charset="0"/>
              <a:sym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兼容以太坊</a:t>
            </a:r>
            <a:r>
              <a:rPr lang="en-US" altLang="zh-CN" sz="14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RPC</a:t>
            </a:r>
            <a:r>
              <a:rPr lang="zh-CN" altLang="en-US" sz="14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接口（</a:t>
            </a:r>
            <a:r>
              <a:rPr lang="en-US" altLang="zh-CN" sz="14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eth_call</a:t>
            </a:r>
            <a:r>
              <a:rPr lang="zh-CN" altLang="en-US" sz="14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、</a:t>
            </a:r>
            <a:r>
              <a:rPr lang="en-US" altLang="zh-CN" sz="14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eth_sendRawTransaction</a:t>
            </a:r>
            <a:r>
              <a:rPr lang="zh-CN" altLang="en-US" sz="14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等）</a:t>
            </a:r>
            <a:endParaRPr lang="zh-CN" altLang="en-US" sz="1400">
              <a:solidFill>
                <a:schemeClr val="bg1"/>
              </a:solidFill>
              <a:latin typeface="Avenir Book" panose="02000503020000020003" charset="0"/>
              <a:cs typeface="Avenir Book" panose="02000503020000020003" charset="0"/>
              <a:sym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venir Book" panose="02000503020000020003" charset="0"/>
              <a:cs typeface="Avenir Book" panose="02000503020000020003" charset="0"/>
              <a:sym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支持</a:t>
            </a:r>
            <a:r>
              <a:rPr lang="en-US" altLang="zh-CN" sz="14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MetaMask</a:t>
            </a:r>
            <a:r>
              <a:rPr lang="zh-CN" altLang="en-US" sz="14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等钱包直接接入</a:t>
            </a:r>
            <a:endParaRPr lang="zh-CN" altLang="en-US" sz="1400">
              <a:solidFill>
                <a:schemeClr val="bg1"/>
              </a:solidFill>
              <a:latin typeface="Avenir Book" panose="02000503020000020003" charset="0"/>
              <a:cs typeface="Avenir Book" panose="02000503020000020003" charset="0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2560" y="1837055"/>
            <a:ext cx="733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04</a:t>
            </a:r>
            <a:endParaRPr lang="en-US" altLang="zh-CN" sz="40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24250" y="1837055"/>
            <a:ext cx="37211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节点网络</a:t>
            </a:r>
            <a:endParaRPr lang="zh-CN" altLang="en-US" sz="40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  <a:p>
            <a:pPr algn="l"/>
            <a:r>
              <a:rPr lang="zh-CN" altLang="en-US" sz="40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特性</a:t>
            </a:r>
            <a:endParaRPr lang="zh-CN" altLang="en-US" sz="40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04</a:t>
            </a:r>
            <a:endParaRPr lang="zh-CN" altLang="en-US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555" y="441960"/>
            <a:ext cx="581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节点网络特性</a:t>
            </a:r>
            <a:endParaRPr lang="zh-CN" altLang="en-US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4555" y="287655"/>
            <a:ext cx="35801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venir Medium" panose="02000503020000020003" charset="0"/>
                <a:ea typeface="Alibaba PuHuiTi Regular" panose="00020600040101010101" charset="-122"/>
                <a:cs typeface="Avenir Medium" panose="02000503020000020003" charset="0"/>
              </a:rPr>
              <a:t>Tantin Chain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Avenir Medium" panose="02000503020000020003" charset="0"/>
              <a:ea typeface="Alibaba PuHuiTi Regular" panose="00020600040101010101" charset="-122"/>
              <a:cs typeface="Avenir Medium" panose="020005030200000200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210" y="970915"/>
            <a:ext cx="4885055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Node Deployment</a:t>
            </a:r>
            <a:endParaRPr lang="en-US" altLang="zh-CN" sz="32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2575" y="3573780"/>
            <a:ext cx="3935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全节点：推荐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核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CPU/8GB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内存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/500GB SSD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（区块数据年增长率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≈120GB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）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  <a:p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轻节点：支持树莓派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4B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级设备运行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2575" y="3236595"/>
            <a:ext cx="39357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硬件要求</a:t>
            </a:r>
            <a:endParaRPr lang="zh-CN" altLang="en-US" sz="14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78680" y="3573780"/>
            <a:ext cx="3935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手续费分配：交易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Gas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费的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80%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用于回购销毁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CTC</a:t>
            </a:r>
            <a:endParaRPr lang="en-US" altLang="zh-CN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8680" y="3236595"/>
            <a:ext cx="39357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节点激励</a:t>
            </a:r>
            <a:endParaRPr lang="zh-CN" altLang="en-US" sz="14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t="166" b="166"/>
          <a:stretch>
            <a:fillRect/>
          </a:stretch>
        </p:blipFill>
        <p:spPr>
          <a:xfrm>
            <a:off x="382905" y="1752600"/>
            <a:ext cx="3935095" cy="12858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rcRect l="1160" r="1160"/>
          <a:stretch>
            <a:fillRect/>
          </a:stretch>
        </p:blipFill>
        <p:spPr>
          <a:xfrm>
            <a:off x="4768850" y="1752600"/>
            <a:ext cx="3935095" cy="12858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2560" y="1700530"/>
            <a:ext cx="733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05</a:t>
            </a:r>
            <a:endParaRPr lang="en-US" altLang="zh-CN" sz="40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24250" y="1700530"/>
            <a:ext cx="3721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 b="1">
                <a:solidFill>
                  <a:schemeClr val="bg1"/>
                </a:solidFill>
                <a:latin typeface="Alibaba PuHuiTi Bold" panose="00020600040101010101" charset="-122"/>
                <a:ea typeface="Alibaba PuHuiTi Bold" panose="00020600040101010101" charset="-122"/>
                <a:cs typeface="Avenir Book" panose="02000503020000020003" charset="0"/>
              </a:rPr>
              <a:t>核心架构设计：</a:t>
            </a:r>
            <a:endParaRPr lang="zh-CN" altLang="en-US" sz="4000" b="1">
              <a:solidFill>
                <a:schemeClr val="bg1"/>
              </a:solidFill>
              <a:latin typeface="Alibaba PuHuiTi Bold" panose="00020600040101010101" charset="-122"/>
              <a:ea typeface="Alibaba PuHuiTi Bold" panose="00020600040101010101" charset="-122"/>
              <a:cs typeface="Avenir Book" panose="02000503020000020003" charset="0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模块化与</a:t>
            </a:r>
            <a:r>
              <a:rPr lang="en-US" altLang="zh-CN" sz="28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AI</a:t>
            </a:r>
            <a:r>
              <a:rPr lang="zh-CN" altLang="en-US" sz="28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驱动</a:t>
            </a:r>
            <a:endParaRPr lang="zh-CN" altLang="en-US" sz="28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的动态优化</a:t>
            </a:r>
            <a:endParaRPr lang="zh-CN" altLang="en-US" sz="28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05</a:t>
            </a:r>
            <a:endParaRPr lang="zh-CN" altLang="en-US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01695" y="1075055"/>
            <a:ext cx="5442585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三层模块化架构</a:t>
            </a:r>
            <a:endParaRPr lang="zh-CN" altLang="en-US" sz="32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cxnSp>
        <p:nvCxnSpPr>
          <p:cNvPr id="6" name="肘形连接符 5"/>
          <p:cNvCxnSpPr/>
          <p:nvPr>
            <p:custDataLst>
              <p:tags r:id="rId1"/>
            </p:custDataLst>
          </p:nvPr>
        </p:nvCxnSpPr>
        <p:spPr>
          <a:xfrm rot="10800000" flipV="1">
            <a:off x="3369945" y="2047240"/>
            <a:ext cx="855980" cy="603250"/>
          </a:xfrm>
          <a:prstGeom prst="bentConnector3">
            <a:avLst>
              <a:gd name="adj1" fmla="val 49926"/>
            </a:avLst>
          </a:prstGeom>
          <a:ln w="12700" cmpd="sng">
            <a:solidFill>
              <a:srgbClr val="FAFAFA"/>
            </a:solidFill>
            <a:prstDash val="dash"/>
            <a:headEnd type="oval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肘形连接符 37"/>
          <p:cNvCxnSpPr/>
          <p:nvPr>
            <p:custDataLst>
              <p:tags r:id="rId2"/>
            </p:custDataLst>
          </p:nvPr>
        </p:nvCxnSpPr>
        <p:spPr>
          <a:xfrm rot="10800000" flipV="1">
            <a:off x="3369750" y="2964521"/>
            <a:ext cx="851615" cy="224430"/>
          </a:xfrm>
          <a:prstGeom prst="bentConnector3">
            <a:avLst>
              <a:gd name="adj1" fmla="val 48576"/>
            </a:avLst>
          </a:prstGeom>
          <a:ln w="12700" cmpd="sng">
            <a:solidFill>
              <a:srgbClr val="FAFAFA"/>
            </a:solidFill>
            <a:prstDash val="dash"/>
            <a:headEnd type="oval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3" name="肘形连接符 42"/>
          <p:cNvCxnSpPr/>
          <p:nvPr>
            <p:custDataLst>
              <p:tags r:id="rId3"/>
            </p:custDataLst>
          </p:nvPr>
        </p:nvCxnSpPr>
        <p:spPr>
          <a:xfrm rot="10800000">
            <a:off x="3295015" y="3945890"/>
            <a:ext cx="930910" cy="164465"/>
          </a:xfrm>
          <a:prstGeom prst="bentConnector3">
            <a:avLst>
              <a:gd name="adj1" fmla="val 49932"/>
            </a:avLst>
          </a:prstGeom>
          <a:ln w="12700" cmpd="sng">
            <a:solidFill>
              <a:srgbClr val="FAFAFA"/>
            </a:solidFill>
            <a:prstDash val="dash"/>
            <a:headEnd type="oval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等腰三角形 5"/>
          <p:cNvSpPr/>
          <p:nvPr>
            <p:custDataLst>
              <p:tags r:id="rId4"/>
            </p:custDataLst>
          </p:nvPr>
        </p:nvSpPr>
        <p:spPr>
          <a:xfrm>
            <a:off x="802533" y="1834808"/>
            <a:ext cx="2640947" cy="1603768"/>
          </a:xfrm>
          <a:custGeom>
            <a:avLst/>
            <a:gdLst>
              <a:gd name="connsiteX0" fmla="*/ 0 w 5337"/>
              <a:gd name="connsiteY0" fmla="*/ 3241 h 3241"/>
              <a:gd name="connsiteX1" fmla="*/ 2700 w 5337"/>
              <a:gd name="connsiteY1" fmla="*/ 0 h 3241"/>
              <a:gd name="connsiteX2" fmla="*/ 5337 w 5337"/>
              <a:gd name="connsiteY2" fmla="*/ 1978 h 3241"/>
              <a:gd name="connsiteX3" fmla="*/ 0 w 5337"/>
              <a:gd name="connsiteY3" fmla="*/ 3241 h 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7" h="3241">
                <a:moveTo>
                  <a:pt x="0" y="3241"/>
                </a:moveTo>
                <a:lnTo>
                  <a:pt x="2700" y="0"/>
                </a:lnTo>
                <a:lnTo>
                  <a:pt x="5337" y="1978"/>
                </a:lnTo>
                <a:lnTo>
                  <a:pt x="0" y="3241"/>
                </a:lnTo>
                <a:close/>
              </a:path>
            </a:pathLst>
          </a:custGeom>
          <a:gradFill>
            <a:gsLst>
              <a:gs pos="30000">
                <a:schemeClr val="accent5">
                  <a:lumMod val="80000"/>
                  <a:alpha val="100000"/>
                </a:schemeClr>
              </a:gs>
              <a:gs pos="100000">
                <a:srgbClr val="00E8B1"/>
              </a:gs>
            </a:gsLst>
            <a:lin ang="2700000" scaled="0"/>
          </a:gradFill>
          <a:ln>
            <a:noFill/>
          </a:ln>
          <a:effectLst>
            <a:outerShdw blurRad="76200" dist="76200" dir="8100000" algn="tr" rotWithShape="0">
              <a:schemeClr val="accent5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81688" tIns="40844" rIns="289313" bIns="353983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610" b="1">
              <a:solidFill>
                <a:schemeClr val="lt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4" name="梯形 6"/>
          <p:cNvSpPr/>
          <p:nvPr>
            <p:custDataLst>
              <p:tags r:id="rId5"/>
            </p:custDataLst>
          </p:nvPr>
        </p:nvSpPr>
        <p:spPr>
          <a:xfrm rot="12600000">
            <a:off x="1672952" y="1876868"/>
            <a:ext cx="2023390" cy="463663"/>
          </a:xfrm>
          <a:custGeom>
            <a:avLst/>
            <a:gdLst>
              <a:gd name="connsiteX0" fmla="*/ 188 w 3400"/>
              <a:gd name="connsiteY0" fmla="*/ 411 h 779"/>
              <a:gd name="connsiteX1" fmla="*/ 0 w 3400"/>
              <a:gd name="connsiteY1" fmla="*/ 0 h 779"/>
              <a:gd name="connsiteX2" fmla="*/ 2726 w 3400"/>
              <a:gd name="connsiteY2" fmla="*/ 316 h 779"/>
              <a:gd name="connsiteX3" fmla="*/ 3400 w 3400"/>
              <a:gd name="connsiteY3" fmla="*/ 779 h 779"/>
              <a:gd name="connsiteX4" fmla="*/ 188 w 3400"/>
              <a:gd name="connsiteY4" fmla="*/ 411 h 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0" h="779">
                <a:moveTo>
                  <a:pt x="188" y="411"/>
                </a:moveTo>
                <a:lnTo>
                  <a:pt x="0" y="0"/>
                </a:lnTo>
                <a:lnTo>
                  <a:pt x="2726" y="316"/>
                </a:lnTo>
                <a:lnTo>
                  <a:pt x="3400" y="779"/>
                </a:lnTo>
                <a:lnTo>
                  <a:pt x="188" y="411"/>
                </a:lnTo>
                <a:close/>
              </a:path>
            </a:pathLst>
          </a:custGeom>
          <a:gradFill>
            <a:gsLst>
              <a:gs pos="25000">
                <a:schemeClr val="accent5">
                  <a:lumMod val="95000"/>
                  <a:lumOff val="5000"/>
                  <a:alpha val="100000"/>
                </a:schemeClr>
              </a:gs>
              <a:gs pos="90000">
                <a:srgbClr val="00E8B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81688" tIns="40844" rIns="289313" bIns="353983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1610" b="1">
              <a:solidFill>
                <a:schemeClr val="lt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8" name="等腰三角形 5"/>
          <p:cNvSpPr/>
          <p:nvPr>
            <p:custDataLst>
              <p:tags r:id="rId6"/>
            </p:custDataLst>
          </p:nvPr>
        </p:nvSpPr>
        <p:spPr>
          <a:xfrm>
            <a:off x="1679881" y="2715618"/>
            <a:ext cx="1722034" cy="1035695"/>
          </a:xfrm>
          <a:custGeom>
            <a:avLst/>
            <a:gdLst>
              <a:gd name="connsiteX0" fmla="*/ 0 w 3012"/>
              <a:gd name="connsiteY0" fmla="*/ 1816 h 1816"/>
              <a:gd name="connsiteX1" fmla="*/ 1511 w 3012"/>
              <a:gd name="connsiteY1" fmla="*/ 0 h 1816"/>
              <a:gd name="connsiteX2" fmla="*/ 3012 w 3012"/>
              <a:gd name="connsiteY2" fmla="*/ 1102 h 1816"/>
              <a:gd name="connsiteX3" fmla="*/ 0 w 3012"/>
              <a:gd name="connsiteY3" fmla="*/ 1816 h 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2" h="1816">
                <a:moveTo>
                  <a:pt x="0" y="1816"/>
                </a:moveTo>
                <a:lnTo>
                  <a:pt x="1511" y="0"/>
                </a:lnTo>
                <a:lnTo>
                  <a:pt x="3012" y="1102"/>
                </a:lnTo>
                <a:lnTo>
                  <a:pt x="0" y="1816"/>
                </a:lnTo>
                <a:close/>
              </a:path>
            </a:pathLst>
          </a:custGeom>
          <a:gradFill>
            <a:gsLst>
              <a:gs pos="30000">
                <a:schemeClr val="accent5">
                  <a:lumMod val="80000"/>
                  <a:alpha val="100000"/>
                </a:schemeClr>
              </a:gs>
              <a:gs pos="100000">
                <a:srgbClr val="00E8B1"/>
              </a:gs>
            </a:gsLst>
            <a:lin ang="2700000" scaled="0"/>
          </a:gradFill>
          <a:ln>
            <a:noFill/>
          </a:ln>
          <a:effectLst>
            <a:outerShdw blurRad="76200" dist="76200" dir="8100000" algn="tr" rotWithShape="0">
              <a:schemeClr val="accent5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81688" tIns="40844" rIns="289313" bIns="353983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610" b="1">
              <a:solidFill>
                <a:schemeClr val="lt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20" name="梯形 6"/>
          <p:cNvSpPr/>
          <p:nvPr>
            <p:custDataLst>
              <p:tags r:id="rId7"/>
            </p:custDataLst>
          </p:nvPr>
        </p:nvSpPr>
        <p:spPr>
          <a:xfrm rot="12600000">
            <a:off x="2125729" y="2599826"/>
            <a:ext cx="1477089" cy="405272"/>
          </a:xfrm>
          <a:custGeom>
            <a:avLst/>
            <a:gdLst>
              <a:gd name="connsiteX0" fmla="*/ 206 w 2584"/>
              <a:gd name="connsiteY0" fmla="*/ 443 h 711"/>
              <a:gd name="connsiteX1" fmla="*/ 0 w 2584"/>
              <a:gd name="connsiteY1" fmla="*/ 0 h 711"/>
              <a:gd name="connsiteX2" fmla="*/ 1855 w 2584"/>
              <a:gd name="connsiteY2" fmla="*/ 202 h 711"/>
              <a:gd name="connsiteX3" fmla="*/ 2584 w 2584"/>
              <a:gd name="connsiteY3" fmla="*/ 711 h 711"/>
              <a:gd name="connsiteX4" fmla="*/ 206 w 2584"/>
              <a:gd name="connsiteY4" fmla="*/ 443 h 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4" h="711">
                <a:moveTo>
                  <a:pt x="206" y="443"/>
                </a:moveTo>
                <a:lnTo>
                  <a:pt x="0" y="0"/>
                </a:lnTo>
                <a:lnTo>
                  <a:pt x="1855" y="202"/>
                </a:lnTo>
                <a:lnTo>
                  <a:pt x="2584" y="711"/>
                </a:lnTo>
                <a:lnTo>
                  <a:pt x="206" y="443"/>
                </a:lnTo>
                <a:close/>
              </a:path>
            </a:pathLst>
          </a:custGeom>
          <a:gradFill>
            <a:gsLst>
              <a:gs pos="25000">
                <a:schemeClr val="accent5">
                  <a:lumMod val="95000"/>
                  <a:lumOff val="5000"/>
                  <a:alpha val="100000"/>
                </a:schemeClr>
              </a:gs>
              <a:gs pos="90000">
                <a:srgbClr val="00E8B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81688" tIns="40844" rIns="289313" bIns="353983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1610" b="1">
              <a:solidFill>
                <a:schemeClr val="lt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8" name="等腰三角形 3"/>
          <p:cNvSpPr/>
          <p:nvPr>
            <p:custDataLst>
              <p:tags r:id="rId8"/>
            </p:custDataLst>
          </p:nvPr>
        </p:nvSpPr>
        <p:spPr>
          <a:xfrm rot="7800000">
            <a:off x="2734379" y="3089715"/>
            <a:ext cx="616073" cy="1232640"/>
          </a:xfrm>
          <a:custGeom>
            <a:avLst/>
            <a:gdLst>
              <a:gd name="connsiteX0" fmla="*/ 0 w 1055958"/>
              <a:gd name="connsiteY0" fmla="*/ 2628900 h 2628900"/>
              <a:gd name="connsiteX1" fmla="*/ 527979 w 1055958"/>
              <a:gd name="connsiteY1" fmla="*/ 0 h 2628900"/>
              <a:gd name="connsiteX2" fmla="*/ 1055958 w 1055958"/>
              <a:gd name="connsiteY2" fmla="*/ 2628900 h 2628900"/>
              <a:gd name="connsiteX3" fmla="*/ 0 w 1055958"/>
              <a:gd name="connsiteY3" fmla="*/ 2628900 h 2628900"/>
              <a:gd name="connsiteX0-1" fmla="*/ 0 w 1055958"/>
              <a:gd name="connsiteY0-2" fmla="*/ 1257719 h 1257719"/>
              <a:gd name="connsiteX1-3" fmla="*/ 590560 w 1055958"/>
              <a:gd name="connsiteY1-4" fmla="*/ 0 h 1257719"/>
              <a:gd name="connsiteX2-5" fmla="*/ 1055958 w 1055958"/>
              <a:gd name="connsiteY2-6" fmla="*/ 1257719 h 1257719"/>
              <a:gd name="connsiteX3-7" fmla="*/ 0 w 1055958"/>
              <a:gd name="connsiteY3-8" fmla="*/ 1257719 h 1257719"/>
              <a:gd name="connsiteX0-9" fmla="*/ 0 w 1055958"/>
              <a:gd name="connsiteY0-10" fmla="*/ 1267490 h 1267490"/>
              <a:gd name="connsiteX1-11" fmla="*/ 594795 w 1055958"/>
              <a:gd name="connsiteY1-12" fmla="*/ 0 h 1267490"/>
              <a:gd name="connsiteX2-13" fmla="*/ 1055958 w 1055958"/>
              <a:gd name="connsiteY2-14" fmla="*/ 1267490 h 1267490"/>
              <a:gd name="connsiteX3-15" fmla="*/ 0 w 1055958"/>
              <a:gd name="connsiteY3-16" fmla="*/ 1267490 h 1267490"/>
              <a:gd name="connsiteX0-17" fmla="*/ 0 w 1055958"/>
              <a:gd name="connsiteY0-18" fmla="*/ 1278435 h 1278435"/>
              <a:gd name="connsiteX1-19" fmla="*/ 585611 w 1055958"/>
              <a:gd name="connsiteY1-20" fmla="*/ 0 h 1278435"/>
              <a:gd name="connsiteX2-21" fmla="*/ 1055958 w 1055958"/>
              <a:gd name="connsiteY2-22" fmla="*/ 1278435 h 1278435"/>
              <a:gd name="connsiteX3-23" fmla="*/ 0 w 1055958"/>
              <a:gd name="connsiteY3-24" fmla="*/ 1278435 h 1278435"/>
              <a:gd name="connsiteX0-25" fmla="*/ 421317 w 470347"/>
              <a:gd name="connsiteY0-26" fmla="*/ 433522 h 1278435"/>
              <a:gd name="connsiteX1-27" fmla="*/ 0 w 470347"/>
              <a:gd name="connsiteY1-28" fmla="*/ 0 h 1278435"/>
              <a:gd name="connsiteX2-29" fmla="*/ 470347 w 470347"/>
              <a:gd name="connsiteY2-30" fmla="*/ 1278435 h 1278435"/>
              <a:gd name="connsiteX3-31" fmla="*/ 421317 w 470347"/>
              <a:gd name="connsiteY3-32" fmla="*/ 433522 h 1278435"/>
              <a:gd name="connsiteX0-33" fmla="*/ 0 w 626883"/>
              <a:gd name="connsiteY0-34" fmla="*/ 436469 h 1281382"/>
              <a:gd name="connsiteX1-35" fmla="*/ 626883 w 626883"/>
              <a:gd name="connsiteY1-36" fmla="*/ 0 h 1281382"/>
              <a:gd name="connsiteX2-37" fmla="*/ 49030 w 626883"/>
              <a:gd name="connsiteY2-38" fmla="*/ 1281382 h 1281382"/>
              <a:gd name="connsiteX3-39" fmla="*/ 0 w 626883"/>
              <a:gd name="connsiteY3-40" fmla="*/ 436469 h 1281382"/>
              <a:gd name="connsiteX0-41" fmla="*/ 0 w 635969"/>
              <a:gd name="connsiteY0-42" fmla="*/ 435673 h 1280586"/>
              <a:gd name="connsiteX1-43" fmla="*/ 635969 w 635969"/>
              <a:gd name="connsiteY1-44" fmla="*/ 0 h 1280586"/>
              <a:gd name="connsiteX2-45" fmla="*/ 49030 w 635969"/>
              <a:gd name="connsiteY2-46" fmla="*/ 1280586 h 1280586"/>
              <a:gd name="connsiteX3-47" fmla="*/ 0 w 635969"/>
              <a:gd name="connsiteY3-48" fmla="*/ 435673 h 1280586"/>
              <a:gd name="connsiteX0-49" fmla="*/ 0 w 629268"/>
              <a:gd name="connsiteY0-50" fmla="*/ 463723 h 1280586"/>
              <a:gd name="connsiteX1-51" fmla="*/ 629268 w 629268"/>
              <a:gd name="connsiteY1-52" fmla="*/ 0 h 1280586"/>
              <a:gd name="connsiteX2-53" fmla="*/ 42329 w 629268"/>
              <a:gd name="connsiteY2-54" fmla="*/ 1280586 h 1280586"/>
              <a:gd name="connsiteX3-55" fmla="*/ 0 w 629268"/>
              <a:gd name="connsiteY3-56" fmla="*/ 463723 h 1280586"/>
              <a:gd name="connsiteX0-57" fmla="*/ 0 w 619445"/>
              <a:gd name="connsiteY0-58" fmla="*/ 438644 h 1255507"/>
              <a:gd name="connsiteX1-59" fmla="*/ 619445 w 619445"/>
              <a:gd name="connsiteY1-60" fmla="*/ 0 h 1255507"/>
              <a:gd name="connsiteX2-61" fmla="*/ 42329 w 619445"/>
              <a:gd name="connsiteY2-62" fmla="*/ 1255507 h 1255507"/>
              <a:gd name="connsiteX3-63" fmla="*/ 0 w 619445"/>
              <a:gd name="connsiteY3-64" fmla="*/ 438644 h 1255507"/>
              <a:gd name="connsiteX0-65" fmla="*/ 0 w 630442"/>
              <a:gd name="connsiteY0-66" fmla="*/ 442259 h 1255507"/>
              <a:gd name="connsiteX1-67" fmla="*/ 630442 w 630442"/>
              <a:gd name="connsiteY1-68" fmla="*/ 0 h 1255507"/>
              <a:gd name="connsiteX2-69" fmla="*/ 53326 w 630442"/>
              <a:gd name="connsiteY2-70" fmla="*/ 1255507 h 1255507"/>
              <a:gd name="connsiteX3-71" fmla="*/ 0 w 630442"/>
              <a:gd name="connsiteY3-72" fmla="*/ 442259 h 1255507"/>
              <a:gd name="connsiteX0-73" fmla="*/ 0 w 632618"/>
              <a:gd name="connsiteY0-74" fmla="*/ 449697 h 1262945"/>
              <a:gd name="connsiteX1-75" fmla="*/ 632618 w 632618"/>
              <a:gd name="connsiteY1-76" fmla="*/ 0 h 1262945"/>
              <a:gd name="connsiteX2-77" fmla="*/ 53326 w 632618"/>
              <a:gd name="connsiteY2-78" fmla="*/ 1262945 h 1262945"/>
              <a:gd name="connsiteX3-79" fmla="*/ 0 w 632618"/>
              <a:gd name="connsiteY3-80" fmla="*/ 449697 h 12629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2618" h="1262945">
                <a:moveTo>
                  <a:pt x="0" y="449697"/>
                </a:moveTo>
                <a:lnTo>
                  <a:pt x="632618" y="0"/>
                </a:lnTo>
                <a:lnTo>
                  <a:pt x="53326" y="1262945"/>
                </a:lnTo>
                <a:lnTo>
                  <a:pt x="0" y="449697"/>
                </a:lnTo>
                <a:close/>
              </a:path>
            </a:pathLst>
          </a:custGeom>
          <a:gradFill>
            <a:gsLst>
              <a:gs pos="25000">
                <a:schemeClr val="accent5">
                  <a:lumMod val="95000"/>
                  <a:lumOff val="5000"/>
                  <a:alpha val="100000"/>
                </a:schemeClr>
              </a:gs>
              <a:gs pos="90000">
                <a:srgbClr val="00E8B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81688" tIns="40844" rIns="289313" bIns="353983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1610" b="1">
              <a:solidFill>
                <a:schemeClr val="lt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4" name="任意多边形 43"/>
          <p:cNvSpPr/>
          <p:nvPr>
            <p:custDataLst>
              <p:tags r:id="rId9"/>
            </p:custDataLst>
          </p:nvPr>
        </p:nvSpPr>
        <p:spPr>
          <a:xfrm>
            <a:off x="362623" y="1403309"/>
            <a:ext cx="1773498" cy="2036751"/>
          </a:xfrm>
          <a:custGeom>
            <a:avLst/>
            <a:gdLst>
              <a:gd name="connsiteX0" fmla="*/ 2627 w 2980"/>
              <a:gd name="connsiteY0" fmla="*/ 0 h 3422"/>
              <a:gd name="connsiteX1" fmla="*/ 2980 w 2980"/>
              <a:gd name="connsiteY1" fmla="*/ 740 h 3422"/>
              <a:gd name="connsiteX2" fmla="*/ 751 w 2980"/>
              <a:gd name="connsiteY2" fmla="*/ 3422 h 3422"/>
              <a:gd name="connsiteX3" fmla="*/ 0 w 2980"/>
              <a:gd name="connsiteY3" fmla="*/ 3159 h 3422"/>
              <a:gd name="connsiteX4" fmla="*/ 2627 w 2980"/>
              <a:gd name="connsiteY4" fmla="*/ 0 h 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0" h="3422">
                <a:moveTo>
                  <a:pt x="2627" y="0"/>
                </a:moveTo>
                <a:lnTo>
                  <a:pt x="2980" y="740"/>
                </a:lnTo>
                <a:lnTo>
                  <a:pt x="751" y="3422"/>
                </a:lnTo>
                <a:lnTo>
                  <a:pt x="0" y="3159"/>
                </a:lnTo>
                <a:lnTo>
                  <a:pt x="2627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lumOff val="50000"/>
                  <a:alpha val="100000"/>
                </a:schemeClr>
              </a:gs>
              <a:gs pos="70000">
                <a:srgbClr val="00E8B1"/>
              </a:gs>
            </a:gsLst>
            <a:lin ang="2700000" scaled="0"/>
          </a:gradFill>
          <a:ln>
            <a:noFill/>
          </a:ln>
          <a:effectLst>
            <a:outerShdw blurRad="76200" dist="76200" dir="8100000" algn="tr" rotWithShape="0">
              <a:schemeClr val="accent5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92875" tIns="225210" rIns="0" bIns="19287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>
                <a:solidFill>
                  <a:srgbClr val="FFFFFF"/>
                </a:solidFill>
                <a:effectLst>
                  <a:outerShdw blurRad="50800" dist="38100" dir="5400000" algn="t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Avenir Medium" panose="02000503020000020003" charset="0"/>
                <a:cs typeface="Avenir Medium" panose="02000503020000020003" charset="0"/>
                <a:sym typeface="+mn-ea"/>
              </a:rPr>
              <a:t>01</a:t>
            </a:r>
            <a:endParaRPr lang="en-US" altLang="zh-CN">
              <a:solidFill>
                <a:srgbClr val="FFFFFF"/>
              </a:solidFill>
              <a:effectLst>
                <a:outerShdw blurRad="50800" dist="38100" dir="5400000" algn="t" rotWithShape="0">
                  <a:schemeClr val="accent5">
                    <a:lumMod val="50000"/>
                    <a:alpha val="40000"/>
                  </a:schemeClr>
                </a:outerShdw>
              </a:effectLst>
              <a:latin typeface="Avenir Medium" panose="02000503020000020003" charset="0"/>
              <a:cs typeface="Avenir Medium" panose="02000503020000020003" charset="0"/>
              <a:sym typeface="+mn-ea"/>
            </a:endParaRPr>
          </a:p>
        </p:txBody>
      </p:sp>
      <p:sp>
        <p:nvSpPr>
          <p:cNvPr id="45" name="任意多边形 44"/>
          <p:cNvSpPr/>
          <p:nvPr>
            <p:custDataLst>
              <p:tags r:id="rId10"/>
            </p:custDataLst>
          </p:nvPr>
        </p:nvSpPr>
        <p:spPr>
          <a:xfrm>
            <a:off x="1244918" y="2258883"/>
            <a:ext cx="1299938" cy="14919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73" h="2615">
                <a:moveTo>
                  <a:pt x="1896" y="0"/>
                </a:moveTo>
                <a:lnTo>
                  <a:pt x="2273" y="803"/>
                </a:lnTo>
                <a:lnTo>
                  <a:pt x="762" y="2615"/>
                </a:lnTo>
                <a:lnTo>
                  <a:pt x="0" y="2338"/>
                </a:lnTo>
                <a:lnTo>
                  <a:pt x="1896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lumOff val="50000"/>
                  <a:alpha val="100000"/>
                </a:schemeClr>
              </a:gs>
              <a:gs pos="70000">
                <a:srgbClr val="00E8B1"/>
              </a:gs>
            </a:gsLst>
            <a:lin ang="2700000" scaled="0"/>
          </a:gradFill>
          <a:ln>
            <a:noFill/>
          </a:ln>
          <a:effectLst>
            <a:outerShdw blurRad="76200" dist="76200" dir="8100000" algn="tr" rotWithShape="0">
              <a:schemeClr val="accent5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92875" tIns="225210" rIns="0" bIns="19287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>
                <a:solidFill>
                  <a:srgbClr val="FFFFFF"/>
                </a:solidFill>
                <a:effectLst>
                  <a:outerShdw blurRad="50800" dist="38100" dir="5400000" algn="t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Avenir Medium" panose="02000503020000020003" charset="0"/>
                <a:cs typeface="Avenir Medium" panose="02000503020000020003" charset="0"/>
                <a:sym typeface="+mn-ea"/>
              </a:rPr>
              <a:t>02</a:t>
            </a:r>
            <a:endParaRPr lang="en-US" altLang="zh-CN">
              <a:solidFill>
                <a:srgbClr val="FFFFFF"/>
              </a:solidFill>
              <a:effectLst>
                <a:outerShdw blurRad="50800" dist="38100" dir="5400000" algn="t" rotWithShape="0">
                  <a:schemeClr val="accent5">
                    <a:lumMod val="50000"/>
                    <a:alpha val="40000"/>
                  </a:schemeClr>
                </a:outerShdw>
              </a:effectLst>
              <a:latin typeface="Avenir Medium" panose="02000503020000020003" charset="0"/>
              <a:cs typeface="Avenir Medium" panose="02000503020000020003" charset="0"/>
              <a:sym typeface="+mn-ea"/>
            </a:endParaRPr>
          </a:p>
        </p:txBody>
      </p:sp>
      <p:sp>
        <p:nvSpPr>
          <p:cNvPr id="46" name="任意多边形 45"/>
          <p:cNvSpPr/>
          <p:nvPr>
            <p:custDataLst>
              <p:tags r:id="rId11"/>
            </p:custDataLst>
          </p:nvPr>
        </p:nvSpPr>
        <p:spPr>
          <a:xfrm>
            <a:off x="2070307" y="3110003"/>
            <a:ext cx="1246495" cy="122422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79" h="2147">
                <a:moveTo>
                  <a:pt x="1158" y="0"/>
                </a:moveTo>
                <a:lnTo>
                  <a:pt x="2179" y="2147"/>
                </a:lnTo>
                <a:lnTo>
                  <a:pt x="0" y="1380"/>
                </a:lnTo>
                <a:lnTo>
                  <a:pt x="1158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lumOff val="50000"/>
                  <a:alpha val="100000"/>
                </a:schemeClr>
              </a:gs>
              <a:gs pos="70000">
                <a:srgbClr val="00E8B1"/>
              </a:gs>
            </a:gsLst>
            <a:lin ang="2700000" scaled="0"/>
          </a:gradFill>
          <a:ln>
            <a:noFill/>
          </a:ln>
          <a:effectLst>
            <a:outerShdw blurRad="76200" dist="76200" dir="8100000" algn="tr" rotWithShape="0">
              <a:schemeClr val="accent5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92875" tIns="225210" rIns="160540" bIns="19287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>
                <a:solidFill>
                  <a:srgbClr val="FFFFFF"/>
                </a:solidFill>
                <a:effectLst>
                  <a:outerShdw blurRad="50800" dist="38100" dir="5400000" algn="t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Avenir Medium" panose="02000503020000020003" charset="0"/>
                <a:cs typeface="Avenir Medium" panose="02000503020000020003" charset="0"/>
                <a:sym typeface="+mn-ea"/>
              </a:rPr>
              <a:t>03</a:t>
            </a:r>
            <a:endParaRPr lang="en-US" altLang="zh-CN">
              <a:solidFill>
                <a:srgbClr val="FFFFFF"/>
              </a:solidFill>
              <a:effectLst>
                <a:outerShdw blurRad="50800" dist="38100" dir="5400000" algn="t" rotWithShape="0">
                  <a:schemeClr val="accent5">
                    <a:lumMod val="50000"/>
                    <a:alpha val="40000"/>
                  </a:schemeClr>
                </a:outerShdw>
              </a:effectLst>
              <a:latin typeface="Avenir Medium" panose="02000503020000020003" charset="0"/>
              <a:cs typeface="Avenir Medium" panose="02000503020000020003" charset="0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2"/>
            </p:custDataLst>
          </p:nvPr>
        </p:nvSpPr>
        <p:spPr>
          <a:xfrm>
            <a:off x="4343590" y="1883842"/>
            <a:ext cx="3452976" cy="26077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E8B1"/>
                </a:solidFill>
                <a:latin typeface="Avenir Heavy" panose="02000503020000020003" charset="0"/>
                <a:cs typeface="Avenir Heavy" panose="02000503020000020003" charset="0"/>
              </a:rPr>
              <a:t>执行层</a:t>
            </a:r>
            <a:endParaRPr lang="zh-CN" altLang="en-US" sz="1400" b="1">
              <a:solidFill>
                <a:srgbClr val="00E8B1"/>
              </a:solidFill>
              <a:latin typeface="Avenir Heavy" panose="02000503020000020003" charset="0"/>
              <a:cs typeface="Avenir Heavy" panose="02000503020000020003" charset="0"/>
            </a:endParaRPr>
          </a:p>
        </p:txBody>
      </p:sp>
      <p:sp>
        <p:nvSpPr>
          <p:cNvPr id="17" name="矩形 16"/>
          <p:cNvSpPr/>
          <p:nvPr>
            <p:custDataLst>
              <p:tags r:id="rId13"/>
            </p:custDataLst>
          </p:nvPr>
        </p:nvSpPr>
        <p:spPr>
          <a:xfrm>
            <a:off x="4343400" y="2149475"/>
            <a:ext cx="4420235" cy="354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支持多虚拟机并行（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EVM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、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MoveVM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、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WASM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），开发者可选择编程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Solidity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，轻代码修改迁移现有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DApp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cs typeface="Avenir Book" panose="02000503020000020003" charset="0"/>
            </a:endParaRPr>
          </a:p>
        </p:txBody>
      </p:sp>
      <p:sp>
        <p:nvSpPr>
          <p:cNvPr id="19" name="矩形 18"/>
          <p:cNvSpPr/>
          <p:nvPr>
            <p:custDataLst>
              <p:tags r:id="rId14"/>
            </p:custDataLst>
          </p:nvPr>
        </p:nvSpPr>
        <p:spPr>
          <a:xfrm>
            <a:off x="4343590" y="2813101"/>
            <a:ext cx="3452976" cy="26077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E8B1"/>
                </a:solidFill>
                <a:latin typeface="Avenir Heavy" panose="02000503020000020003" charset="0"/>
                <a:cs typeface="Avenir Heavy" panose="02000503020000020003" charset="0"/>
              </a:rPr>
              <a:t>共识层</a:t>
            </a:r>
            <a:endParaRPr lang="zh-CN" altLang="en-US" sz="1400" b="1">
              <a:solidFill>
                <a:srgbClr val="00E8B1"/>
              </a:solidFill>
              <a:latin typeface="Avenir Heavy" panose="02000503020000020003" charset="0"/>
              <a:cs typeface="Avenir Heavy" panose="02000503020000020003" charset="0"/>
            </a:endParaRPr>
          </a:p>
        </p:txBody>
      </p:sp>
      <p:sp>
        <p:nvSpPr>
          <p:cNvPr id="21" name="矩形 20"/>
          <p:cNvSpPr/>
          <p:nvPr>
            <p:custDataLst>
              <p:tags r:id="rId15"/>
            </p:custDataLst>
          </p:nvPr>
        </p:nvSpPr>
        <p:spPr>
          <a:xfrm>
            <a:off x="4343400" y="3079115"/>
            <a:ext cx="4420235" cy="354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采用动态混合共识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——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日常交易用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PoS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保证效率，关键治理投票切换至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PoH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（历史证明）确保抗女巫攻击，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AI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算法实时调整节点激励权重。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cs typeface="Avenir Book" panose="02000503020000020003" charset="0"/>
            </a:endParaRPr>
          </a:p>
        </p:txBody>
      </p:sp>
      <p:sp>
        <p:nvSpPr>
          <p:cNvPr id="22" name="矩形 21"/>
          <p:cNvSpPr/>
          <p:nvPr>
            <p:custDataLst>
              <p:tags r:id="rId16"/>
            </p:custDataLst>
          </p:nvPr>
        </p:nvSpPr>
        <p:spPr>
          <a:xfrm>
            <a:off x="4343590" y="3946195"/>
            <a:ext cx="3452976" cy="26077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E8B1"/>
                </a:solidFill>
                <a:latin typeface="Avenir Heavy" panose="02000503020000020003" charset="0"/>
                <a:cs typeface="Avenir Heavy" panose="02000503020000020003" charset="0"/>
              </a:rPr>
              <a:t>数据可用层</a:t>
            </a:r>
            <a:endParaRPr lang="zh-CN" altLang="en-US" sz="1400" b="1">
              <a:solidFill>
                <a:srgbClr val="00E8B1"/>
              </a:solidFill>
              <a:latin typeface="Avenir Heavy" panose="02000503020000020003" charset="0"/>
              <a:cs typeface="Avenir Heavy" panose="02000503020000020003" charset="0"/>
            </a:endParaRPr>
          </a:p>
        </p:txBody>
      </p:sp>
      <p:sp>
        <p:nvSpPr>
          <p:cNvPr id="23" name="矩形 22"/>
          <p:cNvSpPr/>
          <p:nvPr>
            <p:custDataLst>
              <p:tags r:id="rId17"/>
            </p:custDataLst>
          </p:nvPr>
        </p:nvSpPr>
        <p:spPr>
          <a:xfrm>
            <a:off x="4343400" y="4211955"/>
            <a:ext cx="4420235" cy="354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集成去中心化存储网络，链上仅存储哈希，降低全节点存储成本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90%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</a:rPr>
              <a:t>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cs typeface="Avenir Book" panose="02000503020000020003" charset="0"/>
            </a:endParaRPr>
          </a:p>
        </p:txBody>
      </p:sp>
      <p:sp>
        <p:nvSpPr>
          <p:cNvPr id="51" name="椭圆 50"/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4204046" y="2948192"/>
            <a:ext cx="33665" cy="3366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10">
              <a:solidFill>
                <a:schemeClr val="lt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84555" y="265430"/>
            <a:ext cx="72618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核心架构设计：</a:t>
            </a:r>
            <a:endParaRPr lang="zh-CN" altLang="en-US" b="1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  <a:sym typeface="+mn-ea"/>
            </a:endParaRPr>
          </a:p>
          <a:p>
            <a:pPr algn="l"/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模块化与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AI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驱动的动态优化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  <a:sym typeface="+mn-ea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05</a:t>
            </a:r>
            <a:endParaRPr lang="zh-CN" altLang="en-US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210" y="1113790"/>
            <a:ext cx="5442585" cy="1076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AI</a:t>
            </a:r>
            <a:endParaRPr lang="en-US" altLang="zh-CN" sz="32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原生优化</a:t>
            </a:r>
            <a:endParaRPr lang="zh-CN" altLang="en-US" sz="32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2575" y="2644140"/>
            <a:ext cx="3935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AI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模型根据网络拥堵程度、交易类型（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DeFi/NFT/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游戏）实时调整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Gas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费，避免天价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Gas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（如以太坊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NFT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铸造高峰）。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2575" y="2306955"/>
            <a:ext cx="39357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动态</a:t>
            </a:r>
            <a:r>
              <a:rPr lang="en-US" altLang="zh-CN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Gas</a:t>
            </a:r>
            <a:r>
              <a:rPr lang="zh-CN" altLang="en-US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定价</a:t>
            </a:r>
            <a:endParaRPr lang="zh-CN" altLang="en-US" sz="14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2575" y="3714750"/>
            <a:ext cx="3935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AI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预测高频交易时段，提前分配并行计算资源。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2575" y="3377565"/>
            <a:ext cx="39357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资源调度</a:t>
            </a:r>
            <a:endParaRPr lang="zh-CN" altLang="en-US" sz="14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1675" y="1335405"/>
            <a:ext cx="4208780" cy="237934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84555" y="265430"/>
            <a:ext cx="72618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核心架构设计：</a:t>
            </a:r>
            <a:endParaRPr lang="zh-CN" altLang="en-US" b="1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  <a:sym typeface="+mn-ea"/>
            </a:endParaRPr>
          </a:p>
          <a:p>
            <a:pPr algn="l"/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模块化与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AI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驱动的动态优化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28570" y="1894840"/>
            <a:ext cx="733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06</a:t>
            </a:r>
            <a:endParaRPr lang="en-US" altLang="zh-CN" sz="40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50260" y="1894840"/>
            <a:ext cx="3721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 b="1">
                <a:solidFill>
                  <a:schemeClr val="bg1"/>
                </a:solidFill>
                <a:latin typeface="Alibaba PuHuiTi Bold" panose="00020600040101010101" charset="-122"/>
                <a:ea typeface="Alibaba PuHuiTi Bold" panose="00020600040101010101" charset="-122"/>
                <a:cs typeface="Avenir Book" panose="02000503020000020003" charset="0"/>
              </a:rPr>
              <a:t>用户体验革命：</a:t>
            </a:r>
            <a:endParaRPr lang="zh-CN" altLang="en-US" sz="4000" b="1">
              <a:solidFill>
                <a:schemeClr val="bg1"/>
              </a:solidFill>
              <a:latin typeface="Alibaba PuHuiTi Bold" panose="00020600040101010101" charset="-122"/>
              <a:ea typeface="Alibaba PuHuiTi Bold" panose="00020600040101010101" charset="-122"/>
              <a:cs typeface="Avenir Book" panose="02000503020000020003" charset="0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链抽象</a:t>
            </a:r>
            <a:endParaRPr lang="zh-CN" altLang="en-US" sz="28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与社交化入口</a:t>
            </a:r>
            <a:endParaRPr lang="zh-CN" altLang="en-US" sz="28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06</a:t>
            </a:r>
            <a:endParaRPr lang="zh-CN" altLang="en-US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210" y="1372870"/>
            <a:ext cx="5442585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链抽象层</a:t>
            </a:r>
            <a:endParaRPr lang="zh-CN" altLang="en-US" sz="32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grpSp>
        <p:nvGrpSpPr>
          <p:cNvPr id="49" name="组合 48"/>
          <p:cNvGrpSpPr/>
          <p:nvPr>
            <p:custDataLst>
              <p:tags r:id="rId1"/>
            </p:custDataLst>
          </p:nvPr>
        </p:nvGrpSpPr>
        <p:grpSpPr>
          <a:xfrm>
            <a:off x="3166511" y="1367790"/>
            <a:ext cx="1821647" cy="1821647"/>
            <a:chOff x="5253" y="3313"/>
            <a:chExt cx="3897" cy="3897"/>
          </a:xfrm>
        </p:grpSpPr>
        <p:sp>
          <p:nvSpPr>
            <p:cNvPr id="50" name="椭圆 49"/>
            <p:cNvSpPr/>
            <p:nvPr>
              <p:custDataLst>
                <p:tags r:id="rId2"/>
              </p:custDataLst>
            </p:nvPr>
          </p:nvSpPr>
          <p:spPr>
            <a:xfrm>
              <a:off x="5853" y="3875"/>
              <a:ext cx="2695" cy="2695"/>
            </a:xfrm>
            <a:prstGeom prst="ellipse">
              <a:avLst/>
            </a:prstGeom>
            <a:gradFill>
              <a:gsLst>
                <a:gs pos="0">
                  <a:schemeClr val="accent5">
                    <a:alpha val="17000"/>
                  </a:schemeClr>
                </a:gs>
                <a:gs pos="100000">
                  <a:srgbClr val="00E8B1">
                    <a:alpha val="9000"/>
                  </a:srgbClr>
                </a:gs>
              </a:gsLst>
              <a:lin ang="13500000"/>
            </a:gradFill>
            <a:ln w="12700">
              <a:solidFill>
                <a:srgbClr val="00E8B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40" b="1" dirty="0">
                  <a:solidFill>
                    <a:srgbClr val="FFFFFF"/>
                  </a:solidFill>
                  <a:latin typeface="+mn-ea"/>
                  <a:cs typeface="+mn-ea"/>
                  <a:sym typeface="+mn-ea"/>
                </a:rPr>
                <a:t> </a:t>
              </a:r>
              <a:endParaRPr lang="en-US" altLang="zh-CN" sz="1740" b="1" dirty="0">
                <a:solidFill>
                  <a:srgbClr val="FFFFFF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53" name="椭圆 52"/>
            <p:cNvSpPr/>
            <p:nvPr>
              <p:custDataLst>
                <p:tags r:id="rId3"/>
              </p:custDataLst>
            </p:nvPr>
          </p:nvSpPr>
          <p:spPr>
            <a:xfrm>
              <a:off x="5465" y="3486"/>
              <a:ext cx="3473" cy="3473"/>
            </a:xfrm>
            <a:prstGeom prst="ellipse">
              <a:avLst/>
            </a:prstGeom>
            <a:noFill/>
            <a:ln w="44450">
              <a:gradFill>
                <a:gsLst>
                  <a:gs pos="99000">
                    <a:schemeClr val="accent5">
                      <a:alpha val="21000"/>
                    </a:schemeClr>
                  </a:gs>
                  <a:gs pos="0">
                    <a:schemeClr val="accent5">
                      <a:alpha val="10000"/>
                    </a:schemeClr>
                  </a:gs>
                </a:gsLst>
                <a:lin ang="16200000" scaled="1"/>
              </a:gra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tIns="521147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1930" b="1" spc="130" dirty="0">
                <a:solidFill>
                  <a:schemeClr val="bg1"/>
                </a:solidFill>
                <a:uFillTx/>
                <a:latin typeface="+中文标题" charset="0"/>
                <a:ea typeface="+mj-ea"/>
                <a:cs typeface="+mj-ea"/>
                <a:sym typeface="+mn-ea"/>
              </a:endParaRPr>
            </a:p>
          </p:txBody>
        </p:sp>
        <p:sp>
          <p:nvSpPr>
            <p:cNvPr id="54" name="椭圆 53"/>
            <p:cNvSpPr/>
            <p:nvPr>
              <p:custDataLst>
                <p:tags r:id="rId4"/>
              </p:custDataLst>
            </p:nvPr>
          </p:nvSpPr>
          <p:spPr>
            <a:xfrm>
              <a:off x="5253" y="3313"/>
              <a:ext cx="3897" cy="3897"/>
            </a:xfrm>
            <a:prstGeom prst="ellipse">
              <a:avLst/>
            </a:prstGeom>
            <a:noFill/>
            <a:ln w="44450">
              <a:gradFill>
                <a:gsLst>
                  <a:gs pos="100000">
                    <a:schemeClr val="accent5">
                      <a:alpha val="4000"/>
                    </a:schemeClr>
                  </a:gs>
                  <a:gs pos="0">
                    <a:schemeClr val="accent5">
                      <a:alpha val="7000"/>
                    </a:schemeClr>
                  </a:gs>
                </a:gsLst>
                <a:lin ang="16200000" scaled="1"/>
              </a:gra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tIns="556095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1930" b="1" spc="130" dirty="0">
                <a:solidFill>
                  <a:schemeClr val="bg1"/>
                </a:solidFill>
                <a:uFillTx/>
                <a:latin typeface="+中文标题" charset="0"/>
                <a:ea typeface="+mj-ea"/>
                <a:cs typeface="+mj-ea"/>
                <a:sym typeface="+mn-ea"/>
              </a:endParaRPr>
            </a:p>
          </p:txBody>
        </p:sp>
      </p:grpSp>
      <p:grpSp>
        <p:nvGrpSpPr>
          <p:cNvPr id="61" name="组合 60"/>
          <p:cNvGrpSpPr/>
          <p:nvPr>
            <p:custDataLst>
              <p:tags r:id="rId5"/>
            </p:custDataLst>
          </p:nvPr>
        </p:nvGrpSpPr>
        <p:grpSpPr>
          <a:xfrm>
            <a:off x="6284595" y="1367790"/>
            <a:ext cx="1821647" cy="1821647"/>
            <a:chOff x="5253" y="3313"/>
            <a:chExt cx="3897" cy="3897"/>
          </a:xfrm>
        </p:grpSpPr>
        <p:sp>
          <p:nvSpPr>
            <p:cNvPr id="62" name="椭圆 61"/>
            <p:cNvSpPr/>
            <p:nvPr>
              <p:custDataLst>
                <p:tags r:id="rId6"/>
              </p:custDataLst>
            </p:nvPr>
          </p:nvSpPr>
          <p:spPr>
            <a:xfrm>
              <a:off x="5853" y="3875"/>
              <a:ext cx="2695" cy="2695"/>
            </a:xfrm>
            <a:prstGeom prst="ellipse">
              <a:avLst/>
            </a:prstGeom>
            <a:gradFill>
              <a:gsLst>
                <a:gs pos="0">
                  <a:schemeClr val="accent5">
                    <a:alpha val="17000"/>
                  </a:schemeClr>
                </a:gs>
                <a:gs pos="100000">
                  <a:srgbClr val="00E8B1">
                    <a:alpha val="9000"/>
                  </a:srgbClr>
                </a:gs>
              </a:gsLst>
              <a:lin ang="13500000"/>
            </a:gradFill>
            <a:ln w="12700">
              <a:solidFill>
                <a:srgbClr val="00E8B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40" b="1" dirty="0">
                  <a:solidFill>
                    <a:srgbClr val="FFFFFF"/>
                  </a:solidFill>
                  <a:latin typeface="+mn-ea"/>
                  <a:cs typeface="+mn-ea"/>
                  <a:sym typeface="+mn-ea"/>
                </a:rPr>
                <a:t> </a:t>
              </a:r>
              <a:endParaRPr lang="en-US" altLang="zh-CN" sz="1740" b="1" dirty="0">
                <a:solidFill>
                  <a:srgbClr val="FFFFFF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63" name="椭圆 62"/>
            <p:cNvSpPr/>
            <p:nvPr>
              <p:custDataLst>
                <p:tags r:id="rId7"/>
              </p:custDataLst>
            </p:nvPr>
          </p:nvSpPr>
          <p:spPr>
            <a:xfrm>
              <a:off x="5465" y="3486"/>
              <a:ext cx="3473" cy="3473"/>
            </a:xfrm>
            <a:prstGeom prst="ellipse">
              <a:avLst/>
            </a:prstGeom>
            <a:noFill/>
            <a:ln w="44450">
              <a:gradFill>
                <a:gsLst>
                  <a:gs pos="99000">
                    <a:schemeClr val="accent5">
                      <a:alpha val="21000"/>
                    </a:schemeClr>
                  </a:gs>
                  <a:gs pos="0">
                    <a:schemeClr val="accent5">
                      <a:alpha val="10000"/>
                    </a:schemeClr>
                  </a:gs>
                </a:gsLst>
                <a:lin ang="16200000" scaled="1"/>
              </a:gra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tIns="521147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1930" b="1" spc="130" dirty="0">
                <a:solidFill>
                  <a:schemeClr val="bg1"/>
                </a:solidFill>
                <a:uFillTx/>
                <a:latin typeface="+中文标题" charset="0"/>
                <a:ea typeface="+mj-ea"/>
                <a:cs typeface="+mj-ea"/>
                <a:sym typeface="+mn-ea"/>
              </a:endParaRPr>
            </a:p>
          </p:txBody>
        </p:sp>
        <p:sp>
          <p:nvSpPr>
            <p:cNvPr id="64" name="椭圆 63"/>
            <p:cNvSpPr/>
            <p:nvPr>
              <p:custDataLst>
                <p:tags r:id="rId8"/>
              </p:custDataLst>
            </p:nvPr>
          </p:nvSpPr>
          <p:spPr>
            <a:xfrm>
              <a:off x="5253" y="3313"/>
              <a:ext cx="3897" cy="3897"/>
            </a:xfrm>
            <a:prstGeom prst="ellipse">
              <a:avLst/>
            </a:prstGeom>
            <a:noFill/>
            <a:ln w="44450">
              <a:gradFill>
                <a:gsLst>
                  <a:gs pos="100000">
                    <a:schemeClr val="accent5">
                      <a:alpha val="4000"/>
                    </a:schemeClr>
                  </a:gs>
                  <a:gs pos="0">
                    <a:schemeClr val="accent5">
                      <a:alpha val="7000"/>
                    </a:schemeClr>
                  </a:gs>
                </a:gsLst>
                <a:lin ang="16200000" scaled="1"/>
              </a:gra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tIns="556095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1930" b="1" spc="130" dirty="0">
                <a:solidFill>
                  <a:schemeClr val="bg1"/>
                </a:solidFill>
                <a:uFillTx/>
                <a:latin typeface="+中文标题" charset="0"/>
                <a:ea typeface="+mj-ea"/>
                <a:cs typeface="+mj-ea"/>
                <a:sym typeface="+mn-ea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2601595" y="3688080"/>
            <a:ext cx="2951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用户用一个钱包地址操作所有接入链（类似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Web2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单点登录），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Gas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费自动跨链结算。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601595" y="3350895"/>
            <a:ext cx="29514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统一账户</a:t>
            </a:r>
            <a:endParaRPr lang="zh-CN" altLang="en-US" sz="14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725795" y="3688080"/>
            <a:ext cx="2951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每次交互默认启用零知识证明（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zk-SNARKs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）隐藏金额与地址，隐私与合规可配置（企业可开启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KYC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模块）。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725795" y="3350895"/>
            <a:ext cx="29514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无感安全</a:t>
            </a:r>
            <a:endParaRPr lang="zh-CN" altLang="en-US" sz="14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9360" y="1933575"/>
            <a:ext cx="614680" cy="614680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4030" y="1916430"/>
            <a:ext cx="698500" cy="698500"/>
          </a:xfrm>
          <a:prstGeom prst="rect">
            <a:avLst/>
          </a:prstGeom>
        </p:spPr>
      </p:pic>
      <p:sp>
        <p:nvSpPr>
          <p:cNvPr id="73" name="文本框 72"/>
          <p:cNvSpPr txBox="1"/>
          <p:nvPr/>
        </p:nvSpPr>
        <p:spPr>
          <a:xfrm>
            <a:off x="884555" y="273685"/>
            <a:ext cx="72618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用户体验革命：</a:t>
            </a:r>
            <a:endParaRPr lang="zh-CN" altLang="en-US" b="1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  <a:sym typeface="+mn-ea"/>
            </a:endParaRPr>
          </a:p>
          <a:p>
            <a:pPr algn="l"/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链抽象与社交化入口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06</a:t>
            </a:r>
            <a:endParaRPr lang="zh-CN" altLang="en-US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210" y="1372870"/>
            <a:ext cx="2192655" cy="1076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游戏化</a:t>
            </a:r>
            <a:endParaRPr lang="zh-CN" altLang="en-US" sz="32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流量入口</a:t>
            </a:r>
            <a:endParaRPr lang="zh-CN" altLang="en-US" sz="32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601595" y="3855085"/>
            <a:ext cx="2951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嵌入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Twitter/Telegram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插件，用户可直接在社交平台签署交易、参与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DAO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投票。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601595" y="3517900"/>
            <a:ext cx="29514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社交金融（</a:t>
            </a:r>
            <a:r>
              <a:rPr lang="en-US" altLang="zh-CN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SocialFi</a:t>
            </a:r>
            <a:r>
              <a:rPr lang="zh-CN" altLang="en-US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）集成</a:t>
            </a:r>
            <a:endParaRPr lang="zh-CN" altLang="en-US" sz="14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21020" y="3855085"/>
            <a:ext cx="2951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开发者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DApp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用户增长数据（如日活、交易量）自动兑换为代币奖励，形成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“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用户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-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开发者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-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链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”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飞轮。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621020" y="3517900"/>
            <a:ext cx="29514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链上成就经济</a:t>
            </a:r>
            <a:endParaRPr lang="zh-CN" altLang="en-US" sz="14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5940425" y="1096645"/>
            <a:ext cx="2312670" cy="231267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921000" y="1096645"/>
            <a:ext cx="2312670" cy="2312670"/>
          </a:xfrm>
          <a:prstGeom prst="rect">
            <a:avLst/>
          </a:prstGeom>
        </p:spPr>
      </p:pic>
      <p:sp>
        <p:nvSpPr>
          <p:cNvPr id="73" name="文本框 72"/>
          <p:cNvSpPr txBox="1"/>
          <p:nvPr/>
        </p:nvSpPr>
        <p:spPr>
          <a:xfrm>
            <a:off x="884555" y="273685"/>
            <a:ext cx="72618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用户体验革命：</a:t>
            </a:r>
            <a:endParaRPr lang="zh-CN" altLang="en-US" b="1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  <a:sym typeface="+mn-ea"/>
            </a:endParaRPr>
          </a:p>
          <a:p>
            <a:pPr algn="l"/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链抽象与社交化入口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2560" y="2046605"/>
            <a:ext cx="733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01</a:t>
            </a:r>
            <a:endParaRPr lang="en-US" altLang="zh-CN" sz="40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24250" y="2046605"/>
            <a:ext cx="3721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公</a:t>
            </a:r>
            <a:r>
              <a:rPr lang="zh-CN" altLang="en-US" sz="40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链介绍</a:t>
            </a:r>
            <a:endParaRPr lang="zh-CN" altLang="en-US" sz="40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28570" y="1616075"/>
            <a:ext cx="733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07</a:t>
            </a:r>
            <a:endParaRPr lang="en-US" altLang="zh-CN" sz="40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50260" y="1616075"/>
            <a:ext cx="3721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开发者生态</a:t>
            </a:r>
            <a:r>
              <a:rPr lang="en-US" altLang="zh-CN" sz="40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: </a:t>
            </a:r>
            <a:endParaRPr lang="en-US" altLang="zh-CN" sz="40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低迁移成本与</a:t>
            </a:r>
            <a:endParaRPr lang="zh-CN" altLang="en-US" sz="28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模块工厂</a:t>
            </a:r>
            <a:endParaRPr lang="zh-CN" altLang="en-US" sz="28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07</a:t>
            </a:r>
            <a:endParaRPr lang="zh-CN" altLang="en-US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555" y="272415"/>
            <a:ext cx="72618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开发者生态</a:t>
            </a:r>
            <a:r>
              <a:rPr lang="en-US" altLang="zh-CN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: </a:t>
            </a:r>
            <a:endParaRPr lang="en-US" altLang="zh-CN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  <a:p>
            <a:pPr algn="l"/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低迁移成本与模块工厂</a:t>
            </a:r>
            <a:endParaRPr lang="zh-CN" altLang="en-US" sz="1200" b="1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535555" y="3854450"/>
            <a:ext cx="2951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支持以太坊开发工具（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Hardhat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、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Truffle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）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直接部署。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535555" y="3517265"/>
            <a:ext cx="29514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EVM++</a:t>
            </a:r>
            <a:r>
              <a:rPr lang="zh-CN" altLang="en-US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沙盒</a:t>
            </a:r>
            <a:endParaRPr lang="zh-CN" altLang="en-US" sz="14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782945" y="3855085"/>
            <a:ext cx="29514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一键调用跨链资产，解决生态冷启动难题。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782945" y="3517900"/>
            <a:ext cx="29514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多链流动性桥接</a:t>
            </a:r>
            <a:endParaRPr lang="zh-CN" altLang="en-US" sz="14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2287905" y="1684655"/>
            <a:ext cx="3446780" cy="172402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5734685" y="1671320"/>
            <a:ext cx="3048000" cy="17373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3210" y="1294130"/>
            <a:ext cx="2803525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兼容即服务</a:t>
            </a:r>
            <a:endParaRPr lang="zh-CN" altLang="en-US" sz="32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07</a:t>
            </a:r>
            <a:endParaRPr lang="zh-CN" altLang="en-US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571750" y="3286125"/>
            <a:ext cx="29514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链上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Gas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费的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80%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销毁回购代币。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571750" y="2948940"/>
            <a:ext cx="29514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开发者分红池</a:t>
            </a:r>
            <a:endParaRPr lang="zh-CN" altLang="en-US" sz="14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782945" y="3286760"/>
            <a:ext cx="2951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头部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DApp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可推荐用户至新应用，按转化效果获得代币激励。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782945" y="2949575"/>
            <a:ext cx="29514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流量共享协议</a:t>
            </a:r>
            <a:endParaRPr lang="zh-CN" altLang="en-US" sz="14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2492375" y="1102995"/>
            <a:ext cx="3109595" cy="174244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5735320" y="1102995"/>
            <a:ext cx="3047365" cy="17138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4555" y="272415"/>
            <a:ext cx="72618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开发者生态</a:t>
            </a:r>
            <a:r>
              <a:rPr lang="en-US" altLang="zh-CN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: </a:t>
            </a:r>
            <a:endParaRPr lang="en-US" altLang="zh-CN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  <a:p>
            <a:pPr algn="l"/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低迁移成本与模块工厂</a:t>
            </a:r>
            <a:endParaRPr lang="zh-CN" altLang="en-US" sz="1200" b="1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210" y="1294130"/>
            <a:ext cx="2803525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收益增强计划</a:t>
            </a:r>
            <a:endParaRPr lang="zh-CN" altLang="en-US" sz="32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9405" y="3835400"/>
            <a:ext cx="60274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Tantin Chain</a:t>
            </a:r>
            <a:r>
              <a:rPr lang="zh-CN" altLang="en-US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链的核心竞争力在于：降低开发者与用户门槛，用模块化满足多样需求，以链抽象打破生态孤岛。与其和以太坊拼生态密度、和</a:t>
            </a:r>
            <a:r>
              <a:rPr lang="en-US" altLang="zh-CN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Solana</a:t>
            </a:r>
            <a:r>
              <a:rPr lang="zh-CN" altLang="en-US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拼</a:t>
            </a:r>
            <a:r>
              <a:rPr lang="en-US" altLang="zh-CN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TPS</a:t>
            </a:r>
            <a:r>
              <a:rPr lang="zh-CN" altLang="en-US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，不如重新定义公链的竞争维度</a:t>
            </a:r>
            <a:r>
              <a:rPr lang="en-US" altLang="zh-CN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——</a:t>
            </a:r>
            <a:r>
              <a:rPr lang="zh-CN" altLang="en-US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从</a:t>
            </a:r>
            <a:r>
              <a:rPr lang="en-US" altLang="zh-CN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“</a:t>
            </a:r>
            <a:r>
              <a:rPr lang="zh-CN" altLang="en-US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技术指标竞赛</a:t>
            </a:r>
            <a:r>
              <a:rPr lang="en-US" altLang="zh-CN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”</a:t>
            </a:r>
            <a:r>
              <a:rPr lang="zh-CN" altLang="en-US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转向</a:t>
            </a:r>
            <a:r>
              <a:rPr lang="en-US" altLang="zh-CN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“</a:t>
            </a:r>
            <a:r>
              <a:rPr lang="zh-CN" altLang="en-US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体验与成本革命</a:t>
            </a:r>
            <a:r>
              <a:rPr lang="en-US" altLang="zh-CN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”</a:t>
            </a:r>
            <a:r>
              <a:rPr lang="zh-CN" altLang="en-US" sz="10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。</a:t>
            </a:r>
            <a:endParaRPr lang="zh-CN" altLang="en-US" sz="10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66445" y="1172845"/>
            <a:ext cx="761238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800" b="1">
                <a:solidFill>
                  <a:srgbClr val="00E8B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  <a:alpha val="40000"/>
                      <a:lumMod val="50000"/>
                    </a:schemeClr>
                  </a:outerShdw>
                </a:effectLst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深度解读</a:t>
            </a:r>
            <a:r>
              <a:rPr lang="en-US" altLang="zh-CN" sz="4800" b="1">
                <a:solidFill>
                  <a:srgbClr val="00E8B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  <a:alpha val="40000"/>
                      <a:lumMod val="50000"/>
                    </a:schemeClr>
                  </a:outerShdw>
                </a:effectLst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 </a:t>
            </a:r>
            <a:r>
              <a:rPr lang="en-US" altLang="zh-CN" sz="48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Tantin Chain</a:t>
            </a:r>
            <a:r>
              <a:rPr lang="en-US" altLang="zh-CN" sz="4800" b="1">
                <a:solidFill>
                  <a:srgbClr val="00E8B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  <a:alpha val="40000"/>
                      <a:lumMod val="50000"/>
                    </a:schemeClr>
                  </a:outerShdw>
                </a:effectLst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 </a:t>
            </a:r>
            <a:endParaRPr lang="en-US" altLang="zh-CN" sz="4800" b="1">
              <a:solidFill>
                <a:srgbClr val="00E8B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  <a:alpha val="40000"/>
                    <a:lumMod val="50000"/>
                  </a:schemeClr>
                </a:outerShdw>
              </a:effectLst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3900" y="2149475"/>
            <a:ext cx="5155565" cy="7372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spcBef>
                <a:spcPts val="50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把以太坊的生态厚度、</a:t>
            </a:r>
            <a:r>
              <a:rPr lang="en-US" altLang="zh-CN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Solana</a:t>
            </a:r>
            <a:r>
              <a:rPr lang="zh-CN" altLang="en-US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的交易速度、</a:t>
            </a:r>
            <a:r>
              <a:rPr lang="en-US" altLang="zh-CN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Cosmos</a:t>
            </a:r>
            <a:r>
              <a:rPr lang="zh-CN" altLang="en-US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的互操作性、以及</a:t>
            </a:r>
            <a:r>
              <a:rPr lang="en-US" altLang="zh-CN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ChatGPT</a:t>
            </a:r>
            <a:r>
              <a:rPr lang="zh-CN" altLang="en-US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的易用性，全部塞进一条链里，还让你感觉在用</a:t>
            </a:r>
            <a:r>
              <a:rPr lang="en-US" altLang="zh-CN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TikTok</a:t>
            </a:r>
            <a:r>
              <a:rPr lang="zh-CN" altLang="en-US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一样丝滑。</a:t>
            </a:r>
            <a:endParaRPr lang="zh-CN" altLang="en-US" sz="140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Alibaba PuHuiTi Regular" panose="0002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81505" y="3261995"/>
            <a:ext cx="53816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3</a:t>
            </a:r>
            <a:r>
              <a:rPr lang="zh-CN" altLang="en-US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个超直白对比</a:t>
            </a:r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告诉你为什么</a:t>
            </a:r>
            <a:r>
              <a:rPr lang="en-US" altLang="zh-CN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TT</a:t>
            </a:r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链能吊打现有公链：</a:t>
            </a:r>
            <a:endParaRPr lang="zh-CN" altLang="en-US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01</a:t>
            </a:r>
            <a:endParaRPr lang="zh-CN" altLang="en-US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555" y="272415"/>
            <a:ext cx="7261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开发者：</a:t>
            </a:r>
            <a:endParaRPr lang="zh-CN" altLang="en-US" b="1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  <a:sym typeface="+mn-ea"/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“</a:t>
            </a:r>
            <a:r>
              <a:rPr lang="zh-CN" altLang="en-US" b="1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抄作业</a:t>
            </a:r>
            <a:r>
              <a:rPr lang="en-US" altLang="zh-CN" b="1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”</a:t>
            </a:r>
            <a:r>
              <a:rPr lang="zh-CN" altLang="en-US" b="1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  <a:sym typeface="+mn-ea"/>
              </a:rPr>
              <a:t>都能赚钱</a:t>
            </a:r>
            <a:endParaRPr lang="zh-CN" altLang="en-US" b="1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12115" y="1510665"/>
          <a:ext cx="8206740" cy="2628900"/>
        </p:xfrm>
        <a:graphic>
          <a:graphicData uri="http://schemas.openxmlformats.org/drawingml/2006/table">
            <a:tbl>
              <a:tblPr/>
              <a:tblGrid>
                <a:gridCol w="2051685"/>
                <a:gridCol w="2051685"/>
                <a:gridCol w="2033905"/>
                <a:gridCol w="2069465"/>
              </a:tblGrid>
              <a:tr h="532130">
                <a:tc>
                  <a:txBody>
                    <a:bodyPr/>
                    <a:p>
                      <a:pPr marL="68580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对比项</a:t>
                      </a:r>
                      <a:endParaRPr lang="zh-CN" sz="1400">
                        <a:solidFill>
                          <a:schemeClr val="bg1">
                            <a:lumMod val="50000"/>
                          </a:schemeClr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600" b="1">
                          <a:latin typeface="Alibaba PuHuiTi Bold" panose="00020600040101010101" charset="-122"/>
                          <a:ea typeface="Alibaba PuHuiTi Bold" panose="00020600040101010101" charset="-122"/>
                        </a:rPr>
                        <a:t>以太坊</a:t>
                      </a:r>
                      <a:endParaRPr lang="zh-CN" sz="1600" b="1">
                        <a:latin typeface="Alibaba PuHuiTi Bold" panose="00020600040101010101" charset="-122"/>
                        <a:ea typeface="Alibaba PuHuiTi Bold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F0F11"/>
                        </a:gs>
                        <a:gs pos="100000">
                          <a:srgbClr val="00E8B1">
                            <a:alpha val="100000"/>
                          </a:srgbClr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p>
                      <a:pPr marL="68580" indent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altLang="zh-CN" sz="1600" b="1">
                          <a:latin typeface="Alibaba PuHuiTi Bold" panose="00020600040101010101" charset="-122"/>
                          <a:ea typeface="Alibaba PuHuiTi Bold" panose="00020600040101010101" charset="-122"/>
                        </a:rPr>
                        <a:t>Solana</a:t>
                      </a:r>
                      <a:endParaRPr lang="en-US" altLang="zh-CN" sz="1600" b="1">
                        <a:latin typeface="Alibaba PuHuiTi Bold" panose="00020600040101010101" charset="-122"/>
                        <a:ea typeface="Alibaba PuHuiTi Bold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F0F11"/>
                        </a:gs>
                        <a:gs pos="100000">
                          <a:srgbClr val="00E8B1">
                            <a:alpha val="100000"/>
                          </a:srgbClr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p>
                      <a:pPr marL="68580" indent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altLang="zh-CN" sz="1600" b="1"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TT</a:t>
                      </a:r>
                      <a:r>
                        <a:rPr lang="zh-CN" sz="1600" b="1"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链</a:t>
                      </a:r>
                      <a:endParaRPr lang="zh-CN" sz="1600" b="1">
                        <a:latin typeface="Alibaba PuHuiTi Bold" panose="00020600040101010101" charset="-122"/>
                        <a:ea typeface="Alibaba PuHuiTi Bold" panose="00020600040101010101" charset="-122"/>
                        <a:cs typeface="Alibaba PuHuiTi Bold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F0F11"/>
                        </a:gs>
                        <a:gs pos="100000">
                          <a:srgbClr val="00E8B1">
                            <a:alpha val="100000"/>
                          </a:srgbClr>
                        </a:gs>
                      </a:gsLst>
                      <a:lin ang="10800000" scaled="0"/>
                    </a:gradFill>
                  </a:tcPr>
                </a:tc>
              </a:tr>
              <a:tr h="699135">
                <a:tc>
                  <a:txBody>
                    <a:bodyPr/>
                    <a:p>
                      <a:pPr marL="68580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迁移成本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重写合约，</a:t>
                      </a:r>
                      <a:r>
                        <a:rPr lang="en-US" alt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Gas</a:t>
                      </a: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费暴涨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  <a:cs typeface="Alibaba PuHuiTi Regular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换</a:t>
                      </a:r>
                      <a:r>
                        <a:rPr lang="en-US" alt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Rust</a:t>
                      </a: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语言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  <a:cs typeface="Alibaba PuHuiTi Regular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</a:rPr>
                        <a:t>代码可复用，迁移成本极低</a:t>
                      </a:r>
                      <a:endParaRPr lang="zh-CN" sz="1400" b="1">
                        <a:solidFill>
                          <a:srgbClr val="00E8B1"/>
                        </a:solidFill>
                        <a:latin typeface="Alibaba PuHuiTi Bold" panose="00020600040101010101" charset="-122"/>
                        <a:ea typeface="Alibaba PuHuiTi Bold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98500">
                <a:tc>
                  <a:txBody>
                    <a:bodyPr/>
                    <a:p>
                      <a:pPr marL="68580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赚钱速度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等用户来发现你的</a:t>
                      </a:r>
                      <a:r>
                        <a:rPr lang="en-US" alt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DApp</a:t>
                      </a:r>
                      <a:endParaRPr lang="en-US" alt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  <a:cs typeface="Alibaba PuHuiTi Regular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和机器人抢交易排序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公链自动导流</a:t>
                      </a:r>
                      <a:r>
                        <a:rPr lang="en-US" alt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+</a:t>
                      </a: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收入分成</a:t>
                      </a:r>
                      <a:endParaRPr lang="zh-CN" sz="1400" b="1">
                        <a:solidFill>
                          <a:srgbClr val="00E8B1"/>
                        </a:solidFill>
                        <a:latin typeface="Alibaba PuHuiTi Bold" panose="00020600040101010101" charset="-122"/>
                        <a:ea typeface="Alibaba PuHuiTi Bold" panose="00020600040101010101" charset="-122"/>
                        <a:cs typeface="Alibaba PuHuiTi Bold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99135">
                <a:tc>
                  <a:txBody>
                    <a:bodyPr/>
                    <a:p>
                      <a:pPr marL="68580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防坑指南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自己雇审计团队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祈祷别被闪电贷攻击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链上</a:t>
                      </a:r>
                      <a:r>
                        <a:rPr lang="en-US" alt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AI</a:t>
                      </a: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保镖</a:t>
                      </a:r>
                      <a:r>
                        <a:rPr lang="en-US" alt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24</a:t>
                      </a: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小时巡航</a:t>
                      </a:r>
                      <a:endParaRPr lang="zh-CN" sz="1400" b="1">
                        <a:solidFill>
                          <a:srgbClr val="00E8B1"/>
                        </a:solidFill>
                        <a:latin typeface="Alibaba PuHuiTi Bold" panose="00020600040101010101" charset="-122"/>
                        <a:ea typeface="Alibaba PuHuiTi Bold" panose="00020600040101010101" charset="-122"/>
                        <a:cs typeface="Alibaba PuHuiTi Bold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图片 8" descr="T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365" y="1616075"/>
            <a:ext cx="311150" cy="323850"/>
          </a:xfrm>
          <a:prstGeom prst="rect">
            <a:avLst/>
          </a:prstGeom>
        </p:spPr>
      </p:pic>
      <p:pic>
        <p:nvPicPr>
          <p:cNvPr id="7" name="图片 6" descr="SO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040" y="1628775"/>
            <a:ext cx="311150" cy="311150"/>
          </a:xfrm>
          <a:prstGeom prst="rect">
            <a:avLst/>
          </a:prstGeom>
        </p:spPr>
      </p:pic>
      <p:pic>
        <p:nvPicPr>
          <p:cNvPr id="8" name="图片 7" descr="ETH (3)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9390" y="1615440"/>
            <a:ext cx="324485" cy="3244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02</a:t>
            </a:r>
            <a:endParaRPr lang="zh-CN" altLang="en-US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555" y="272415"/>
            <a:ext cx="7261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用户：</a:t>
            </a:r>
            <a:endParaRPr lang="zh-CN" altLang="en-US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“</a:t>
            </a:r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傻子</a:t>
            </a:r>
            <a:r>
              <a:rPr lang="en-US" altLang="zh-CN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”</a:t>
            </a:r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都能玩转</a:t>
            </a:r>
            <a:r>
              <a:rPr lang="en-US" altLang="zh-CN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Web3</a:t>
            </a:r>
            <a:endParaRPr lang="en-US" altLang="zh-CN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12115" y="1510665"/>
          <a:ext cx="8306435" cy="2628900"/>
        </p:xfrm>
        <a:graphic>
          <a:graphicData uri="http://schemas.openxmlformats.org/drawingml/2006/table">
            <a:tbl>
              <a:tblPr/>
              <a:tblGrid>
                <a:gridCol w="1652905"/>
                <a:gridCol w="3361055"/>
                <a:gridCol w="3292475"/>
              </a:tblGrid>
              <a:tr h="532130"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6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ibaba PuHuiTi" panose="00020600040101010101" charset="-122"/>
                          <a:ea typeface="Alibaba PuHuiTi" panose="00020600040101010101" charset="-122"/>
                        </a:rPr>
                        <a:t>痛点</a:t>
                      </a:r>
                      <a:endParaRPr lang="zh-CN" sz="1600" b="0">
                        <a:solidFill>
                          <a:schemeClr val="bg1">
                            <a:lumMod val="50000"/>
                          </a:schemeClr>
                        </a:solidFill>
                        <a:latin typeface="Alibaba PuHuiTi" panose="00020600040101010101" charset="-122"/>
                        <a:ea typeface="Alibaba PuHuiTi" panose="00020600040101010101" charset="-122"/>
                      </a:endParaRPr>
                    </a:p>
                  </a:txBody>
                  <a:tcPr marL="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600" b="1">
                          <a:latin typeface="Alibaba PuHuiTi Bold" panose="00020600040101010101" charset="-122"/>
                          <a:ea typeface="Alibaba PuHuiTi Bold" panose="00020600040101010101" charset="-122"/>
                        </a:rPr>
                        <a:t>现有公链</a:t>
                      </a:r>
                      <a:endParaRPr lang="zh-CN" sz="1600" b="1">
                        <a:latin typeface="Alibaba PuHuiTi Bold" panose="00020600040101010101" charset="-122"/>
                        <a:ea typeface="Alibaba PuHuiTi Bold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F0F11"/>
                        </a:gs>
                        <a:gs pos="100000">
                          <a:srgbClr val="00E8B1">
                            <a:alpha val="100000"/>
                          </a:srgbClr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altLang="zh-CN" sz="1600" b="1"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TT</a:t>
                      </a:r>
                      <a:r>
                        <a:rPr lang="zh-CN" sz="1600" b="1"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链解决方案</a:t>
                      </a:r>
                      <a:endParaRPr lang="zh-CN" sz="1600" b="1">
                        <a:latin typeface="Alibaba PuHuiTi Bold" panose="00020600040101010101" charset="-122"/>
                        <a:ea typeface="Alibaba PuHuiTi Bold" panose="00020600040101010101" charset="-122"/>
                        <a:cs typeface="Alibaba PuHuiTi Bold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F0F11"/>
                        </a:gs>
                        <a:gs pos="100000">
                          <a:srgbClr val="00E8B1">
                            <a:alpha val="100000"/>
                          </a:srgbClr>
                        </a:gs>
                      </a:gsLst>
                      <a:lin ang="10800000" scaled="0"/>
                    </a:gradFill>
                  </a:tcPr>
                </a:tc>
              </a:tr>
              <a:tr h="699135"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alt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Gas</a:t>
                      </a: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费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  <a:cs typeface="Alibaba PuHuiTi Regular" panose="00020600040101010101" charset="-122"/>
                      </a:endParaRPr>
                    </a:p>
                  </a:txBody>
                  <a:tcPr marL="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买</a:t>
                      </a:r>
                      <a:r>
                        <a:rPr lang="en-US" alt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NFT</a:t>
                      </a: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手续费比</a:t>
                      </a:r>
                      <a:r>
                        <a:rPr lang="en-US" alt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NFT</a:t>
                      </a: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还贵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  <a:cs typeface="Alibaba PuHuiTi Regular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把</a:t>
                      </a:r>
                      <a:r>
                        <a:rPr lang="en-US" alt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Gas</a:t>
                      </a: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费压到最低</a:t>
                      </a:r>
                      <a:endParaRPr lang="zh-CN" sz="1400" b="1">
                        <a:solidFill>
                          <a:srgbClr val="00E8B1"/>
                        </a:solidFill>
                        <a:latin typeface="Alibaba PuHuiTi Bold" panose="00020600040101010101" charset="-122"/>
                        <a:ea typeface="Alibaba PuHuiTi Bold" panose="00020600040101010101" charset="-122"/>
                        <a:cs typeface="Alibaba PuHuiTi Bold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98500"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跨链操作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手动切链像在机场转机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</a:rPr>
                        <a:t>全链自动路由，顺畅丝滑不卡顿，比美团点外卖还简单</a:t>
                      </a:r>
                      <a:endParaRPr lang="zh-CN" sz="1400" b="1">
                        <a:solidFill>
                          <a:srgbClr val="00E8B1"/>
                        </a:solidFill>
                        <a:latin typeface="Alibaba PuHuiTi Bold" panose="00020600040101010101" charset="-122"/>
                        <a:ea typeface="Alibaba PuHuiTi Bold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99135"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隐私安全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地址被盯上就等着被黑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可开启</a:t>
                      </a:r>
                      <a:r>
                        <a:rPr lang="zh-CN" altLang="en-US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“</a:t>
                      </a: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隐身模式</a:t>
                      </a:r>
                      <a:r>
                        <a:rPr lang="zh-CN" altLang="en-US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”</a:t>
                      </a:r>
                      <a:endParaRPr lang="zh-CN" altLang="en-US" sz="1400" b="1">
                        <a:solidFill>
                          <a:srgbClr val="00E8B1"/>
                        </a:solidFill>
                        <a:latin typeface="Alibaba PuHuiTi Bold" panose="00020600040101010101" charset="-122"/>
                        <a:ea typeface="Alibaba PuHuiTi Bold" panose="00020600040101010101" charset="-122"/>
                        <a:cs typeface="Alibaba PuHuiTi Bold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635" y="3603625"/>
            <a:ext cx="9144635" cy="853440"/>
          </a:xfrm>
          <a:prstGeom prst="rect">
            <a:avLst/>
          </a:prstGeom>
          <a:gradFill>
            <a:gsLst>
              <a:gs pos="0">
                <a:srgbClr val="0F0F1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03</a:t>
            </a:r>
            <a:endParaRPr lang="zh-CN" altLang="en-US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555" y="272415"/>
            <a:ext cx="7261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资本：</a:t>
            </a:r>
            <a:endParaRPr lang="zh-CN" altLang="en-US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“</a:t>
            </a:r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撒钱</a:t>
            </a:r>
            <a:r>
              <a:rPr lang="en-US" altLang="zh-CN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”</a:t>
            </a:r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都能撒出精准度</a:t>
            </a:r>
            <a:endParaRPr lang="zh-CN" altLang="en-US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12115" y="1240155"/>
          <a:ext cx="8306435" cy="2028190"/>
        </p:xfrm>
        <a:graphic>
          <a:graphicData uri="http://schemas.openxmlformats.org/drawingml/2006/table">
            <a:tbl>
              <a:tblPr/>
              <a:tblGrid>
                <a:gridCol w="1835785"/>
                <a:gridCol w="2733675"/>
                <a:gridCol w="3736975"/>
              </a:tblGrid>
              <a:tr h="410845"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6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焦虑点</a:t>
                      </a:r>
                      <a:endParaRPr lang="zh-CN" sz="1600" b="0">
                        <a:solidFill>
                          <a:schemeClr val="bg1">
                            <a:lumMod val="50000"/>
                          </a:schemeClr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600" b="1"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传统链游</a:t>
                      </a:r>
                      <a:endParaRPr lang="zh-CN" sz="1600" b="1"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F0F11"/>
                        </a:gs>
                        <a:gs pos="100000">
                          <a:srgbClr val="00E8B1">
                            <a:alpha val="100000"/>
                          </a:srgbClr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altLang="zh-CN" sz="1600" b="1"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TT</a:t>
                      </a:r>
                      <a:r>
                        <a:rPr lang="zh-CN" sz="1600" b="1">
                          <a:latin typeface="Alibaba PuHuiTi Regular" panose="00020600040101010101" charset="-122"/>
                          <a:ea typeface="Alibaba PuHuiTi Regular" panose="00020600040101010101" charset="-122"/>
                          <a:cs typeface="Alibaba PuHuiTi Regular" panose="00020600040101010101" charset="-122"/>
                        </a:rPr>
                        <a:t>链链游</a:t>
                      </a:r>
                      <a:endParaRPr lang="zh-CN" sz="1600" b="1">
                        <a:latin typeface="Alibaba PuHuiTi Regular" panose="00020600040101010101" charset="-122"/>
                        <a:ea typeface="Alibaba PuHuiTi Regular" panose="00020600040101010101" charset="-122"/>
                        <a:cs typeface="Alibaba PuHuiTi Regular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F0F11"/>
                        </a:gs>
                        <a:gs pos="100000">
                          <a:srgbClr val="00E8B1">
                            <a:alpha val="100000"/>
                          </a:srgbClr>
                        </a:gs>
                      </a:gsLst>
                      <a:lin ang="10800000" scaled="0"/>
                    </a:gradFill>
                  </a:tcPr>
                </a:tc>
              </a:tr>
              <a:tr h="539115"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用户留存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玩家赚完就跑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各种工具</a:t>
                      </a:r>
                      <a:r>
                        <a:rPr lang="en-US" alt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/</a:t>
                      </a: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设置，让用户</a:t>
                      </a:r>
                      <a:r>
                        <a:rPr lang="zh-CN" altLang="en-US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“</a:t>
                      </a: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集邮上瘾</a:t>
                      </a:r>
                      <a:r>
                        <a:rPr lang="zh-CN" altLang="en-US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”</a:t>
                      </a:r>
                      <a:endParaRPr lang="zh-CN" altLang="en-US" sz="1400" b="1">
                        <a:solidFill>
                          <a:srgbClr val="00E8B1"/>
                        </a:solidFill>
                        <a:latin typeface="Alibaba PuHuiTi Bold" panose="00020600040101010101" charset="-122"/>
                        <a:ea typeface="Alibaba PuHuiTi Bold" panose="00020600040101010101" charset="-122"/>
                        <a:cs typeface="Alibaba PuHuiTi Bold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39115"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生态冷启动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烧钱补贴虚假繁荣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alt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AI</a:t>
                      </a: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精准匹配真实用户和</a:t>
                      </a:r>
                      <a:r>
                        <a:rPr lang="en-US" alt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DApp</a:t>
                      </a:r>
                      <a:endParaRPr lang="en-US" altLang="zh-CN" sz="1400" b="1">
                        <a:solidFill>
                          <a:srgbClr val="00E8B1"/>
                        </a:solidFill>
                        <a:latin typeface="Alibaba PuHuiTi Bold" panose="00020600040101010101" charset="-122"/>
                        <a:ea typeface="Alibaba PuHuiTi Bold" panose="00020600040101010101" charset="-122"/>
                        <a:cs typeface="Alibaba PuHuiTi Bold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39115"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焦虑点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Alibaba PuHuiTi Regular" panose="00020600040101010101" charset="-122"/>
                          <a:ea typeface="Alibaba PuHuiTi Regular" panose="00020600040101010101" charset="-122"/>
                        </a:rPr>
                        <a:t>传统链游</a:t>
                      </a:r>
                      <a:endParaRPr lang="zh-CN" sz="1400">
                        <a:solidFill>
                          <a:schemeClr val="bg1"/>
                        </a:solidFill>
                        <a:latin typeface="Alibaba PuHuiTi Regular" panose="00020600040101010101" charset="-122"/>
                        <a:ea typeface="Alibaba PuHuiTi Regular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alt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TT</a:t>
                      </a:r>
                      <a:r>
                        <a:rPr lang="zh-CN" sz="1400" b="1">
                          <a:solidFill>
                            <a:srgbClr val="00E8B1"/>
                          </a:solidFill>
                          <a:latin typeface="Alibaba PuHuiTi Bold" panose="00020600040101010101" charset="-122"/>
                          <a:ea typeface="Alibaba PuHuiTi Bold" panose="00020600040101010101" charset="-122"/>
                          <a:cs typeface="Alibaba PuHuiTi Bold" panose="00020600040101010101" charset="-122"/>
                        </a:rPr>
                        <a:t>链链游</a:t>
                      </a:r>
                      <a:endParaRPr lang="zh-CN" sz="1400" b="1">
                        <a:solidFill>
                          <a:srgbClr val="00E8B1"/>
                        </a:solidFill>
                        <a:latin typeface="Alibaba PuHuiTi Bold" panose="00020600040101010101" charset="-122"/>
                        <a:ea typeface="Alibaba PuHuiTi Bold" panose="00020600040101010101" charset="-122"/>
                        <a:cs typeface="Alibaba PuHuiTi Bold" panose="00020600040101010101" charset="-122"/>
                      </a:endParaRPr>
                    </a:p>
                  </a:txBody>
                  <a:tcPr marL="63500" marR="63500" marT="63500" marB="635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372360" y="3754120"/>
            <a:ext cx="39357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>
                <a:solidFill>
                  <a:srgbClr val="00E8B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VC</a:t>
            </a:r>
            <a:r>
              <a:rPr lang="zh-CN" altLang="en-US" sz="1000">
                <a:solidFill>
                  <a:srgbClr val="00E8B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想投</a:t>
            </a:r>
            <a:r>
              <a:rPr lang="en-US" altLang="zh-CN" sz="1000">
                <a:solidFill>
                  <a:srgbClr val="00E8B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GameFi</a:t>
            </a:r>
            <a:r>
              <a:rPr lang="zh-CN" altLang="en-US" sz="1000">
                <a:solidFill>
                  <a:srgbClr val="00E8B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项目，不用再赌单个团队</a:t>
            </a:r>
            <a:r>
              <a:rPr lang="en-US" altLang="zh-CN" sz="1000">
                <a:solidFill>
                  <a:srgbClr val="00E8B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——</a:t>
            </a:r>
            <a:r>
              <a:rPr lang="zh-CN" altLang="en-US" sz="1000">
                <a:solidFill>
                  <a:srgbClr val="00E8B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直接在</a:t>
            </a:r>
            <a:r>
              <a:rPr lang="en-US" altLang="zh-CN" sz="1000">
                <a:solidFill>
                  <a:srgbClr val="00E8B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TT</a:t>
            </a:r>
            <a:r>
              <a:rPr lang="zh-CN" altLang="en-US" sz="1000">
                <a:solidFill>
                  <a:srgbClr val="00E8B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链生态里</a:t>
            </a:r>
            <a:r>
              <a:rPr lang="en-US" altLang="zh-CN" sz="1000">
                <a:solidFill>
                  <a:srgbClr val="00E8B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“</a:t>
            </a:r>
            <a:r>
              <a:rPr lang="zh-CN" altLang="en-US" sz="1000">
                <a:solidFill>
                  <a:srgbClr val="00E8B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押注赛道</a:t>
            </a:r>
            <a:r>
              <a:rPr lang="en-US" altLang="zh-CN" sz="1000">
                <a:solidFill>
                  <a:srgbClr val="00E8B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”</a:t>
            </a:r>
            <a:r>
              <a:rPr lang="zh-CN" altLang="en-US" sz="1000">
                <a:solidFill>
                  <a:srgbClr val="00E8B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，可以根据链上数据自动筛选出整条链增长最快的</a:t>
            </a:r>
            <a:r>
              <a:rPr lang="en-US" altLang="zh-CN" sz="1000">
                <a:solidFill>
                  <a:srgbClr val="00E8B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10</a:t>
            </a:r>
            <a:r>
              <a:rPr lang="zh-CN" altLang="en-US" sz="1000">
                <a:solidFill>
                  <a:srgbClr val="00E8B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个游戏，把握流量红利。</a:t>
            </a:r>
            <a:endParaRPr lang="zh-CN" altLang="en-US" sz="1000">
              <a:solidFill>
                <a:srgbClr val="00E8B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2115" y="3754120"/>
            <a:ext cx="39357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资本真实场景：</a:t>
            </a:r>
            <a:endParaRPr lang="zh-CN" altLang="en-US" sz="14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16280" y="535940"/>
            <a:ext cx="761238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 b="1">
                <a:solidFill>
                  <a:srgbClr val="00E8B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  <a:alpha val="40000"/>
                      <a:lumMod val="50000"/>
                    </a:schemeClr>
                  </a:outerShdw>
                </a:effectLst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为什么</a:t>
            </a:r>
            <a:r>
              <a:rPr lang="en-US" altLang="zh-CN" sz="4000">
                <a:solidFill>
                  <a:srgbClr val="00E8B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  <a:alpha val="40000"/>
                      <a:lumMod val="50000"/>
                    </a:schemeClr>
                  </a:outerShdw>
                </a:effectLst>
                <a:latin typeface="Avenir Medium" panose="02000503020000020003" charset="0"/>
                <a:ea typeface="Alibaba PuHuiTi Regular" panose="00020600040101010101" charset="-122"/>
                <a:cs typeface="Avenir Medium" panose="02000503020000020003" charset="0"/>
              </a:rPr>
              <a:t>TT</a:t>
            </a:r>
            <a:r>
              <a:rPr lang="zh-CN" altLang="en-US" sz="4000" b="1">
                <a:solidFill>
                  <a:srgbClr val="00E8B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  <a:alpha val="40000"/>
                      <a:lumMod val="50000"/>
                    </a:schemeClr>
                  </a:outerShdw>
                </a:effectLst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比以太坊</a:t>
            </a:r>
            <a:r>
              <a:rPr lang="en-US" altLang="zh-CN" sz="4000" b="1">
                <a:solidFill>
                  <a:srgbClr val="00E8B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  <a:alpha val="40000"/>
                      <a:lumMod val="50000"/>
                    </a:schemeClr>
                  </a:outerShdw>
                </a:effectLst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/Solana</a:t>
            </a:r>
            <a:r>
              <a:rPr lang="zh-CN" altLang="en-US" sz="4000" b="1">
                <a:solidFill>
                  <a:srgbClr val="00E8B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  <a:alpha val="40000"/>
                      <a:lumMod val="50000"/>
                    </a:schemeClr>
                  </a:outerShdw>
                </a:effectLst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牛？</a:t>
            </a:r>
            <a:endParaRPr lang="zh-CN" altLang="en-US" sz="4000" b="1">
              <a:solidFill>
                <a:srgbClr val="00E8B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  <a:alpha val="40000"/>
                    <a:lumMod val="50000"/>
                  </a:schemeClr>
                </a:outerShdw>
              </a:effectLst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23240" y="1984375"/>
            <a:ext cx="2065655" cy="241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对以太坊：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“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用你的生态，抢你的用户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”——EVM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完全兼容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+Layer1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的基建配套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+Layer2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级费率</a:t>
            </a:r>
            <a:endParaRPr lang="zh-CN" altLang="en-US" sz="1000" kern="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000" kern="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对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Solana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：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“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比你便宜还比你稳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”——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轻动态资源分配不断网</a:t>
            </a:r>
            <a:endParaRPr lang="zh-CN" altLang="en-US" sz="1000" kern="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000" kern="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对新公链：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“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你的创新我传承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——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模块化架构随时接入最新技术</a:t>
            </a:r>
            <a:endParaRPr lang="zh-CN" altLang="en-US" sz="1000" kern="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23240" y="1697990"/>
            <a:ext cx="1904365" cy="287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l"/>
            <a:r>
              <a:rPr lang="zh-CN" altLang="en-US" sz="1400" b="1" kern="0" dirty="0">
                <a:solidFill>
                  <a:srgbClr val="00E8B1"/>
                </a:solidFill>
                <a:latin typeface="Avenir Heavy" panose="02000503020000020003" charset="0"/>
                <a:cs typeface="Avenir Heavy" panose="02000503020000020003" charset="0"/>
              </a:rPr>
              <a:t>杀手机制：</a:t>
            </a:r>
            <a:endParaRPr lang="zh-CN" altLang="en-US" sz="1400" b="1" kern="0" dirty="0">
              <a:solidFill>
                <a:srgbClr val="00E8B1"/>
              </a:solidFill>
              <a:latin typeface="Avenir Heavy" panose="02000503020000020003" charset="0"/>
              <a:cs typeface="Avenir Heavy" panose="02000503020000020003" charset="0"/>
            </a:endParaRPr>
          </a:p>
        </p:txBody>
      </p:sp>
      <p:sp>
        <p:nvSpPr>
          <p:cNvPr id="7" name="任意多边形: 形状 35"/>
          <p:cNvSpPr/>
          <p:nvPr>
            <p:custDataLst>
              <p:tags r:id="rId3"/>
            </p:custDataLst>
          </p:nvPr>
        </p:nvSpPr>
        <p:spPr>
          <a:xfrm rot="14783600">
            <a:off x="3170944" y="2498918"/>
            <a:ext cx="1636294" cy="1539027"/>
          </a:xfrm>
          <a:custGeom>
            <a:avLst/>
            <a:gdLst>
              <a:gd name="connsiteX0" fmla="*/ 173571 w 2643290"/>
              <a:gd name="connsiteY0" fmla="*/ 0 h 2486164"/>
              <a:gd name="connsiteX1" fmla="*/ 867831 w 2643290"/>
              <a:gd name="connsiteY1" fmla="*/ 0 h 2486164"/>
              <a:gd name="connsiteX2" fmla="*/ 1041401 w 2643290"/>
              <a:gd name="connsiteY2" fmla="*/ 173570 h 2486164"/>
              <a:gd name="connsiteX3" fmla="*/ 1041401 w 2643290"/>
              <a:gd name="connsiteY3" fmla="*/ 1718730 h 2486164"/>
              <a:gd name="connsiteX4" fmla="*/ 1041200 w 2643290"/>
              <a:gd name="connsiteY4" fmla="*/ 1719728 h 2486164"/>
              <a:gd name="connsiteX5" fmla="*/ 1043260 w 2643290"/>
              <a:gd name="connsiteY5" fmla="*/ 1719728 h 2486164"/>
              <a:gd name="connsiteX6" fmla="*/ 1043260 w 2643290"/>
              <a:gd name="connsiteY6" fmla="*/ 1719729 h 2486164"/>
              <a:gd name="connsiteX7" fmla="*/ 2642450 w 2643290"/>
              <a:gd name="connsiteY7" fmla="*/ 1719730 h 2486164"/>
              <a:gd name="connsiteX8" fmla="*/ 2643290 w 2643290"/>
              <a:gd name="connsiteY8" fmla="*/ 1728064 h 2486164"/>
              <a:gd name="connsiteX9" fmla="*/ 2641424 w 2643290"/>
              <a:gd name="connsiteY9" fmla="*/ 1765019 h 2486164"/>
              <a:gd name="connsiteX10" fmla="*/ 1924425 w 2643290"/>
              <a:gd name="connsiteY10" fmla="*/ 2482018 h 2486164"/>
              <a:gd name="connsiteX11" fmla="*/ 1842316 w 2643290"/>
              <a:gd name="connsiteY11" fmla="*/ 2486164 h 2486164"/>
              <a:gd name="connsiteX12" fmla="*/ 1842274 w 2643290"/>
              <a:gd name="connsiteY12" fmla="*/ 2486164 h 2486164"/>
              <a:gd name="connsiteX13" fmla="*/ 1795099 w 2643290"/>
              <a:gd name="connsiteY13" fmla="*/ 2483782 h 2486164"/>
              <a:gd name="connsiteX14" fmla="*/ 843745 w 2643290"/>
              <a:gd name="connsiteY14" fmla="*/ 2483781 h 2486164"/>
              <a:gd name="connsiteX15" fmla="*/ 796590 w 2643290"/>
              <a:gd name="connsiteY15" fmla="*/ 2486162 h 2486164"/>
              <a:gd name="connsiteX16" fmla="*/ 796513 w 2643290"/>
              <a:gd name="connsiteY16" fmla="*/ 2486162 h 2486164"/>
              <a:gd name="connsiteX17" fmla="*/ 714421 w 2643290"/>
              <a:gd name="connsiteY17" fmla="*/ 2482017 h 2486164"/>
              <a:gd name="connsiteX18" fmla="*/ 9595 w 2643290"/>
              <a:gd name="connsiteY18" fmla="*/ 1844776 h 2486164"/>
              <a:gd name="connsiteX19" fmla="*/ 9273 w 2643290"/>
              <a:gd name="connsiteY19" fmla="*/ 1842667 h 2486164"/>
              <a:gd name="connsiteX20" fmla="*/ 0 w 2643290"/>
              <a:gd name="connsiteY20" fmla="*/ 1750685 h 2486164"/>
              <a:gd name="connsiteX21" fmla="*/ 2149 w 2643290"/>
              <a:gd name="connsiteY21" fmla="*/ 1729369 h 2486164"/>
              <a:gd name="connsiteX22" fmla="*/ 1 w 2643290"/>
              <a:gd name="connsiteY22" fmla="*/ 1718730 h 2486164"/>
              <a:gd name="connsiteX23" fmla="*/ 1 w 2643290"/>
              <a:gd name="connsiteY23" fmla="*/ 173570 h 2486164"/>
              <a:gd name="connsiteX24" fmla="*/ 173571 w 2643290"/>
              <a:gd name="connsiteY24" fmla="*/ 0 h 24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43290" h="2486164">
                <a:moveTo>
                  <a:pt x="173571" y="0"/>
                </a:moveTo>
                <a:lnTo>
                  <a:pt x="867831" y="0"/>
                </a:lnTo>
                <a:cubicBezTo>
                  <a:pt x="963691" y="0"/>
                  <a:pt x="1041401" y="77710"/>
                  <a:pt x="1041401" y="173570"/>
                </a:cubicBezTo>
                <a:lnTo>
                  <a:pt x="1041401" y="1718730"/>
                </a:lnTo>
                <a:lnTo>
                  <a:pt x="1041200" y="1719728"/>
                </a:lnTo>
                <a:lnTo>
                  <a:pt x="1043260" y="1719728"/>
                </a:lnTo>
                <a:lnTo>
                  <a:pt x="1043260" y="1719729"/>
                </a:lnTo>
                <a:lnTo>
                  <a:pt x="2642450" y="1719730"/>
                </a:lnTo>
                <a:lnTo>
                  <a:pt x="2643290" y="1728064"/>
                </a:lnTo>
                <a:lnTo>
                  <a:pt x="2641424" y="1765019"/>
                </a:lnTo>
                <a:cubicBezTo>
                  <a:pt x="2603031" y="2143072"/>
                  <a:pt x="2302479" y="2443624"/>
                  <a:pt x="1924425" y="2482018"/>
                </a:cubicBezTo>
                <a:lnTo>
                  <a:pt x="1842316" y="2486164"/>
                </a:lnTo>
                <a:lnTo>
                  <a:pt x="1842274" y="2486164"/>
                </a:lnTo>
                <a:lnTo>
                  <a:pt x="1795099" y="2483782"/>
                </a:lnTo>
                <a:lnTo>
                  <a:pt x="843745" y="2483781"/>
                </a:lnTo>
                <a:lnTo>
                  <a:pt x="796590" y="2486162"/>
                </a:lnTo>
                <a:lnTo>
                  <a:pt x="796513" y="2486162"/>
                </a:lnTo>
                <a:lnTo>
                  <a:pt x="714421" y="2482017"/>
                </a:lnTo>
                <a:cubicBezTo>
                  <a:pt x="363372" y="2446366"/>
                  <a:pt x="79147" y="2184670"/>
                  <a:pt x="9595" y="1844776"/>
                </a:cubicBezTo>
                <a:lnTo>
                  <a:pt x="9273" y="1842667"/>
                </a:lnTo>
                <a:lnTo>
                  <a:pt x="0" y="1750685"/>
                </a:lnTo>
                <a:lnTo>
                  <a:pt x="2149" y="1729369"/>
                </a:lnTo>
                <a:lnTo>
                  <a:pt x="1" y="1718730"/>
                </a:lnTo>
                <a:lnTo>
                  <a:pt x="1" y="173570"/>
                </a:lnTo>
                <a:cubicBezTo>
                  <a:pt x="1" y="77710"/>
                  <a:pt x="77711" y="0"/>
                  <a:pt x="173571" y="0"/>
                </a:cubicBezTo>
                <a:close/>
              </a:path>
            </a:pathLst>
          </a:custGeom>
          <a:gradFill>
            <a:gsLst>
              <a:gs pos="0">
                <a:srgbClr val="0F0F11"/>
              </a:gs>
              <a:gs pos="100000">
                <a:srgbClr val="00E8B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525" dirty="0">
              <a:solidFill>
                <a:schemeClr val="lt1"/>
              </a:solidFill>
            </a:endParaRPr>
          </a:p>
        </p:txBody>
      </p:sp>
      <p:sp>
        <p:nvSpPr>
          <p:cNvPr id="9" name="任意多边形: 形状 43"/>
          <p:cNvSpPr/>
          <p:nvPr>
            <p:custDataLst>
              <p:tags r:id="rId4"/>
            </p:custDataLst>
          </p:nvPr>
        </p:nvSpPr>
        <p:spPr>
          <a:xfrm rot="7583600">
            <a:off x="3704203" y="1994815"/>
            <a:ext cx="1636294" cy="1539027"/>
          </a:xfrm>
          <a:custGeom>
            <a:avLst/>
            <a:gdLst>
              <a:gd name="connsiteX0" fmla="*/ 173571 w 2643290"/>
              <a:gd name="connsiteY0" fmla="*/ 0 h 2486164"/>
              <a:gd name="connsiteX1" fmla="*/ 867831 w 2643290"/>
              <a:gd name="connsiteY1" fmla="*/ 0 h 2486164"/>
              <a:gd name="connsiteX2" fmla="*/ 1041401 w 2643290"/>
              <a:gd name="connsiteY2" fmla="*/ 173570 h 2486164"/>
              <a:gd name="connsiteX3" fmla="*/ 1041401 w 2643290"/>
              <a:gd name="connsiteY3" fmla="*/ 1718730 h 2486164"/>
              <a:gd name="connsiteX4" fmla="*/ 1041200 w 2643290"/>
              <a:gd name="connsiteY4" fmla="*/ 1719728 h 2486164"/>
              <a:gd name="connsiteX5" fmla="*/ 1043260 w 2643290"/>
              <a:gd name="connsiteY5" fmla="*/ 1719728 h 2486164"/>
              <a:gd name="connsiteX6" fmla="*/ 1043260 w 2643290"/>
              <a:gd name="connsiteY6" fmla="*/ 1719729 h 2486164"/>
              <a:gd name="connsiteX7" fmla="*/ 2642450 w 2643290"/>
              <a:gd name="connsiteY7" fmla="*/ 1719730 h 2486164"/>
              <a:gd name="connsiteX8" fmla="*/ 2643290 w 2643290"/>
              <a:gd name="connsiteY8" fmla="*/ 1728064 h 2486164"/>
              <a:gd name="connsiteX9" fmla="*/ 2641424 w 2643290"/>
              <a:gd name="connsiteY9" fmla="*/ 1765019 h 2486164"/>
              <a:gd name="connsiteX10" fmla="*/ 1924425 w 2643290"/>
              <a:gd name="connsiteY10" fmla="*/ 2482018 h 2486164"/>
              <a:gd name="connsiteX11" fmla="*/ 1842316 w 2643290"/>
              <a:gd name="connsiteY11" fmla="*/ 2486164 h 2486164"/>
              <a:gd name="connsiteX12" fmla="*/ 1842274 w 2643290"/>
              <a:gd name="connsiteY12" fmla="*/ 2486164 h 2486164"/>
              <a:gd name="connsiteX13" fmla="*/ 1795099 w 2643290"/>
              <a:gd name="connsiteY13" fmla="*/ 2483782 h 2486164"/>
              <a:gd name="connsiteX14" fmla="*/ 843745 w 2643290"/>
              <a:gd name="connsiteY14" fmla="*/ 2483781 h 2486164"/>
              <a:gd name="connsiteX15" fmla="*/ 796590 w 2643290"/>
              <a:gd name="connsiteY15" fmla="*/ 2486162 h 2486164"/>
              <a:gd name="connsiteX16" fmla="*/ 796513 w 2643290"/>
              <a:gd name="connsiteY16" fmla="*/ 2486162 h 2486164"/>
              <a:gd name="connsiteX17" fmla="*/ 714421 w 2643290"/>
              <a:gd name="connsiteY17" fmla="*/ 2482017 h 2486164"/>
              <a:gd name="connsiteX18" fmla="*/ 9595 w 2643290"/>
              <a:gd name="connsiteY18" fmla="*/ 1844776 h 2486164"/>
              <a:gd name="connsiteX19" fmla="*/ 9273 w 2643290"/>
              <a:gd name="connsiteY19" fmla="*/ 1842667 h 2486164"/>
              <a:gd name="connsiteX20" fmla="*/ 0 w 2643290"/>
              <a:gd name="connsiteY20" fmla="*/ 1750685 h 2486164"/>
              <a:gd name="connsiteX21" fmla="*/ 2149 w 2643290"/>
              <a:gd name="connsiteY21" fmla="*/ 1729369 h 2486164"/>
              <a:gd name="connsiteX22" fmla="*/ 1 w 2643290"/>
              <a:gd name="connsiteY22" fmla="*/ 1718730 h 2486164"/>
              <a:gd name="connsiteX23" fmla="*/ 1 w 2643290"/>
              <a:gd name="connsiteY23" fmla="*/ 173570 h 2486164"/>
              <a:gd name="connsiteX24" fmla="*/ 173571 w 2643290"/>
              <a:gd name="connsiteY24" fmla="*/ 0 h 24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43290" h="2486164">
                <a:moveTo>
                  <a:pt x="173571" y="0"/>
                </a:moveTo>
                <a:lnTo>
                  <a:pt x="867831" y="0"/>
                </a:lnTo>
                <a:cubicBezTo>
                  <a:pt x="963691" y="0"/>
                  <a:pt x="1041401" y="77710"/>
                  <a:pt x="1041401" y="173570"/>
                </a:cubicBezTo>
                <a:lnTo>
                  <a:pt x="1041401" y="1718730"/>
                </a:lnTo>
                <a:lnTo>
                  <a:pt x="1041200" y="1719728"/>
                </a:lnTo>
                <a:lnTo>
                  <a:pt x="1043260" y="1719728"/>
                </a:lnTo>
                <a:lnTo>
                  <a:pt x="1043260" y="1719729"/>
                </a:lnTo>
                <a:lnTo>
                  <a:pt x="2642450" y="1719730"/>
                </a:lnTo>
                <a:lnTo>
                  <a:pt x="2643290" y="1728064"/>
                </a:lnTo>
                <a:lnTo>
                  <a:pt x="2641424" y="1765019"/>
                </a:lnTo>
                <a:cubicBezTo>
                  <a:pt x="2603031" y="2143072"/>
                  <a:pt x="2302479" y="2443624"/>
                  <a:pt x="1924425" y="2482018"/>
                </a:cubicBezTo>
                <a:lnTo>
                  <a:pt x="1842316" y="2486164"/>
                </a:lnTo>
                <a:lnTo>
                  <a:pt x="1842274" y="2486164"/>
                </a:lnTo>
                <a:lnTo>
                  <a:pt x="1795099" y="2483782"/>
                </a:lnTo>
                <a:lnTo>
                  <a:pt x="843745" y="2483781"/>
                </a:lnTo>
                <a:lnTo>
                  <a:pt x="796590" y="2486162"/>
                </a:lnTo>
                <a:lnTo>
                  <a:pt x="796513" y="2486162"/>
                </a:lnTo>
                <a:lnTo>
                  <a:pt x="714421" y="2482017"/>
                </a:lnTo>
                <a:cubicBezTo>
                  <a:pt x="363372" y="2446366"/>
                  <a:pt x="79147" y="2184670"/>
                  <a:pt x="9595" y="1844776"/>
                </a:cubicBezTo>
                <a:lnTo>
                  <a:pt x="9273" y="1842667"/>
                </a:lnTo>
                <a:lnTo>
                  <a:pt x="0" y="1750685"/>
                </a:lnTo>
                <a:lnTo>
                  <a:pt x="2149" y="1729369"/>
                </a:lnTo>
                <a:lnTo>
                  <a:pt x="1" y="1718730"/>
                </a:lnTo>
                <a:lnTo>
                  <a:pt x="1" y="173570"/>
                </a:lnTo>
                <a:cubicBezTo>
                  <a:pt x="1" y="77710"/>
                  <a:pt x="77711" y="0"/>
                  <a:pt x="173571" y="0"/>
                </a:cubicBezTo>
                <a:close/>
              </a:path>
            </a:pathLst>
          </a:custGeom>
          <a:gradFill>
            <a:gsLst>
              <a:gs pos="0">
                <a:srgbClr val="0F0F11"/>
              </a:gs>
              <a:gs pos="100000">
                <a:srgbClr val="00E8B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525">
              <a:solidFill>
                <a:schemeClr val="lt1"/>
              </a:solidFill>
            </a:endParaRPr>
          </a:p>
        </p:txBody>
      </p:sp>
      <p:sp>
        <p:nvSpPr>
          <p:cNvPr id="11" name="任意多边形: 形状 49"/>
          <p:cNvSpPr/>
          <p:nvPr>
            <p:custDataLst>
              <p:tags r:id="rId5"/>
            </p:custDataLst>
          </p:nvPr>
        </p:nvSpPr>
        <p:spPr>
          <a:xfrm rot="383600">
            <a:off x="3002768" y="1786076"/>
            <a:ext cx="1636294" cy="1539027"/>
          </a:xfrm>
          <a:custGeom>
            <a:avLst/>
            <a:gdLst>
              <a:gd name="connsiteX0" fmla="*/ 173571 w 2643290"/>
              <a:gd name="connsiteY0" fmla="*/ 0 h 2486164"/>
              <a:gd name="connsiteX1" fmla="*/ 867831 w 2643290"/>
              <a:gd name="connsiteY1" fmla="*/ 0 h 2486164"/>
              <a:gd name="connsiteX2" fmla="*/ 1041401 w 2643290"/>
              <a:gd name="connsiteY2" fmla="*/ 173570 h 2486164"/>
              <a:gd name="connsiteX3" fmla="*/ 1041401 w 2643290"/>
              <a:gd name="connsiteY3" fmla="*/ 1718730 h 2486164"/>
              <a:gd name="connsiteX4" fmla="*/ 1041200 w 2643290"/>
              <a:gd name="connsiteY4" fmla="*/ 1719728 h 2486164"/>
              <a:gd name="connsiteX5" fmla="*/ 1043260 w 2643290"/>
              <a:gd name="connsiteY5" fmla="*/ 1719728 h 2486164"/>
              <a:gd name="connsiteX6" fmla="*/ 1043260 w 2643290"/>
              <a:gd name="connsiteY6" fmla="*/ 1719729 h 2486164"/>
              <a:gd name="connsiteX7" fmla="*/ 2642450 w 2643290"/>
              <a:gd name="connsiteY7" fmla="*/ 1719730 h 2486164"/>
              <a:gd name="connsiteX8" fmla="*/ 2643290 w 2643290"/>
              <a:gd name="connsiteY8" fmla="*/ 1728064 h 2486164"/>
              <a:gd name="connsiteX9" fmla="*/ 2641424 w 2643290"/>
              <a:gd name="connsiteY9" fmla="*/ 1765019 h 2486164"/>
              <a:gd name="connsiteX10" fmla="*/ 1924425 w 2643290"/>
              <a:gd name="connsiteY10" fmla="*/ 2482018 h 2486164"/>
              <a:gd name="connsiteX11" fmla="*/ 1842316 w 2643290"/>
              <a:gd name="connsiteY11" fmla="*/ 2486164 h 2486164"/>
              <a:gd name="connsiteX12" fmla="*/ 1842274 w 2643290"/>
              <a:gd name="connsiteY12" fmla="*/ 2486164 h 2486164"/>
              <a:gd name="connsiteX13" fmla="*/ 1795099 w 2643290"/>
              <a:gd name="connsiteY13" fmla="*/ 2483782 h 2486164"/>
              <a:gd name="connsiteX14" fmla="*/ 843745 w 2643290"/>
              <a:gd name="connsiteY14" fmla="*/ 2483781 h 2486164"/>
              <a:gd name="connsiteX15" fmla="*/ 796590 w 2643290"/>
              <a:gd name="connsiteY15" fmla="*/ 2486162 h 2486164"/>
              <a:gd name="connsiteX16" fmla="*/ 796513 w 2643290"/>
              <a:gd name="connsiteY16" fmla="*/ 2486162 h 2486164"/>
              <a:gd name="connsiteX17" fmla="*/ 714421 w 2643290"/>
              <a:gd name="connsiteY17" fmla="*/ 2482017 h 2486164"/>
              <a:gd name="connsiteX18" fmla="*/ 9595 w 2643290"/>
              <a:gd name="connsiteY18" fmla="*/ 1844776 h 2486164"/>
              <a:gd name="connsiteX19" fmla="*/ 9273 w 2643290"/>
              <a:gd name="connsiteY19" fmla="*/ 1842667 h 2486164"/>
              <a:gd name="connsiteX20" fmla="*/ 0 w 2643290"/>
              <a:gd name="connsiteY20" fmla="*/ 1750685 h 2486164"/>
              <a:gd name="connsiteX21" fmla="*/ 2149 w 2643290"/>
              <a:gd name="connsiteY21" fmla="*/ 1729369 h 2486164"/>
              <a:gd name="connsiteX22" fmla="*/ 1 w 2643290"/>
              <a:gd name="connsiteY22" fmla="*/ 1718730 h 2486164"/>
              <a:gd name="connsiteX23" fmla="*/ 1 w 2643290"/>
              <a:gd name="connsiteY23" fmla="*/ 173570 h 2486164"/>
              <a:gd name="connsiteX24" fmla="*/ 173571 w 2643290"/>
              <a:gd name="connsiteY24" fmla="*/ 0 h 24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43290" h="2486164">
                <a:moveTo>
                  <a:pt x="173571" y="0"/>
                </a:moveTo>
                <a:lnTo>
                  <a:pt x="867831" y="0"/>
                </a:lnTo>
                <a:cubicBezTo>
                  <a:pt x="963691" y="0"/>
                  <a:pt x="1041401" y="77710"/>
                  <a:pt x="1041401" y="173570"/>
                </a:cubicBezTo>
                <a:lnTo>
                  <a:pt x="1041401" y="1718730"/>
                </a:lnTo>
                <a:lnTo>
                  <a:pt x="1041200" y="1719728"/>
                </a:lnTo>
                <a:lnTo>
                  <a:pt x="1043260" y="1719728"/>
                </a:lnTo>
                <a:lnTo>
                  <a:pt x="1043260" y="1719729"/>
                </a:lnTo>
                <a:lnTo>
                  <a:pt x="2642450" y="1719730"/>
                </a:lnTo>
                <a:lnTo>
                  <a:pt x="2643290" y="1728064"/>
                </a:lnTo>
                <a:lnTo>
                  <a:pt x="2641424" y="1765019"/>
                </a:lnTo>
                <a:cubicBezTo>
                  <a:pt x="2603031" y="2143072"/>
                  <a:pt x="2302479" y="2443624"/>
                  <a:pt x="1924425" y="2482018"/>
                </a:cubicBezTo>
                <a:lnTo>
                  <a:pt x="1842316" y="2486164"/>
                </a:lnTo>
                <a:lnTo>
                  <a:pt x="1842274" y="2486164"/>
                </a:lnTo>
                <a:lnTo>
                  <a:pt x="1795099" y="2483782"/>
                </a:lnTo>
                <a:lnTo>
                  <a:pt x="843745" y="2483781"/>
                </a:lnTo>
                <a:lnTo>
                  <a:pt x="796590" y="2486162"/>
                </a:lnTo>
                <a:lnTo>
                  <a:pt x="796513" y="2486162"/>
                </a:lnTo>
                <a:lnTo>
                  <a:pt x="714421" y="2482017"/>
                </a:lnTo>
                <a:cubicBezTo>
                  <a:pt x="363372" y="2446366"/>
                  <a:pt x="79147" y="2184670"/>
                  <a:pt x="9595" y="1844776"/>
                </a:cubicBezTo>
                <a:lnTo>
                  <a:pt x="9273" y="1842667"/>
                </a:lnTo>
                <a:lnTo>
                  <a:pt x="0" y="1750685"/>
                </a:lnTo>
                <a:lnTo>
                  <a:pt x="2149" y="1729369"/>
                </a:lnTo>
                <a:lnTo>
                  <a:pt x="1" y="1718730"/>
                </a:lnTo>
                <a:lnTo>
                  <a:pt x="1" y="173570"/>
                </a:lnTo>
                <a:cubicBezTo>
                  <a:pt x="1" y="77710"/>
                  <a:pt x="77711" y="0"/>
                  <a:pt x="173571" y="0"/>
                </a:cubicBezTo>
                <a:close/>
              </a:path>
            </a:pathLst>
          </a:custGeom>
          <a:gradFill>
            <a:gsLst>
              <a:gs pos="0">
                <a:srgbClr val="0F0F11"/>
              </a:gs>
              <a:gs pos="100000">
                <a:srgbClr val="00E8B1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525" dirty="0">
              <a:solidFill>
                <a:schemeClr val="lt1"/>
              </a:solidFill>
            </a:endParaRPr>
          </a:p>
        </p:txBody>
      </p:sp>
      <p:sp useBgFill="1">
        <p:nvSpPr>
          <p:cNvPr id="12" name="椭圆 1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383600">
            <a:off x="3613354" y="2365815"/>
            <a:ext cx="994514" cy="994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25" dirty="0">
                <a:solidFill>
                  <a:schemeClr val="lt1"/>
                </a:solidFill>
              </a:rPr>
              <a:t> </a:t>
            </a:r>
            <a:endParaRPr lang="en-US" altLang="zh-CN" sz="1525" dirty="0">
              <a:solidFill>
                <a:schemeClr val="lt1"/>
              </a:solidFill>
            </a:endParaRPr>
          </a:p>
        </p:txBody>
      </p:sp>
      <p:pic>
        <p:nvPicPr>
          <p:cNvPr id="30" name="图片 29" descr="TT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6970" y="2425700"/>
            <a:ext cx="845185" cy="876935"/>
          </a:xfrm>
          <a:prstGeom prst="rect">
            <a:avLst/>
          </a:prstGeom>
        </p:spPr>
      </p:pic>
      <p:sp>
        <p:nvSpPr>
          <p:cNvPr id="31" name="矩形 30"/>
          <p:cNvSpPr/>
          <p:nvPr>
            <p:custDataLst>
              <p:tags r:id="rId9"/>
            </p:custDataLst>
          </p:nvPr>
        </p:nvSpPr>
        <p:spPr>
          <a:xfrm>
            <a:off x="5893435" y="1861185"/>
            <a:ext cx="2741295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开发者迁移速度：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8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周内复刻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80%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以太坊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Top 50 DApp</a:t>
            </a:r>
            <a:endParaRPr lang="en-US" altLang="zh-CN" sz="1000" kern="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  <a:p>
            <a:pPr algn="l">
              <a:lnSpc>
                <a:spcPct val="100000"/>
              </a:lnSpc>
            </a:pPr>
            <a:endParaRPr lang="en-US" altLang="zh-CN" sz="1000" kern="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用户切换成本：低，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&lt;30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秒到账</a:t>
            </a:r>
            <a:endParaRPr lang="zh-CN" altLang="en-US" sz="1000" kern="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1000" kern="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资本利用率：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AI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优化后的生态基金投放效率提升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8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倍</a:t>
            </a:r>
            <a:endParaRPr lang="zh-CN" altLang="en-US" sz="1000" kern="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</p:txBody>
      </p:sp>
      <p:sp>
        <p:nvSpPr>
          <p:cNvPr id="32" name="矩形 31"/>
          <p:cNvSpPr/>
          <p:nvPr>
            <p:custDataLst>
              <p:tags r:id="rId10"/>
            </p:custDataLst>
          </p:nvPr>
        </p:nvSpPr>
        <p:spPr>
          <a:xfrm>
            <a:off x="5893435" y="1574800"/>
            <a:ext cx="1904365" cy="287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l"/>
            <a:r>
              <a:rPr lang="zh-CN" altLang="en-US" sz="1400" b="1" kern="0" dirty="0">
                <a:solidFill>
                  <a:srgbClr val="00E8B1"/>
                </a:solidFill>
                <a:latin typeface="Avenir Heavy" panose="02000503020000020003" charset="0"/>
                <a:cs typeface="Avenir Heavy" panose="02000503020000020003" charset="0"/>
              </a:rPr>
              <a:t>数据碾压（上线后）：</a:t>
            </a:r>
            <a:endParaRPr lang="zh-CN" altLang="en-US" sz="1400" b="1" kern="0" dirty="0">
              <a:solidFill>
                <a:srgbClr val="00E8B1"/>
              </a:solidFill>
              <a:latin typeface="Avenir Heavy" panose="02000503020000020003" charset="0"/>
              <a:cs typeface="Avenir Heavy" panose="02000503020000020003" charset="0"/>
            </a:endParaRPr>
          </a:p>
        </p:txBody>
      </p:sp>
      <p:sp>
        <p:nvSpPr>
          <p:cNvPr id="33" name="矩形 32"/>
          <p:cNvSpPr/>
          <p:nvPr>
            <p:custDataLst>
              <p:tags r:id="rId11"/>
            </p:custDataLst>
          </p:nvPr>
        </p:nvSpPr>
        <p:spPr>
          <a:xfrm>
            <a:off x="5893435" y="3431540"/>
            <a:ext cx="2741295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Web2.5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交互：方便高效，低门槛易操作</a:t>
            </a:r>
            <a:endParaRPr lang="zh-CN" altLang="en-US" sz="1000" kern="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1000" kern="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金融级安全：每次操作自动生成临时地址（比换</a:t>
            </a:r>
            <a:r>
              <a:rPr lang="en-US" altLang="zh-CN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VPN</a:t>
            </a: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还快）</a:t>
            </a:r>
            <a:endParaRPr lang="zh-CN" altLang="en-US" sz="1000" kern="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1000" kern="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1000" kern="0" spc="0" dirty="0">
                <a:ln>
                  <a:noFill/>
                  <a:prstDash val="sysDot"/>
                </a:ln>
                <a:solidFill>
                  <a:schemeClr val="bg1"/>
                </a:solidFill>
                <a:latin typeface="Avenir Book" panose="02000503020000020003" charset="0"/>
                <a:ea typeface="+mn-ea"/>
                <a:cs typeface="Avenir Book" panose="02000503020000020003" charset="0"/>
                <a:sym typeface="+mn-ea"/>
              </a:rPr>
              <a:t>反撸毛党设计：防女巫，防攻击，真正实现公正公平</a:t>
            </a:r>
            <a:endParaRPr lang="zh-CN" altLang="en-US" sz="1000" kern="0" spc="0" dirty="0">
              <a:ln>
                <a:noFill/>
                <a:prstDash val="sysDot"/>
              </a:ln>
              <a:solidFill>
                <a:schemeClr val="bg1"/>
              </a:solidFill>
              <a:latin typeface="Avenir Book" panose="02000503020000020003" charset="0"/>
              <a:ea typeface="+mn-ea"/>
              <a:cs typeface="Avenir Book" panose="02000503020000020003" charset="0"/>
              <a:sym typeface="+mn-ea"/>
            </a:endParaRPr>
          </a:p>
        </p:txBody>
      </p:sp>
      <p:sp>
        <p:nvSpPr>
          <p:cNvPr id="34" name="矩形 33"/>
          <p:cNvSpPr/>
          <p:nvPr>
            <p:custDataLst>
              <p:tags r:id="rId12"/>
            </p:custDataLst>
          </p:nvPr>
        </p:nvSpPr>
        <p:spPr>
          <a:xfrm>
            <a:off x="5893435" y="3145155"/>
            <a:ext cx="2845435" cy="287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l"/>
            <a:r>
              <a:rPr lang="zh-CN" altLang="en-US" sz="1400" b="1" kern="0" dirty="0">
                <a:solidFill>
                  <a:srgbClr val="00E8B1"/>
                </a:solidFill>
                <a:latin typeface="Avenir Heavy" panose="02000503020000020003" charset="0"/>
                <a:cs typeface="Avenir Heavy" panose="02000503020000020003" charset="0"/>
              </a:rPr>
              <a:t>降维打击体验：</a:t>
            </a:r>
            <a:endParaRPr lang="zh-CN" altLang="en-US" sz="1400" b="1" kern="0" dirty="0">
              <a:solidFill>
                <a:srgbClr val="00E8B1"/>
              </a:solidFill>
              <a:latin typeface="Avenir Heavy" panose="02000503020000020003" charset="0"/>
              <a:cs typeface="Avenir Heavy" panose="02000503020000020003" charset="0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11835" y="480060"/>
            <a:ext cx="761238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 b="1">
                <a:solidFill>
                  <a:srgbClr val="00E8B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  <a:alpha val="40000"/>
                      <a:lumMod val="50000"/>
                    </a:schemeClr>
                  </a:outerShdw>
                </a:effectLst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终极对标</a:t>
            </a:r>
            <a:endParaRPr lang="zh-CN" altLang="en-US" sz="4000" b="1">
              <a:solidFill>
                <a:srgbClr val="00E8B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  <a:alpha val="40000"/>
                    <a:lumMod val="50000"/>
                  </a:schemeClr>
                </a:outerShdw>
              </a:effectLst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26895" y="1157605"/>
            <a:ext cx="538162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“</a:t>
            </a:r>
            <a:r>
              <a:rPr lang="zh-CN" altLang="en-US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公链基建领域的</a:t>
            </a:r>
            <a:r>
              <a:rPr lang="en-US" altLang="zh-CN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iOS</a:t>
            </a:r>
            <a:r>
              <a:rPr lang="zh-CN" altLang="en-US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系统</a:t>
            </a:r>
            <a:r>
              <a:rPr lang="en-US" altLang="zh-CN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”</a:t>
            </a:r>
            <a:endParaRPr lang="en-US" altLang="zh-CN" sz="140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Alibaba PuHuiTi Regular" panose="00020600040101010101" charset="-122"/>
              <a:sym typeface="+mn-ea"/>
            </a:endParaRPr>
          </a:p>
        </p:txBody>
      </p:sp>
      <p:sp>
        <p:nvSpPr>
          <p:cNvPr id="19" name="弧形 18"/>
          <p:cNvSpPr/>
          <p:nvPr>
            <p:custDataLst>
              <p:tags r:id="rId1"/>
            </p:custDataLst>
          </p:nvPr>
        </p:nvSpPr>
        <p:spPr>
          <a:xfrm rot="21075889">
            <a:off x="906352" y="1562215"/>
            <a:ext cx="7383271" cy="1881521"/>
          </a:xfrm>
          <a:prstGeom prst="arc">
            <a:avLst>
              <a:gd name="adj1" fmla="val 19423901"/>
              <a:gd name="adj2" fmla="val 12943440"/>
            </a:avLst>
          </a:prstGeom>
          <a:ln w="15875">
            <a:gradFill>
              <a:gsLst>
                <a:gs pos="0">
                  <a:schemeClr val="accent5">
                    <a:alpha val="0"/>
                  </a:schemeClr>
                </a:gs>
                <a:gs pos="100000">
                  <a:srgbClr val="00E8B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5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M" panose="00020600040101010101" charset="-122"/>
              <a:ea typeface="OPPOSans M" panose="00020600040101010101" charset="-122"/>
              <a:cs typeface="+mn-cs"/>
            </a:endParaRPr>
          </a:p>
        </p:txBody>
      </p:sp>
      <p:sp>
        <p:nvSpPr>
          <p:cNvPr id="61" name="序号"/>
          <p:cNvSpPr txBox="1"/>
          <p:nvPr>
            <p:custDataLst>
              <p:tags r:id="rId2"/>
            </p:custDataLst>
          </p:nvPr>
        </p:nvSpPr>
        <p:spPr>
          <a:xfrm>
            <a:off x="1764025" y="3196945"/>
            <a:ext cx="624964" cy="624701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100000"/>
                </a:schemeClr>
              </a:gs>
              <a:gs pos="47000">
                <a:srgbClr val="00E8B1"/>
              </a:gs>
              <a:gs pos="100000">
                <a:schemeClr val="accent5">
                  <a:alpha val="100000"/>
                </a:schemeClr>
              </a:gs>
            </a:gsLst>
            <a:path path="circle">
              <a:fillToRect r="100000" b="100000"/>
            </a:path>
          </a:gradFill>
        </p:spPr>
        <p:txBody>
          <a:bodyPr wrap="none" lIns="0" tIns="0" rIns="0" bIns="0" rtlCol="0" anchor="ctr">
            <a:noAutofit/>
          </a:bodyPr>
          <a:p>
            <a:pPr lvl="0" algn="ctr">
              <a:buClrTx/>
              <a:buSzTx/>
              <a:buFontTx/>
            </a:pPr>
            <a:endParaRPr lang="en-US" sz="2080" b="1" dirty="0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62" name="正文"/>
          <p:cNvSpPr txBox="1"/>
          <p:nvPr>
            <p:custDataLst>
              <p:tags r:id="rId3"/>
            </p:custDataLst>
          </p:nvPr>
        </p:nvSpPr>
        <p:spPr>
          <a:xfrm>
            <a:off x="1203055" y="4212032"/>
            <a:ext cx="1747305" cy="5342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ctr" fontAlgn="auto">
              <a:lnSpc>
                <a:spcPct val="100000"/>
              </a:lnSpc>
            </a:pPr>
            <a:r>
              <a:rPr lang="zh-CN" altLang="en-US" sz="1200" kern="0" spc="150" dirty="0">
                <a:ln>
                  <a:noFill/>
                  <a:prstDash val="sysDot"/>
                </a:ln>
                <a:solidFill>
                  <a:schemeClr val="bg1"/>
                </a:solidFill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+mn-ea"/>
              </a:rPr>
              <a:t>像</a:t>
            </a:r>
            <a:r>
              <a:rPr lang="en-US" altLang="zh-CN" sz="1200" kern="0" spc="150" dirty="0">
                <a:ln>
                  <a:noFill/>
                  <a:prstDash val="sysDot"/>
                </a:ln>
                <a:solidFill>
                  <a:schemeClr val="bg1"/>
                </a:solidFill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+mn-ea"/>
              </a:rPr>
              <a:t>AppStore</a:t>
            </a:r>
            <a:r>
              <a:rPr lang="zh-CN" altLang="en-US" sz="1200" kern="0" spc="150" dirty="0">
                <a:ln>
                  <a:noFill/>
                  <a:prstDash val="sysDot"/>
                </a:ln>
                <a:solidFill>
                  <a:schemeClr val="bg1"/>
                </a:solidFill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+mn-ea"/>
              </a:rPr>
              <a:t>一样提供现成工具和流量</a:t>
            </a:r>
            <a:endParaRPr lang="zh-CN" altLang="en-US" sz="1200" kern="0" spc="150" dirty="0">
              <a:ln>
                <a:noFill/>
                <a:prstDash val="sysDot"/>
              </a:ln>
              <a:solidFill>
                <a:schemeClr val="bg1"/>
              </a:solidFill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+mn-ea"/>
            </a:endParaRPr>
          </a:p>
        </p:txBody>
      </p:sp>
      <p:sp>
        <p:nvSpPr>
          <p:cNvPr id="63" name="标题"/>
          <p:cNvSpPr txBox="1"/>
          <p:nvPr>
            <p:custDataLst>
              <p:tags r:id="rId4"/>
            </p:custDataLst>
          </p:nvPr>
        </p:nvSpPr>
        <p:spPr>
          <a:xfrm>
            <a:off x="1256661" y="3867478"/>
            <a:ext cx="1633007" cy="27648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/>
            <a:r>
              <a:rPr lang="zh-CN" altLang="en-US" sz="1400" b="1" spc="3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对开发者</a:t>
            </a:r>
            <a:endParaRPr lang="zh-CN" altLang="en-US" sz="1400" b="1" spc="300" dirty="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  <p:sp>
        <p:nvSpPr>
          <p:cNvPr id="77" name="序号"/>
          <p:cNvSpPr txBox="1"/>
          <p:nvPr>
            <p:custDataLst>
              <p:tags r:id="rId5"/>
            </p:custDataLst>
          </p:nvPr>
        </p:nvSpPr>
        <p:spPr>
          <a:xfrm>
            <a:off x="6812748" y="2457572"/>
            <a:ext cx="624964" cy="624701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100000"/>
                </a:schemeClr>
              </a:gs>
              <a:gs pos="47000">
                <a:srgbClr val="00E8B1"/>
              </a:gs>
              <a:gs pos="100000">
                <a:schemeClr val="accent5">
                  <a:alpha val="100000"/>
                </a:schemeClr>
              </a:gs>
            </a:gsLst>
            <a:path path="circle">
              <a:fillToRect r="100000" b="100000"/>
            </a:path>
          </a:gradFill>
        </p:spPr>
        <p:txBody>
          <a:bodyPr wrap="none" lIns="0" tIns="0" rIns="0" bIns="0" rtlCol="0" anchor="ctr">
            <a:noAutofit/>
          </a:bodyPr>
          <a:p>
            <a:pPr algn="ctr"/>
            <a:endParaRPr lang="en-US" sz="208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3" name="正文"/>
          <p:cNvSpPr txBox="1"/>
          <p:nvPr>
            <p:custDataLst>
              <p:tags r:id="rId6"/>
            </p:custDataLst>
          </p:nvPr>
        </p:nvSpPr>
        <p:spPr>
          <a:xfrm>
            <a:off x="5928595" y="3766882"/>
            <a:ext cx="2394562" cy="5345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marL="0" indent="0" algn="ctr" defTabSz="26670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zh-CN" altLang="en-US" sz="1200" kern="0" spc="150" dirty="0">
                <a:ln>
                  <a:noFill/>
                  <a:prstDash val="sysDot"/>
                </a:ln>
                <a:solidFill>
                  <a:schemeClr val="bg1"/>
                </a:solidFill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+mn-ea"/>
              </a:rPr>
              <a:t>像苹果税一样躺着赚生态收益</a:t>
            </a:r>
            <a:r>
              <a:rPr lang="en-US" altLang="zh-CN" sz="1200" kern="0" spc="150" dirty="0">
                <a:ln>
                  <a:noFill/>
                  <a:prstDash val="sysDot"/>
                </a:ln>
                <a:solidFill>
                  <a:schemeClr val="bg1"/>
                </a:solidFill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+mn-ea"/>
              </a:rPr>
              <a:t>/</a:t>
            </a:r>
            <a:r>
              <a:rPr lang="zh-CN" altLang="en-US" sz="1200" kern="0" spc="150" dirty="0">
                <a:ln>
                  <a:noFill/>
                  <a:prstDash val="sysDot"/>
                </a:ln>
                <a:solidFill>
                  <a:schemeClr val="bg1"/>
                </a:solidFill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+mn-ea"/>
              </a:rPr>
              <a:t>坐享流量红利</a:t>
            </a:r>
            <a:endParaRPr lang="zh-CN" altLang="en-US" sz="1200" kern="0" spc="150" dirty="0">
              <a:ln>
                <a:noFill/>
                <a:prstDash val="sysDot"/>
              </a:ln>
              <a:solidFill>
                <a:schemeClr val="bg1"/>
              </a:solidFill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+mn-ea"/>
            </a:endParaRPr>
          </a:p>
        </p:txBody>
      </p:sp>
      <p:sp>
        <p:nvSpPr>
          <p:cNvPr id="24" name="标题"/>
          <p:cNvSpPr txBox="1"/>
          <p:nvPr>
            <p:custDataLst>
              <p:tags r:id="rId7"/>
            </p:custDataLst>
          </p:nvPr>
        </p:nvSpPr>
        <p:spPr>
          <a:xfrm>
            <a:off x="6365875" y="3201670"/>
            <a:ext cx="1553210" cy="4464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/>
            <a:r>
              <a:rPr lang="zh-CN" altLang="en-US" sz="1400" b="1" spc="3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对企业</a:t>
            </a:r>
            <a:r>
              <a:rPr lang="en-US" altLang="zh-CN" sz="1400" b="1" spc="3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/</a:t>
            </a:r>
            <a:r>
              <a:rPr lang="zh-CN" altLang="en-US" sz="1400" b="1" spc="3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机构</a:t>
            </a:r>
            <a:r>
              <a:rPr lang="en-US" altLang="zh-CN" sz="1400" b="1" spc="3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/</a:t>
            </a:r>
            <a:r>
              <a:rPr lang="zh-CN" altLang="en-US" sz="1400" b="1" spc="3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资本</a:t>
            </a:r>
            <a:r>
              <a:rPr lang="en-US" altLang="zh-CN" sz="1400" b="1" spc="3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/</a:t>
            </a:r>
            <a:r>
              <a:rPr lang="zh-CN" altLang="en-US" sz="1400" b="1" spc="3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商家：</a:t>
            </a:r>
            <a:endParaRPr lang="zh-CN" altLang="en-US" sz="1400" b="1" spc="300" dirty="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Alibaba PuHuiTi Regular" panose="00020600040101010101" charset="-122"/>
              <a:sym typeface="+mn-ea"/>
            </a:endParaRPr>
          </a:p>
        </p:txBody>
      </p:sp>
      <p:sp>
        <p:nvSpPr>
          <p:cNvPr id="25" name="序号"/>
          <p:cNvSpPr txBox="1"/>
          <p:nvPr>
            <p:custDataLst>
              <p:tags r:id="rId8"/>
            </p:custDataLst>
          </p:nvPr>
        </p:nvSpPr>
        <p:spPr>
          <a:xfrm>
            <a:off x="4288386" y="3113467"/>
            <a:ext cx="624964" cy="624701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100000"/>
                </a:schemeClr>
              </a:gs>
              <a:gs pos="47000">
                <a:srgbClr val="00E8B1"/>
              </a:gs>
              <a:gs pos="100000">
                <a:schemeClr val="accent5">
                  <a:alpha val="100000"/>
                </a:schemeClr>
              </a:gs>
            </a:gsLst>
            <a:path path="circle">
              <a:fillToRect r="100000" b="100000"/>
            </a:path>
          </a:gradFill>
        </p:spPr>
        <p:txBody>
          <a:bodyPr wrap="none" lIns="0" tIns="0" rIns="0" bIns="0" rtlCol="0" anchor="ctr">
            <a:noAutofit/>
          </a:bodyPr>
          <a:p>
            <a:pPr lvl="0" algn="ctr">
              <a:buClrTx/>
              <a:buSzTx/>
              <a:buFontTx/>
            </a:pPr>
            <a:endParaRPr lang="en-US" sz="2080" b="1" dirty="0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26" name="正文"/>
          <p:cNvSpPr txBox="1"/>
          <p:nvPr>
            <p:custDataLst>
              <p:tags r:id="rId9"/>
            </p:custDataLst>
          </p:nvPr>
        </p:nvSpPr>
        <p:spPr>
          <a:xfrm>
            <a:off x="3562985" y="4141470"/>
            <a:ext cx="2129790" cy="5340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marL="0" indent="0" algn="ctr" defTabSz="26670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zh-CN" altLang="en-US" sz="1200" kern="0" spc="150" dirty="0">
                <a:ln>
                  <a:noFill/>
                  <a:prstDash val="sysDot"/>
                </a:ln>
                <a:solidFill>
                  <a:schemeClr val="bg1"/>
                </a:solidFill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+mn-ea"/>
              </a:rPr>
              <a:t>像</a:t>
            </a:r>
            <a:r>
              <a:rPr lang="en-US" altLang="zh-CN" sz="1200" kern="0" spc="150" dirty="0">
                <a:ln>
                  <a:noFill/>
                  <a:prstDash val="sysDot"/>
                </a:ln>
                <a:solidFill>
                  <a:schemeClr val="bg1"/>
                </a:solidFill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+mn-ea"/>
              </a:rPr>
              <a:t>iPhone</a:t>
            </a:r>
            <a:r>
              <a:rPr lang="zh-CN" altLang="en-US" sz="1200" kern="0" spc="150" dirty="0">
                <a:ln>
                  <a:noFill/>
                  <a:prstDash val="sysDot"/>
                </a:ln>
                <a:solidFill>
                  <a:schemeClr val="bg1"/>
                </a:solidFill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+mn-ea"/>
              </a:rPr>
              <a:t>一样傻瓜式操作但底层极度精密</a:t>
            </a:r>
            <a:endParaRPr lang="zh-CN" altLang="en-US" sz="1200" kern="0" spc="150" dirty="0">
              <a:ln>
                <a:noFill/>
                <a:prstDash val="sysDot"/>
              </a:ln>
              <a:solidFill>
                <a:schemeClr val="bg1"/>
              </a:solidFill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+mn-ea"/>
            </a:endParaRPr>
          </a:p>
        </p:txBody>
      </p:sp>
      <p:sp>
        <p:nvSpPr>
          <p:cNvPr id="27" name="标题"/>
          <p:cNvSpPr txBox="1"/>
          <p:nvPr>
            <p:custDataLst>
              <p:tags r:id="rId10"/>
            </p:custDataLst>
          </p:nvPr>
        </p:nvSpPr>
        <p:spPr>
          <a:xfrm>
            <a:off x="4074683" y="3783863"/>
            <a:ext cx="1052285" cy="27666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lnSpc>
                <a:spcPct val="100000"/>
              </a:lnSpc>
            </a:pPr>
            <a:r>
              <a:rPr lang="zh-CN" altLang="en-US" sz="1400" b="1" spc="3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对用户</a:t>
            </a:r>
            <a:endParaRPr lang="zh-CN" altLang="en-US" sz="1400" b="1" spc="300" dirty="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  <p:sp>
        <p:nvSpPr>
          <p:cNvPr id="31" name="椭圆 30"/>
          <p:cNvSpPr/>
          <p:nvPr>
            <p:custDataLst>
              <p:tags r:id="rId11"/>
            </p:custDataLst>
          </p:nvPr>
        </p:nvSpPr>
        <p:spPr>
          <a:xfrm>
            <a:off x="3199362" y="2345950"/>
            <a:ext cx="2587804" cy="492279"/>
          </a:xfrm>
          <a:prstGeom prst="ellipse">
            <a:avLst/>
          </a:prstGeom>
          <a:gradFill>
            <a:gsLst>
              <a:gs pos="100000">
                <a:srgbClr val="00E8B1">
                  <a:alpha val="57000"/>
                </a:srgbClr>
              </a:gs>
              <a:gs pos="0">
                <a:schemeClr val="accent5">
                  <a:alpha val="1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endParaRPr lang="zh-CN" altLang="en-US" sz="156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>
            <p:custDataLst>
              <p:tags r:id="rId12"/>
            </p:custDataLst>
          </p:nvPr>
        </p:nvSpPr>
        <p:spPr>
          <a:xfrm>
            <a:off x="3294288" y="2216203"/>
            <a:ext cx="2398430" cy="445532"/>
          </a:xfrm>
          <a:prstGeom prst="ellipse">
            <a:avLst/>
          </a:prstGeom>
          <a:noFill/>
          <a:ln>
            <a:gradFill>
              <a:gsLst>
                <a:gs pos="26000">
                  <a:schemeClr val="accent5">
                    <a:alpha val="0"/>
                  </a:schemeClr>
                </a:gs>
                <a:gs pos="100000">
                  <a:srgbClr val="00E8B1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endParaRPr lang="zh-CN" altLang="en-US" sz="156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>
            <p:custDataLst>
              <p:tags r:id="rId13"/>
            </p:custDataLst>
          </p:nvPr>
        </p:nvSpPr>
        <p:spPr>
          <a:xfrm>
            <a:off x="3562370" y="2143697"/>
            <a:ext cx="1862265" cy="354422"/>
          </a:xfrm>
          <a:prstGeom prst="ellipse">
            <a:avLst/>
          </a:prstGeom>
          <a:gradFill>
            <a:gsLst>
              <a:gs pos="100000">
                <a:srgbClr val="00E8B1">
                  <a:alpha val="50000"/>
                </a:srgbClr>
              </a:gs>
              <a:gs pos="0">
                <a:schemeClr val="accent5">
                  <a:alpha val="10000"/>
                </a:schemeClr>
              </a:gs>
            </a:gsLst>
            <a:lin ang="5400000" scaled="0"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56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4" name="任意多边形: 形状 10"/>
          <p:cNvSpPr/>
          <p:nvPr>
            <p:custDataLst>
              <p:tags r:id="rId14"/>
            </p:custDataLst>
          </p:nvPr>
        </p:nvSpPr>
        <p:spPr>
          <a:xfrm>
            <a:off x="3199362" y="2563469"/>
            <a:ext cx="2587804" cy="881523"/>
          </a:xfrm>
          <a:custGeom>
            <a:avLst/>
            <a:gdLst>
              <a:gd name="connsiteX0" fmla="*/ 0 w 4023360"/>
              <a:gd name="connsiteY0" fmla="*/ 7761 h 1357052"/>
              <a:gd name="connsiteX1" fmla="*/ 2011680 w 4023360"/>
              <a:gd name="connsiteY1" fmla="*/ 410984 h 1357052"/>
              <a:gd name="connsiteX2" fmla="*/ 4023360 w 4023360"/>
              <a:gd name="connsiteY2" fmla="*/ 7761 h 1357052"/>
              <a:gd name="connsiteX3" fmla="*/ 4023360 w 4023360"/>
              <a:gd name="connsiteY3" fmla="*/ 953829 h 1357052"/>
              <a:gd name="connsiteX4" fmla="*/ 2011680 w 4023360"/>
              <a:gd name="connsiteY4" fmla="*/ 1357052 h 1357052"/>
              <a:gd name="connsiteX5" fmla="*/ 0 w 4023360"/>
              <a:gd name="connsiteY5" fmla="*/ 953829 h 1357052"/>
              <a:gd name="connsiteX6" fmla="*/ 4021405 w 4023360"/>
              <a:gd name="connsiteY6" fmla="*/ 0 h 1357052"/>
              <a:gd name="connsiteX7" fmla="*/ 4023360 w 4023360"/>
              <a:gd name="connsiteY7" fmla="*/ 0 h 1357052"/>
              <a:gd name="connsiteX8" fmla="*/ 4023360 w 4023360"/>
              <a:gd name="connsiteY8" fmla="*/ 7761 h 1357052"/>
              <a:gd name="connsiteX9" fmla="*/ 0 w 4023360"/>
              <a:gd name="connsiteY9" fmla="*/ 0 h 1357052"/>
              <a:gd name="connsiteX10" fmla="*/ 1955 w 4023360"/>
              <a:gd name="connsiteY10" fmla="*/ 0 h 1357052"/>
              <a:gd name="connsiteX11" fmla="*/ 0 w 4023360"/>
              <a:gd name="connsiteY11" fmla="*/ 7761 h 135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3360" h="1357052">
                <a:moveTo>
                  <a:pt x="0" y="7761"/>
                </a:moveTo>
                <a:cubicBezTo>
                  <a:pt x="0" y="230455"/>
                  <a:pt x="900660" y="410984"/>
                  <a:pt x="2011680" y="410984"/>
                </a:cubicBezTo>
                <a:cubicBezTo>
                  <a:pt x="3122700" y="410984"/>
                  <a:pt x="4023360" y="230455"/>
                  <a:pt x="4023360" y="7761"/>
                </a:cubicBezTo>
                <a:lnTo>
                  <a:pt x="4023360" y="953829"/>
                </a:lnTo>
                <a:cubicBezTo>
                  <a:pt x="4023360" y="1176523"/>
                  <a:pt x="3122700" y="1357052"/>
                  <a:pt x="2011680" y="1357052"/>
                </a:cubicBezTo>
                <a:cubicBezTo>
                  <a:pt x="900660" y="1357052"/>
                  <a:pt x="0" y="1176523"/>
                  <a:pt x="0" y="953829"/>
                </a:cubicBezTo>
                <a:close/>
                <a:moveTo>
                  <a:pt x="4021405" y="0"/>
                </a:moveTo>
                <a:lnTo>
                  <a:pt x="4023360" y="0"/>
                </a:lnTo>
                <a:lnTo>
                  <a:pt x="4023360" y="7761"/>
                </a:lnTo>
                <a:close/>
                <a:moveTo>
                  <a:pt x="0" y="0"/>
                </a:moveTo>
                <a:lnTo>
                  <a:pt x="1955" y="0"/>
                </a:lnTo>
                <a:lnTo>
                  <a:pt x="0" y="7761"/>
                </a:lnTo>
                <a:close/>
              </a:path>
            </a:pathLst>
          </a:custGeom>
          <a:gradFill flip="none" rotWithShape="1">
            <a:gsLst>
              <a:gs pos="0">
                <a:srgbClr val="00E8B1"/>
              </a:gs>
              <a:gs pos="41000">
                <a:srgbClr val="00E8B1">
                  <a:alpha val="34000"/>
                </a:srgb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560">
              <a:solidFill>
                <a:schemeClr val="lt1"/>
              </a:solidFill>
              <a:sym typeface="+mn-ea"/>
            </a:endParaRPr>
          </a:p>
        </p:txBody>
      </p:sp>
      <p:pic>
        <p:nvPicPr>
          <p:cNvPr id="30" name="图片 29" descr="TT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09085" y="1518920"/>
            <a:ext cx="777875" cy="80772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>
            <a:off x="-1905" y="-635"/>
            <a:ext cx="9145905" cy="51447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1835" y="586740"/>
            <a:ext cx="76123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  <a:alpha val="40000"/>
                      <a:lumMod val="50000"/>
                    </a:schemeClr>
                  </a:outerShdw>
                </a:effectLst>
                <a:latin typeface="Alibaba PuHuiTi Medium" panose="00020600040101010101" charset="-122"/>
                <a:ea typeface="Alibaba PuHuiTi Medium" panose="00020600040101010101" charset="-122"/>
                <a:cs typeface="Avenir Heavy" panose="02000503020000020003" charset="0"/>
                <a:sym typeface="+mn-ea"/>
              </a:rPr>
              <a:t>通俗理解</a:t>
            </a:r>
            <a:endParaRPr lang="zh-CN" altLang="en-US" sz="32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  <a:alpha val="40000"/>
                    <a:lumMod val="50000"/>
                  </a:schemeClr>
                </a:outerShdw>
              </a:effectLst>
              <a:latin typeface="Alibaba PuHuiTi Medium" panose="00020600040101010101" charset="-122"/>
              <a:ea typeface="Alibaba PuHuiTi Medium" panose="00020600040101010101" charset="-122"/>
              <a:cs typeface="Avenir Heavy" panose="020005030200000200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2150" y="1250950"/>
            <a:ext cx="51923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 defTabSz="266700">
              <a:spcBef>
                <a:spcPts val="5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如果以太坊是区块链的</a:t>
            </a:r>
            <a:r>
              <a:rPr lang="en-US" altLang="zh-CN" sz="10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“Windows 95”</a:t>
            </a:r>
            <a:r>
              <a:rPr lang="zh-CN" altLang="en-US" sz="10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，</a:t>
            </a:r>
            <a:r>
              <a:rPr lang="en-US" altLang="zh-CN" sz="10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Solana</a:t>
            </a:r>
            <a:r>
              <a:rPr lang="zh-CN" altLang="en-US" sz="10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是</a:t>
            </a:r>
            <a:r>
              <a:rPr lang="en-US" altLang="zh-CN" sz="10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“</a:t>
            </a:r>
            <a:r>
              <a:rPr lang="zh-CN" altLang="en-US" sz="10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超频安卓机</a:t>
            </a:r>
            <a:r>
              <a:rPr lang="en-US" altLang="zh-CN" sz="10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”</a:t>
            </a:r>
            <a:r>
              <a:rPr lang="zh-CN" altLang="en-US" sz="10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，那</a:t>
            </a:r>
            <a:r>
              <a:rPr lang="en-US" altLang="zh-CN" sz="10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TT</a:t>
            </a:r>
            <a:r>
              <a:rPr lang="zh-CN" altLang="en-US" sz="10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链就是</a:t>
            </a:r>
            <a:r>
              <a:rPr lang="en-US" altLang="zh-CN" sz="10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“MacBook”——</a:t>
            </a:r>
            <a:r>
              <a:rPr lang="zh-CN" altLang="en-US" sz="10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你可能暂时挑不出哪里最牛，但用完之后再看其他链，感觉像在用算盘。</a:t>
            </a:r>
            <a:endParaRPr lang="zh-CN" altLang="en-US" sz="100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Alibaba PuHuiTi Regular" panose="0002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08810" y="2899410"/>
            <a:ext cx="5246370" cy="30670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spcBef>
                <a:spcPts val="50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超级流量第一公链，永不拥堵的</a:t>
            </a:r>
            <a:r>
              <a:rPr lang="en-US" altLang="zh-CN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Web3</a:t>
            </a:r>
            <a:r>
              <a:rPr lang="zh-CN" altLang="en-US" sz="14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</a:rPr>
              <a:t>中枢</a:t>
            </a:r>
            <a:endParaRPr lang="zh-CN" altLang="en-US" sz="140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Alibaba PuHuiTi Regular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2840" y="2158365"/>
            <a:ext cx="6770370" cy="73596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0" indent="0" algn="ctr" defTabSz="266700">
              <a:spcBef>
                <a:spcPts val="500"/>
              </a:spcBef>
              <a:spcAft>
                <a:spcPct val="0"/>
              </a:spcAft>
            </a:pPr>
            <a:r>
              <a:rPr lang="en-US" altLang="zh-CN" sz="48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7BF0D7"/>
                    </a:gs>
                    <a:gs pos="99000">
                      <a:srgbClr val="00E8B1"/>
                    </a:gs>
                  </a:gsLst>
                  <a:lin ang="10800000" scaled="0"/>
                </a:gradFill>
                <a:latin typeface="Avenir Heavy" panose="02000503020000020003" charset="0"/>
                <a:ea typeface="宋体"/>
                <a:cs typeface="Avenir Heavy" panose="02000503020000020003" charset="0"/>
              </a:rPr>
              <a:t>Tantin Chain</a:t>
            </a:r>
            <a:endParaRPr lang="en-US" altLang="zh-CN" sz="4800" b="1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7BF0D7"/>
                  </a:gs>
                  <a:gs pos="99000">
                    <a:srgbClr val="00E8B1"/>
                  </a:gs>
                </a:gsLst>
                <a:lin ang="10800000" scaled="0"/>
              </a:gradFill>
              <a:latin typeface="Avenir Heavy" panose="02000503020000020003" charset="0"/>
              <a:ea typeface="宋体"/>
              <a:cs typeface="Avenir Heavy" panose="02000503020000020003" charset="0"/>
            </a:endParaRPr>
          </a:p>
        </p:txBody>
      </p:sp>
      <p:pic>
        <p:nvPicPr>
          <p:cNvPr id="27" name="图片 26" descr="T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5440" y="3797300"/>
            <a:ext cx="831850" cy="8318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" name="椭圆 24"/>
          <p:cNvSpPr/>
          <p:nvPr/>
        </p:nvSpPr>
        <p:spPr>
          <a:xfrm>
            <a:off x="1081405" y="1531620"/>
            <a:ext cx="1857375" cy="1857375"/>
          </a:xfrm>
          <a:prstGeom prst="ellipse">
            <a:avLst/>
          </a:prstGeom>
          <a:noFill/>
          <a:ln w="190500">
            <a:gradFill>
              <a:gsLst>
                <a:gs pos="50000">
                  <a:srgbClr val="0F0F11"/>
                </a:gs>
                <a:gs pos="0">
                  <a:srgbClr val="00E8B1"/>
                </a:gs>
              </a:gsLst>
              <a:lin ang="1620000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01</a:t>
            </a:r>
            <a:endParaRPr lang="en-US" altLang="zh-CN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555" y="449580"/>
            <a:ext cx="581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介绍</a:t>
            </a:r>
            <a:endParaRPr lang="zh-CN" altLang="en-US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4555" y="287655"/>
            <a:ext cx="35801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venir Medium" panose="02000503020000020003" charset="0"/>
                <a:ea typeface="Alibaba PuHuiTi Regular" panose="00020600040101010101" charset="-122"/>
                <a:cs typeface="Avenir Medium" panose="02000503020000020003" charset="0"/>
              </a:rPr>
              <a:t>Tantin Chain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Avenir Medium" panose="02000503020000020003" charset="0"/>
              <a:ea typeface="Alibaba PuHuiTi Regular" panose="00020600040101010101" charset="-122"/>
              <a:cs typeface="Avenir Medium" panose="02000503020000020003" charset="0"/>
            </a:endParaRPr>
          </a:p>
        </p:txBody>
      </p:sp>
      <p:pic>
        <p:nvPicPr>
          <p:cNvPr id="9" name="图片 8" descr="TT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2840" y="1546860"/>
            <a:ext cx="1741805" cy="18072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85235" y="2434590"/>
            <a:ext cx="47313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通过独创的动态分片技术与智能资源调度系统，链上处理能力可随流量增长实时扩容，实测每秒处理万级交易，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秒极速确认，致力于解决传统公链拥堵与高延迟痛点。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  <a:p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  <a:p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全节点守护网络安全，轻节点实现毫秒级验证，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AI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调度引擎实时分配算力资源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——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如同为区块链装上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“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流量导航系统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”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，让数据洪流始终畅通无阻。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5235" y="1531620"/>
            <a:ext cx="473202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Tantin Chain</a:t>
            </a:r>
            <a:r>
              <a:rPr lang="zh-CN" altLang="en-US" sz="14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是专为海量用户与高频交互设计的下一代公链，以</a:t>
            </a:r>
            <a:r>
              <a:rPr lang="en-US" altLang="zh-CN" sz="14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“</a:t>
            </a:r>
            <a:r>
              <a:rPr lang="zh-CN" altLang="en-US" sz="14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流量引擎</a:t>
            </a:r>
            <a:r>
              <a:rPr lang="en-US" altLang="zh-CN" sz="14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”</a:t>
            </a:r>
            <a:r>
              <a:rPr lang="zh-CN" altLang="en-US" sz="14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为核心定位，重新定义区块链的规模化能力。</a:t>
            </a:r>
            <a:endParaRPr lang="zh-CN" altLang="en-US" sz="14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3845485" y="1430655"/>
            <a:ext cx="5059060" cy="2585046"/>
            <a:chOff x="3067" y="1016"/>
            <a:chExt cx="7967" cy="4071"/>
          </a:xfrm>
        </p:grpSpPr>
        <p:sp>
          <p:nvSpPr>
            <p:cNvPr id="10" name="椭圆 9"/>
            <p:cNvSpPr/>
            <p:nvPr>
              <p:custDataLst>
                <p:tags r:id="rId2"/>
              </p:custDataLst>
            </p:nvPr>
          </p:nvSpPr>
          <p:spPr>
            <a:xfrm>
              <a:off x="3067" y="2328"/>
              <a:ext cx="7967" cy="2759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2000">
                  <a:srgbClr val="00E8B1">
                    <a:alpha val="7000"/>
                  </a:srgbClr>
                </a:gs>
              </a:gsLst>
              <a:lin ang="5400000" scaled="0"/>
            </a:gradFill>
            <a:ln w="63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95">
                <a:solidFill>
                  <a:schemeClr val="lt1"/>
                </a:solidFill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3"/>
              </p:custDataLst>
            </p:nvPr>
          </p:nvSpPr>
          <p:spPr>
            <a:xfrm>
              <a:off x="4273" y="2328"/>
              <a:ext cx="5554" cy="1859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7000">
                  <a:srgbClr val="00E8B1">
                    <a:alpha val="23000"/>
                  </a:srgbClr>
                </a:gs>
              </a:gsLst>
              <a:lin ang="5400000" scaled="0"/>
            </a:gradFill>
            <a:ln w="63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95">
                <a:solidFill>
                  <a:schemeClr val="lt1"/>
                </a:solidFill>
              </a:endParaRPr>
            </a:p>
          </p:txBody>
        </p:sp>
        <p:grpSp>
          <p:nvGrpSpPr>
            <p:cNvPr id="3" name="组合 2"/>
            <p:cNvGrpSpPr/>
            <p:nvPr>
              <p:custDataLst>
                <p:tags r:id="rId4"/>
              </p:custDataLst>
            </p:nvPr>
          </p:nvGrpSpPr>
          <p:grpSpPr>
            <a:xfrm>
              <a:off x="3545" y="1016"/>
              <a:ext cx="7009" cy="3676"/>
              <a:chOff x="3545" y="1016"/>
              <a:chExt cx="7009" cy="3676"/>
            </a:xfrm>
          </p:grpSpPr>
          <p:sp>
            <p:nvSpPr>
              <p:cNvPr id="11" name="椭圆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3545" y="2328"/>
                <a:ext cx="7009" cy="236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81000">
                    <a:srgbClr val="00E8B1">
                      <a:alpha val="11000"/>
                    </a:srgbClr>
                  </a:gs>
                </a:gsLst>
                <a:lin ang="5400000" scaled="0"/>
              </a:gradFill>
              <a:ln w="63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695">
                  <a:solidFill>
                    <a:schemeClr val="lt1"/>
                  </a:solidFill>
                </a:endParaRPr>
              </a:p>
            </p:txBody>
          </p:sp>
          <p:pic>
            <p:nvPicPr>
              <p:cNvPr id="9" name="图片 8" descr="TT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08" y="1016"/>
                <a:ext cx="2321" cy="2321"/>
              </a:xfrm>
              <a:prstGeom prst="rect">
                <a:avLst/>
              </a:prstGeom>
            </p:spPr>
          </p:pic>
        </p:grpSp>
        <p:sp>
          <p:nvSpPr>
            <p:cNvPr id="19" name="椭圆 18"/>
            <p:cNvSpPr/>
            <p:nvPr>
              <p:custDataLst>
                <p:tags r:id="rId8"/>
              </p:custDataLst>
            </p:nvPr>
          </p:nvSpPr>
          <p:spPr>
            <a:xfrm rot="20460000">
              <a:off x="5240" y="2253"/>
              <a:ext cx="3620" cy="853"/>
            </a:xfrm>
            <a:prstGeom prst="ellipse">
              <a:avLst/>
            </a:prstGeom>
            <a:noFill/>
            <a:ln>
              <a:gradFill>
                <a:gsLst>
                  <a:gs pos="40000">
                    <a:schemeClr val="accent5">
                      <a:alpha val="35000"/>
                    </a:schemeClr>
                  </a:gs>
                  <a:gs pos="88000">
                    <a:srgbClr val="00E8B1"/>
                  </a:gs>
                  <a:gs pos="100000">
                    <a:schemeClr val="accent5">
                      <a:alpha val="35000"/>
                    </a:schemeClr>
                  </a:gs>
                  <a:gs pos="7000">
                    <a:schemeClr val="accent5">
                      <a:alpha val="0"/>
                    </a:schemeClr>
                  </a:gs>
                </a:gsLst>
                <a:lin ang="528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695">
                <a:solidFill>
                  <a:schemeClr val="lt1"/>
                </a:solidFill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9"/>
              </p:custDataLst>
            </p:nvPr>
          </p:nvSpPr>
          <p:spPr>
            <a:xfrm rot="1140000">
              <a:off x="5240" y="2216"/>
              <a:ext cx="3620" cy="853"/>
            </a:xfrm>
            <a:prstGeom prst="ellipse">
              <a:avLst/>
            </a:prstGeom>
            <a:noFill/>
            <a:ln>
              <a:gradFill>
                <a:gsLst>
                  <a:gs pos="40000">
                    <a:schemeClr val="accent5">
                      <a:alpha val="35000"/>
                    </a:schemeClr>
                  </a:gs>
                  <a:gs pos="88000">
                    <a:srgbClr val="00E8B1"/>
                  </a:gs>
                  <a:gs pos="100000">
                    <a:schemeClr val="accent5">
                      <a:alpha val="35000"/>
                    </a:schemeClr>
                  </a:gs>
                  <a:gs pos="7000">
                    <a:schemeClr val="accent5">
                      <a:alpha val="0"/>
                    </a:schemeClr>
                  </a:gs>
                </a:gsLst>
                <a:lin ang="528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695">
                <a:solidFill>
                  <a:schemeClr val="lt1"/>
                </a:solidFill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83920" y="1952625"/>
            <a:ext cx="3727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更多用户</a:t>
            </a:r>
            <a:r>
              <a:rPr lang="en-US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→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更高链上活性</a:t>
            </a:r>
            <a:r>
              <a:rPr lang="en-US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→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更多代币销毁</a:t>
            </a:r>
            <a:r>
              <a:rPr lang="en-US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→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更强价值支撑</a:t>
            </a:r>
            <a:r>
              <a:rPr lang="en-US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→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吸引更多开发者</a:t>
            </a:r>
            <a:r>
              <a:rPr lang="en-US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→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吸引更多用户。在这里，区块链第一次真正匹配互联网级流量规模，让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Web3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服务亿万用户成为可能。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8205" y="2927350"/>
            <a:ext cx="36810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Tantin Chain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旨在为开发者提供高性能、低成本的区块链基础设施，推动去中心化应用和数字资产的发展。开发者可低门槛迁移至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Tantin Chain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，共享千万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EVM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生态用户。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01</a:t>
            </a:r>
            <a:endParaRPr lang="en-US" altLang="zh-CN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4555" y="449580"/>
            <a:ext cx="581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介绍</a:t>
            </a:r>
            <a:endParaRPr lang="zh-CN" altLang="en-US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84555" y="287655"/>
            <a:ext cx="35801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venir Medium" panose="02000503020000020003" charset="0"/>
                <a:ea typeface="Alibaba PuHuiTi Regular" panose="00020600040101010101" charset="-122"/>
                <a:cs typeface="Avenir Medium" panose="02000503020000020003" charset="0"/>
              </a:rPr>
              <a:t>Tantin Chain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Avenir Medium" panose="02000503020000020003" charset="0"/>
              <a:ea typeface="Alibaba PuHuiTi Regular" panose="00020600040101010101" charset="-122"/>
              <a:cs typeface="Avenir Medium" panose="02000503020000020003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4555" y="1430655"/>
            <a:ext cx="40894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Tantin Chain</a:t>
            </a:r>
            <a:r>
              <a:rPr lang="zh-CN" altLang="en-US" sz="14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正在构建一个自我强化的飞轮：</a:t>
            </a:r>
            <a:endParaRPr lang="zh-CN" altLang="en-US" sz="14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2560" y="1685290"/>
            <a:ext cx="733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02</a:t>
            </a:r>
            <a:endParaRPr lang="en-US" altLang="zh-CN" sz="40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24250" y="1685290"/>
            <a:ext cx="37211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核心</a:t>
            </a:r>
            <a:endParaRPr lang="zh-CN" altLang="en-US" sz="40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  <a:p>
            <a:pPr algn="l"/>
            <a:r>
              <a:rPr lang="zh-CN" altLang="en-US" sz="40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架构设计</a:t>
            </a:r>
            <a:endParaRPr lang="zh-CN" altLang="en-US" sz="40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02</a:t>
            </a:r>
            <a:endParaRPr lang="en-US" altLang="zh-CN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555" y="441960"/>
            <a:ext cx="581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核心架构设计</a:t>
            </a:r>
            <a:endParaRPr lang="zh-CN" altLang="en-US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4555" y="287655"/>
            <a:ext cx="35801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venir Medium" panose="02000503020000020003" charset="0"/>
                <a:ea typeface="Alibaba PuHuiTi Regular" panose="00020600040101010101" charset="-122"/>
                <a:cs typeface="Avenir Medium" panose="02000503020000020003" charset="0"/>
              </a:rPr>
              <a:t>Tantin Chain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Avenir Medium" panose="02000503020000020003" charset="0"/>
              <a:ea typeface="Alibaba PuHuiTi Regular" panose="00020600040101010101" charset="-122"/>
              <a:cs typeface="Avenir Medium" panose="02000503020000020003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4555" y="2842895"/>
            <a:ext cx="3580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采用权益证明共识机制的变体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PoSA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，平均区块确认时间为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秒，每秒可处理数万笔交易，性能出色。交易成本低，适合小额和批量交易。兼容以太坊虚拟机（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EVM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），以太坊开发者能轻松将应用迁移到</a:t>
            </a:r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Tantin Chain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。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60295" y="1423035"/>
            <a:ext cx="4424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区块链基础架构</a:t>
            </a:r>
            <a:endParaRPr lang="zh-CN" altLang="en-US" sz="32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4555" y="2403475"/>
            <a:ext cx="39357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共识机制</a:t>
            </a:r>
            <a:endParaRPr lang="zh-CN" altLang="en-US" sz="16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01590" y="2842895"/>
            <a:ext cx="31127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Layer1</a:t>
            </a:r>
            <a:r>
              <a:rPr lang="zh-CN" altLang="en-US" sz="12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公链，全节点独立参与共识验证</a:t>
            </a:r>
            <a:endParaRPr lang="zh-CN" altLang="en-US" sz="12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01590" y="2403475"/>
            <a:ext cx="35801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网络定位</a:t>
            </a:r>
            <a:endParaRPr lang="zh-CN" altLang="en-US" sz="16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02</a:t>
            </a:r>
            <a:endParaRPr lang="en-US" altLang="zh-CN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555" y="441960"/>
            <a:ext cx="581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核心架构设计</a:t>
            </a:r>
            <a:endParaRPr lang="en-US" altLang="zh-CN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4555" y="287655"/>
            <a:ext cx="35801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venir Medium" panose="02000503020000020003" charset="0"/>
                <a:ea typeface="Alibaba PuHuiTi Regular" panose="00020600040101010101" charset="-122"/>
                <a:cs typeface="Avenir Medium" panose="02000503020000020003" charset="0"/>
              </a:rPr>
              <a:t>Tantin Chain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Avenir Medium" panose="02000503020000020003" charset="0"/>
              <a:ea typeface="Alibaba PuHuiTi Regular" panose="00020600040101010101" charset="-122"/>
              <a:cs typeface="Avenir Medium" panose="020005030200000200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575" y="1226185"/>
            <a:ext cx="35794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数据结构</a:t>
            </a:r>
            <a:endParaRPr lang="zh-CN" altLang="en-US" sz="32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  <a:p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与性能</a:t>
            </a:r>
            <a:endParaRPr lang="zh-CN" altLang="en-US" sz="32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cxnSp>
        <p:nvCxnSpPr>
          <p:cNvPr id="44" name="直接连接符 43"/>
          <p:cNvCxnSpPr/>
          <p:nvPr>
            <p:custDataLst>
              <p:tags r:id="rId1"/>
            </p:custDataLst>
          </p:nvPr>
        </p:nvCxnSpPr>
        <p:spPr>
          <a:xfrm flipH="1">
            <a:off x="4839904" y="2040156"/>
            <a:ext cx="589448" cy="0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>
            <p:custDataLst>
              <p:tags r:id="rId2"/>
            </p:custDataLst>
          </p:nvPr>
        </p:nvCxnSpPr>
        <p:spPr>
          <a:xfrm>
            <a:off x="6931900" y="2667852"/>
            <a:ext cx="273317" cy="964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>
            <p:custDataLst>
              <p:tags r:id="rId3"/>
            </p:custDataLst>
          </p:nvPr>
        </p:nvSpPr>
        <p:spPr>
          <a:xfrm>
            <a:off x="3248008" y="1528166"/>
            <a:ext cx="1456265" cy="3644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E8B1"/>
                </a:solidFill>
                <a:latin typeface="Alibaba PuHuiTi Bold" panose="00020600040101010101" charset="-122"/>
                <a:ea typeface="Alibaba PuHuiTi Bold" panose="00020600040101010101" charset="-122"/>
                <a:cs typeface="Alibaba PuHuiTi Regular" panose="00020600040101010101" charset="-122"/>
                <a:sym typeface="+mn-ea"/>
              </a:rPr>
              <a:t>区块头：</a:t>
            </a:r>
            <a:endParaRPr lang="zh-CN" altLang="en-US" sz="1400" b="1">
              <a:solidFill>
                <a:srgbClr val="00E8B1"/>
              </a:solidFill>
              <a:latin typeface="Alibaba PuHuiTi Bold" panose="00020600040101010101" charset="-122"/>
              <a:ea typeface="Alibaba PuHuiTi Bold" panose="00020600040101010101" charset="-122"/>
              <a:cs typeface="Alibaba PuHuiTi Regular" panose="00020600040101010101" charset="-122"/>
              <a:sym typeface="+mn-ea"/>
            </a:endParaRPr>
          </a:p>
        </p:txBody>
      </p:sp>
      <p:sp>
        <p:nvSpPr>
          <p:cNvPr id="47" name="矩形 46"/>
          <p:cNvSpPr/>
          <p:nvPr>
            <p:custDataLst>
              <p:tags r:id="rId4"/>
            </p:custDataLst>
          </p:nvPr>
        </p:nvSpPr>
        <p:spPr>
          <a:xfrm>
            <a:off x="3247687" y="1943415"/>
            <a:ext cx="1456265" cy="851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包含版本号（</a:t>
            </a:r>
            <a:r>
              <a:rPr lang="en-US" altLang="zh-CN" sz="12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4</a:t>
            </a:r>
            <a:r>
              <a:rPr lang="zh-CN" altLang="en-US" sz="12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字节）、前一区块哈希（</a:t>
            </a:r>
            <a:r>
              <a:rPr lang="en-US" altLang="zh-CN" sz="12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32</a:t>
            </a:r>
            <a:r>
              <a:rPr lang="zh-CN" altLang="en-US" sz="12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字节）、交易默克尔根（</a:t>
            </a:r>
            <a:r>
              <a:rPr lang="en-US" altLang="zh-CN" sz="12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32</a:t>
            </a:r>
            <a:r>
              <a:rPr lang="zh-CN" altLang="en-US" sz="12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字节）、时间戳（</a:t>
            </a:r>
            <a:r>
              <a:rPr lang="en-US" altLang="zh-CN" sz="12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8</a:t>
            </a:r>
            <a:r>
              <a:rPr lang="zh-CN" altLang="en-US" sz="12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字节）</a:t>
            </a:r>
            <a:endParaRPr lang="zh-CN" altLang="en-US" sz="1200" dirty="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Alibaba PuHuiTi Regular" panose="00020600040101010101" charset="-122"/>
              <a:sym typeface="+mn-ea"/>
            </a:endParaRPr>
          </a:p>
        </p:txBody>
      </p:sp>
      <p:sp>
        <p:nvSpPr>
          <p:cNvPr id="48" name="矩形 47"/>
          <p:cNvSpPr/>
          <p:nvPr>
            <p:custDataLst>
              <p:tags r:id="rId5"/>
            </p:custDataLst>
          </p:nvPr>
        </p:nvSpPr>
        <p:spPr>
          <a:xfrm>
            <a:off x="7323686" y="2138505"/>
            <a:ext cx="1390700" cy="3644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E8B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venir Medium" panose="02000503020000020003" charset="0"/>
                <a:sym typeface="+mn-ea"/>
              </a:rPr>
              <a:t>区块体：</a:t>
            </a:r>
            <a:endParaRPr lang="zh-CN" altLang="en-US" sz="1400" b="1">
              <a:solidFill>
                <a:srgbClr val="00E8B1"/>
              </a:solidFill>
              <a:latin typeface="Alibaba PuHuiTi Regular" panose="00020600040101010101" charset="-122"/>
              <a:ea typeface="Alibaba PuHuiTi Regular" panose="00020600040101010101" charset="-122"/>
              <a:cs typeface="Avenir Medium" panose="02000503020000020003" charset="0"/>
              <a:sym typeface="+mn-ea"/>
            </a:endParaRPr>
          </a:p>
        </p:txBody>
      </p:sp>
      <p:sp>
        <p:nvSpPr>
          <p:cNvPr id="49" name="矩形 48"/>
          <p:cNvSpPr/>
          <p:nvPr>
            <p:custDataLst>
              <p:tags r:id="rId6"/>
            </p:custDataLst>
          </p:nvPr>
        </p:nvSpPr>
        <p:spPr>
          <a:xfrm>
            <a:off x="7323686" y="2560504"/>
            <a:ext cx="1390700" cy="851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按交易执行顺序存储原始交易数据（支持最大</a:t>
            </a:r>
            <a:r>
              <a:rPr lang="en-US" altLang="zh-CN" sz="12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4MB</a:t>
            </a:r>
            <a:r>
              <a:rPr lang="zh-CN" altLang="en-US" sz="12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libaba PuHuiTi Regular" panose="00020600040101010101" charset="-122"/>
                <a:sym typeface="+mn-ea"/>
              </a:rPr>
              <a:t>区块容量）</a:t>
            </a:r>
            <a:endParaRPr lang="zh-CN" altLang="en-US" sz="1200" dirty="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Alibaba PuHuiTi Regular" panose="00020600040101010101" charset="-122"/>
              <a:sym typeface="+mn-ea"/>
            </a:endParaRPr>
          </a:p>
        </p:txBody>
      </p:sp>
      <p:sp>
        <p:nvSpPr>
          <p:cNvPr id="50" name="任意多边形 49"/>
          <p:cNvSpPr/>
          <p:nvPr>
            <p:custDataLst>
              <p:tags r:id="rId7"/>
            </p:custDataLst>
          </p:nvPr>
        </p:nvSpPr>
        <p:spPr>
          <a:xfrm>
            <a:off x="4864652" y="2369913"/>
            <a:ext cx="2229233" cy="1068978"/>
          </a:xfrm>
          <a:custGeom>
            <a:avLst/>
            <a:gdLst>
              <a:gd name="connsiteX0" fmla="*/ 0 w 4041"/>
              <a:gd name="connsiteY0" fmla="*/ 953 h 1912"/>
              <a:gd name="connsiteX1" fmla="*/ 2021 w 4041"/>
              <a:gd name="connsiteY1" fmla="*/ 0 h 1912"/>
              <a:gd name="connsiteX2" fmla="*/ 4041 w 4041"/>
              <a:gd name="connsiteY2" fmla="*/ 980 h 1912"/>
              <a:gd name="connsiteX3" fmla="*/ 2025 w 4041"/>
              <a:gd name="connsiteY3" fmla="*/ 1912 h 1912"/>
              <a:gd name="connsiteX4" fmla="*/ 0 w 4041"/>
              <a:gd name="connsiteY4" fmla="*/ 953 h 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1" h="1912">
                <a:moveTo>
                  <a:pt x="0" y="953"/>
                </a:moveTo>
                <a:lnTo>
                  <a:pt x="2021" y="0"/>
                </a:lnTo>
                <a:lnTo>
                  <a:pt x="4041" y="980"/>
                </a:lnTo>
                <a:lnTo>
                  <a:pt x="2025" y="1912"/>
                </a:lnTo>
                <a:lnTo>
                  <a:pt x="0" y="953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20000"/>
                </a:schemeClr>
              </a:gs>
              <a:gs pos="66000">
                <a:srgbClr val="00E8B1"/>
              </a:gs>
              <a:gs pos="100000">
                <a:schemeClr val="accent5">
                  <a:alpha val="60000"/>
                </a:schemeClr>
              </a:gs>
            </a:gsLst>
            <a:lin ang="16200000"/>
          </a:gradFill>
          <a:ln>
            <a:gradFill>
              <a:gsLst>
                <a:gs pos="37000">
                  <a:schemeClr val="accent5">
                    <a:lumMod val="5000"/>
                    <a:lumOff val="95000"/>
                    <a:alpha val="30000"/>
                  </a:schemeClr>
                </a:gs>
                <a:gs pos="0">
                  <a:schemeClr val="accent5">
                    <a:lumMod val="45000"/>
                    <a:lumOff val="55000"/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  <a:gs pos="71000">
                  <a:schemeClr val="accent5">
                    <a:lumMod val="30000"/>
                    <a:lumOff val="70000"/>
                    <a:alpha val="70000"/>
                  </a:schemeClr>
                </a:gs>
              </a:gsLst>
              <a:lin ang="162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rm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525" b="1" dirty="0">
                <a:solidFill>
                  <a:srgbClr val="FFFFFF"/>
                </a:solidFill>
                <a:latin typeface="Avenir Medium" panose="02000503020000020003" charset="0"/>
                <a:cs typeface="Avenir Medium" panose="02000503020000020003" charset="0"/>
                <a:sym typeface="+mn-ea"/>
              </a:rPr>
              <a:t>02</a:t>
            </a:r>
            <a:endParaRPr lang="en-US" altLang="zh-CN" sz="1525" b="1" dirty="0">
              <a:solidFill>
                <a:srgbClr val="FFFFFF"/>
              </a:solidFill>
              <a:latin typeface="Avenir Medium" panose="02000503020000020003" charset="0"/>
              <a:cs typeface="Avenir Medium" panose="02000503020000020003" charset="0"/>
              <a:sym typeface="+mn-ea"/>
            </a:endParaRPr>
          </a:p>
        </p:txBody>
      </p:sp>
      <p:sp>
        <p:nvSpPr>
          <p:cNvPr id="51" name="任意多边形 50"/>
          <p:cNvSpPr/>
          <p:nvPr>
            <p:custDataLst>
              <p:tags r:id="rId8"/>
            </p:custDataLst>
          </p:nvPr>
        </p:nvSpPr>
        <p:spPr>
          <a:xfrm>
            <a:off x="5339039" y="1914168"/>
            <a:ext cx="1279174" cy="589127"/>
          </a:xfrm>
          <a:custGeom>
            <a:avLst/>
            <a:gdLst>
              <a:gd name="connsiteX0" fmla="*/ 0 w 3980"/>
              <a:gd name="connsiteY0" fmla="*/ 779 h 1833"/>
              <a:gd name="connsiteX1" fmla="*/ 2017 w 3980"/>
              <a:gd name="connsiteY1" fmla="*/ 0 h 1833"/>
              <a:gd name="connsiteX2" fmla="*/ 3980 w 3980"/>
              <a:gd name="connsiteY2" fmla="*/ 779 h 1833"/>
              <a:gd name="connsiteX3" fmla="*/ 2023 w 3980"/>
              <a:gd name="connsiteY3" fmla="*/ 1833 h 1833"/>
              <a:gd name="connsiteX4" fmla="*/ 0 w 3980"/>
              <a:gd name="connsiteY4" fmla="*/ 779 h 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" h="1833">
                <a:moveTo>
                  <a:pt x="0" y="779"/>
                </a:moveTo>
                <a:lnTo>
                  <a:pt x="2017" y="0"/>
                </a:lnTo>
                <a:lnTo>
                  <a:pt x="3980" y="779"/>
                </a:lnTo>
                <a:lnTo>
                  <a:pt x="2023" y="1833"/>
                </a:lnTo>
                <a:lnTo>
                  <a:pt x="0" y="779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20000"/>
                </a:schemeClr>
              </a:gs>
              <a:gs pos="66000">
                <a:schemeClr val="accent5">
                  <a:alpha val="35000"/>
                </a:schemeClr>
              </a:gs>
              <a:gs pos="100000">
                <a:schemeClr val="accent5">
                  <a:alpha val="30000"/>
                </a:schemeClr>
              </a:gs>
            </a:gsLst>
            <a:lin ang="16200000"/>
          </a:gradFill>
          <a:ln>
            <a:gradFill>
              <a:gsLst>
                <a:gs pos="37000">
                  <a:schemeClr val="bg1">
                    <a:alpha val="70000"/>
                  </a:schemeClr>
                </a:gs>
                <a:gs pos="0">
                  <a:schemeClr val="accent5">
                    <a:lumMod val="45000"/>
                    <a:lumOff val="55000"/>
                    <a:alpha val="70000"/>
                  </a:schemeClr>
                </a:gs>
                <a:gs pos="100000">
                  <a:schemeClr val="bg1">
                    <a:alpha val="70000"/>
                  </a:schemeClr>
                </a:gs>
                <a:gs pos="71000">
                  <a:schemeClr val="accent5">
                    <a:lumMod val="30000"/>
                    <a:lumOff val="70000"/>
                    <a:alpha val="70000"/>
                  </a:schemeClr>
                </a:gs>
              </a:gsLst>
              <a:lin ang="162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altLang="zh-CN" sz="1525" b="1" dirty="0">
              <a:solidFill>
                <a:schemeClr val="lt1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52" name="任意多边形 51"/>
          <p:cNvSpPr/>
          <p:nvPr>
            <p:custDataLst>
              <p:tags r:id="rId9"/>
            </p:custDataLst>
          </p:nvPr>
        </p:nvSpPr>
        <p:spPr>
          <a:xfrm>
            <a:off x="5349967" y="1184910"/>
            <a:ext cx="1260854" cy="1318063"/>
          </a:xfrm>
          <a:custGeom>
            <a:avLst/>
            <a:gdLst>
              <a:gd name="connsiteX0" fmla="*/ 0 w 3923"/>
              <a:gd name="connsiteY0" fmla="*/ 3048 h 4101"/>
              <a:gd name="connsiteX1" fmla="*/ 1975 w 3923"/>
              <a:gd name="connsiteY1" fmla="*/ 0 h 4101"/>
              <a:gd name="connsiteX2" fmla="*/ 3923 w 3923"/>
              <a:gd name="connsiteY2" fmla="*/ 3071 h 4101"/>
              <a:gd name="connsiteX3" fmla="*/ 1984 w 3923"/>
              <a:gd name="connsiteY3" fmla="*/ 4101 h 4101"/>
              <a:gd name="connsiteX4" fmla="*/ 0 w 3923"/>
              <a:gd name="connsiteY4" fmla="*/ 3048 h 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3" h="4101">
                <a:moveTo>
                  <a:pt x="0" y="3048"/>
                </a:moveTo>
                <a:lnTo>
                  <a:pt x="1975" y="0"/>
                </a:lnTo>
                <a:lnTo>
                  <a:pt x="3923" y="3071"/>
                </a:lnTo>
                <a:lnTo>
                  <a:pt x="1984" y="4101"/>
                </a:lnTo>
                <a:lnTo>
                  <a:pt x="0" y="304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20000"/>
                </a:schemeClr>
              </a:gs>
              <a:gs pos="66000">
                <a:srgbClr val="00E8B1"/>
              </a:gs>
              <a:gs pos="100000">
                <a:schemeClr val="accent5">
                  <a:alpha val="100000"/>
                </a:schemeClr>
              </a:gs>
            </a:gsLst>
            <a:lin ang="16200000"/>
          </a:gradFill>
          <a:ln>
            <a:gradFill>
              <a:gsLst>
                <a:gs pos="37000">
                  <a:srgbClr val="FFFFFF">
                    <a:alpha val="30000"/>
                  </a:srgbClr>
                </a:gs>
                <a:gs pos="0">
                  <a:schemeClr val="accent5">
                    <a:lumMod val="45000"/>
                    <a:lumOff val="55000"/>
                    <a:alpha val="70000"/>
                  </a:schemeClr>
                </a:gs>
                <a:gs pos="100000">
                  <a:srgbClr val="FFFFFF">
                    <a:alpha val="30000"/>
                  </a:srgbClr>
                </a:gs>
                <a:gs pos="71000">
                  <a:schemeClr val="accent5">
                    <a:lumMod val="30000"/>
                    <a:lumOff val="70000"/>
                    <a:alpha val="70000"/>
                  </a:schemeClr>
                </a:gs>
              </a:gsLst>
              <a:lin ang="162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rm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525" b="1">
                <a:solidFill>
                  <a:srgbClr val="FFFFFF"/>
                </a:solidFill>
                <a:latin typeface="Avenir Medium" panose="02000503020000020003" charset="0"/>
                <a:cs typeface="Avenir Medium" panose="02000503020000020003" charset="0"/>
                <a:sym typeface="+mn-ea"/>
              </a:rPr>
              <a:t>01</a:t>
            </a:r>
            <a:endParaRPr lang="en-US" altLang="zh-CN" sz="1525" b="1">
              <a:solidFill>
                <a:srgbClr val="FFFFFF"/>
              </a:solidFill>
              <a:latin typeface="Avenir Medium" panose="02000503020000020003" charset="0"/>
              <a:cs typeface="Avenir Medium" panose="02000503020000020003" charset="0"/>
              <a:sym typeface="+mn-ea"/>
            </a:endParaRPr>
          </a:p>
        </p:txBody>
      </p:sp>
      <p:sp>
        <p:nvSpPr>
          <p:cNvPr id="53" name="任意多边形 52"/>
          <p:cNvSpPr/>
          <p:nvPr>
            <p:custDataLst>
              <p:tags r:id="rId10"/>
            </p:custDataLst>
          </p:nvPr>
        </p:nvSpPr>
        <p:spPr>
          <a:xfrm>
            <a:off x="4864973" y="1184910"/>
            <a:ext cx="2228911" cy="2253981"/>
          </a:xfrm>
          <a:custGeom>
            <a:avLst/>
            <a:gdLst>
              <a:gd name="connsiteX0" fmla="*/ 0 w 7075"/>
              <a:gd name="connsiteY0" fmla="*/ 5496 h 7191"/>
              <a:gd name="connsiteX1" fmla="*/ 3530 w 7075"/>
              <a:gd name="connsiteY1" fmla="*/ 0 h 7191"/>
              <a:gd name="connsiteX2" fmla="*/ 7075 w 7075"/>
              <a:gd name="connsiteY2" fmla="*/ 5500 h 7191"/>
              <a:gd name="connsiteX3" fmla="*/ 3530 w 7075"/>
              <a:gd name="connsiteY3" fmla="*/ 7191 h 7191"/>
              <a:gd name="connsiteX4" fmla="*/ 0 w 7075"/>
              <a:gd name="connsiteY4" fmla="*/ 5496 h 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" h="7191">
                <a:moveTo>
                  <a:pt x="0" y="5496"/>
                </a:moveTo>
                <a:lnTo>
                  <a:pt x="3530" y="0"/>
                </a:lnTo>
                <a:lnTo>
                  <a:pt x="7075" y="5500"/>
                </a:lnTo>
                <a:lnTo>
                  <a:pt x="3530" y="7191"/>
                </a:lnTo>
                <a:lnTo>
                  <a:pt x="0" y="5496"/>
                </a:lnTo>
                <a:close/>
              </a:path>
            </a:pathLst>
          </a:custGeom>
          <a:noFill/>
          <a:ln w="19050">
            <a:solidFill>
              <a:schemeClr val="accent5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525">
              <a:solidFill>
                <a:schemeClr val="lt1"/>
              </a:solidFill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164840" y="3898265"/>
            <a:ext cx="4444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主网实测每秒处理万级交易，</a:t>
            </a:r>
            <a:r>
              <a:rPr lang="en-US" altLang="zh-CN" sz="14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3</a:t>
            </a:r>
            <a:r>
              <a:rPr lang="zh-CN" altLang="en-US" sz="1400">
                <a:solidFill>
                  <a:schemeClr val="bg1"/>
                </a:solidFill>
                <a:latin typeface="Avenir Book" panose="02000503020000020003" charset="0"/>
                <a:ea typeface="Alibaba PuHuiTi Regular" panose="00020600040101010101" charset="-122"/>
                <a:cs typeface="Avenir Book" panose="02000503020000020003" charset="0"/>
              </a:rPr>
              <a:t>秒极速确认（混合交易类型）</a:t>
            </a:r>
            <a:endParaRPr lang="zh-CN" altLang="en-US" sz="1400">
              <a:solidFill>
                <a:schemeClr val="bg1"/>
              </a:solidFill>
              <a:latin typeface="Avenir Book" panose="02000503020000020003" charset="0"/>
              <a:ea typeface="Alibaba PuHuiTi Regular" panose="00020600040101010101" charset="-122"/>
              <a:cs typeface="Avenir Book" panose="02000503020000020003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164840" y="3561080"/>
            <a:ext cx="39357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Avenir Medium" panose="02000503020000020003" charset="0"/>
                <a:ea typeface="Alibaba PuHuiTi Regular" panose="00020600040101010101" charset="-122"/>
                <a:cs typeface="Avenir Medium" panose="02000503020000020003" charset="0"/>
              </a:rPr>
              <a:t>吞吐量：</a:t>
            </a:r>
            <a:endParaRPr lang="zh-CN" altLang="en-US" sz="1400">
              <a:solidFill>
                <a:schemeClr val="bg1"/>
              </a:solidFill>
              <a:latin typeface="Avenir Medium" panose="02000503020000020003" charset="0"/>
              <a:ea typeface="Alibaba PuHuiTi Regular" panose="00020600040101010101" charset="-122"/>
              <a:cs typeface="Avenir Medium" panose="02000503020000020003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023485" y="781050"/>
            <a:ext cx="19081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chemeClr val="bg1"/>
                </a:solidFill>
                <a:latin typeface="Alibaba PuHuiTi Bold" panose="00020600040101010101" charset="-122"/>
                <a:ea typeface="Alibaba PuHuiTi Bold" panose="00020600040101010101" charset="-122"/>
                <a:cs typeface="Avenir Medium" panose="02000503020000020003" charset="0"/>
              </a:rPr>
              <a:t>区块结构</a:t>
            </a:r>
            <a:endParaRPr lang="zh-CN" altLang="en-US" sz="1400" b="1">
              <a:solidFill>
                <a:schemeClr val="bg1"/>
              </a:solidFill>
              <a:latin typeface="Alibaba PuHuiTi Bold" panose="00020600040101010101" charset="-122"/>
              <a:ea typeface="Alibaba PuHuiTi Bold" panose="00020600040101010101" charset="-122"/>
              <a:cs typeface="Avenir Medium" panose="02000503020000020003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210" y="222885"/>
            <a:ext cx="733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02</a:t>
            </a:r>
            <a:endParaRPr lang="en-US" altLang="zh-CN" sz="36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555" y="441960"/>
            <a:ext cx="581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  <a:sym typeface="+mn-ea"/>
              </a:rPr>
              <a:t>核心架构设计</a:t>
            </a:r>
            <a:endParaRPr lang="en-US" altLang="zh-CN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4555" y="287655"/>
            <a:ext cx="35801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venir Medium" panose="02000503020000020003" charset="0"/>
                <a:ea typeface="Alibaba PuHuiTi Regular" panose="00020600040101010101" charset="-122"/>
                <a:cs typeface="Avenir Medium" panose="02000503020000020003" charset="0"/>
              </a:rPr>
              <a:t>Tantin Chain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Avenir Medium" panose="02000503020000020003" charset="0"/>
              <a:ea typeface="Alibaba PuHuiTi Regular" panose="00020600040101010101" charset="-122"/>
              <a:cs typeface="Avenir Medium" panose="020005030200000200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575" y="1036955"/>
            <a:ext cx="3579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E8B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节点与存储</a:t>
            </a:r>
            <a:endParaRPr lang="zh-CN" altLang="en-US" sz="3200" b="1">
              <a:solidFill>
                <a:srgbClr val="00E8B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  <p:sp>
        <p:nvSpPr>
          <p:cNvPr id="30" name="椭圆 29"/>
          <p:cNvSpPr/>
          <p:nvPr>
            <p:custDataLst>
              <p:tags r:id="rId1"/>
            </p:custDataLst>
          </p:nvPr>
        </p:nvSpPr>
        <p:spPr>
          <a:xfrm>
            <a:off x="3883883" y="3928727"/>
            <a:ext cx="1875757" cy="400499"/>
          </a:xfrm>
          <a:prstGeom prst="ellipse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25">
              <a:solidFill>
                <a:schemeClr val="lt1"/>
              </a:solidFill>
            </a:endParaRPr>
          </a:p>
        </p:txBody>
      </p:sp>
      <p:sp>
        <p:nvSpPr>
          <p:cNvPr id="31" name="任意多边形: 形状 13"/>
          <p:cNvSpPr/>
          <p:nvPr>
            <p:custDataLst>
              <p:tags r:id="rId2"/>
            </p:custDataLst>
          </p:nvPr>
        </p:nvSpPr>
        <p:spPr>
          <a:xfrm rot="301212">
            <a:off x="5883303" y="2328525"/>
            <a:ext cx="782817" cy="816928"/>
          </a:xfrm>
          <a:custGeom>
            <a:avLst/>
            <a:gdLst>
              <a:gd name="connsiteX0" fmla="*/ 302609 w 1879948"/>
              <a:gd name="connsiteY0" fmla="*/ 832485 h 1961864"/>
              <a:gd name="connsiteX1" fmla="*/ 512826 w 1879948"/>
              <a:gd name="connsiteY1" fmla="*/ 47720 h 1961864"/>
              <a:gd name="connsiteX2" fmla="*/ 1879949 w 1879948"/>
              <a:gd name="connsiteY2" fmla="*/ 0 h 1961864"/>
              <a:gd name="connsiteX3" fmla="*/ 1400270 w 1879948"/>
              <a:gd name="connsiteY3" fmla="*/ 1789938 h 1961864"/>
              <a:gd name="connsiteX4" fmla="*/ 0 w 1879948"/>
              <a:gd name="connsiteY4" fmla="*/ 1961864 h 1961864"/>
              <a:gd name="connsiteX5" fmla="*/ 214884 w 1879948"/>
              <a:gd name="connsiteY5" fmla="*/ 1159669 h 196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948" h="1961864">
                <a:moveTo>
                  <a:pt x="302609" y="832485"/>
                </a:moveTo>
                <a:lnTo>
                  <a:pt x="512826" y="47720"/>
                </a:lnTo>
                <a:lnTo>
                  <a:pt x="1879949" y="0"/>
                </a:lnTo>
                <a:lnTo>
                  <a:pt x="1400270" y="1789938"/>
                </a:lnTo>
                <a:lnTo>
                  <a:pt x="0" y="1961864"/>
                </a:lnTo>
                <a:lnTo>
                  <a:pt x="214884" y="1159669"/>
                </a:ln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p>
            <a:endParaRPr lang="zh-CN" altLang="en-US" sz="1525">
              <a:solidFill>
                <a:schemeClr val="tx1"/>
              </a:solidFill>
            </a:endParaRPr>
          </a:p>
        </p:txBody>
      </p:sp>
      <p:sp>
        <p:nvSpPr>
          <p:cNvPr id="32" name="任意多边形: 形状 14"/>
          <p:cNvSpPr/>
          <p:nvPr>
            <p:custDataLst>
              <p:tags r:id="rId3"/>
            </p:custDataLst>
          </p:nvPr>
        </p:nvSpPr>
        <p:spPr>
          <a:xfrm rot="301212">
            <a:off x="5139772" y="2296082"/>
            <a:ext cx="1070194" cy="888082"/>
          </a:xfrm>
          <a:custGeom>
            <a:avLst/>
            <a:gdLst>
              <a:gd name="connsiteX0" fmla="*/ 555212 w 2570089"/>
              <a:gd name="connsiteY0" fmla="*/ 60674 h 2132742"/>
              <a:gd name="connsiteX1" fmla="*/ 0 w 2570089"/>
              <a:gd name="connsiteY1" fmla="*/ 2132743 h 2132742"/>
              <a:gd name="connsiteX2" fmla="*/ 1779841 w 2570089"/>
              <a:gd name="connsiteY2" fmla="*/ 1914239 h 2132742"/>
              <a:gd name="connsiteX3" fmla="*/ 1994821 w 2570089"/>
              <a:gd name="connsiteY3" fmla="*/ 1112044 h 2132742"/>
              <a:gd name="connsiteX4" fmla="*/ 2569845 w 2570089"/>
              <a:gd name="connsiteY4" fmla="*/ 858107 h 2132742"/>
              <a:gd name="connsiteX5" fmla="*/ 2082546 w 2570089"/>
              <a:gd name="connsiteY5" fmla="*/ 784765 h 2132742"/>
              <a:gd name="connsiteX6" fmla="*/ 2292858 w 2570089"/>
              <a:gd name="connsiteY6" fmla="*/ 0 h 2132742"/>
              <a:gd name="connsiteX7" fmla="*/ 555212 w 2570089"/>
              <a:gd name="connsiteY7" fmla="*/ 60674 h 21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0089" h="2132742">
                <a:moveTo>
                  <a:pt x="555212" y="60674"/>
                </a:moveTo>
                <a:lnTo>
                  <a:pt x="0" y="2132743"/>
                </a:lnTo>
                <a:lnTo>
                  <a:pt x="1779841" y="1914239"/>
                </a:lnTo>
                <a:lnTo>
                  <a:pt x="1994821" y="1112044"/>
                </a:lnTo>
                <a:cubicBezTo>
                  <a:pt x="1994821" y="1112044"/>
                  <a:pt x="2564987" y="1264444"/>
                  <a:pt x="2569845" y="858107"/>
                </a:cubicBezTo>
                <a:cubicBezTo>
                  <a:pt x="2569845" y="858107"/>
                  <a:pt x="2596896" y="571024"/>
                  <a:pt x="2082546" y="784765"/>
                </a:cubicBezTo>
                <a:lnTo>
                  <a:pt x="2292858" y="0"/>
                </a:lnTo>
                <a:lnTo>
                  <a:pt x="555212" y="60674"/>
                </a:lnTo>
                <a:close/>
              </a:path>
            </a:pathLst>
          </a:custGeom>
          <a:solidFill>
            <a:srgbClr val="00E8B1"/>
          </a:solidFill>
          <a:ln w="9525" cap="flat">
            <a:solidFill>
              <a:schemeClr val="tx1">
                <a:lumMod val="95000"/>
                <a:lumOff val="5000"/>
                <a:alpha val="50000"/>
              </a:schemeClr>
            </a:solidFill>
            <a:prstDash val="solid"/>
            <a:miter/>
          </a:ln>
        </p:spPr>
        <p:txBody>
          <a:bodyPr rtlCol="0" anchor="ctr"/>
          <a:p>
            <a:endParaRPr lang="zh-CN" altLang="en-US" sz="1525">
              <a:solidFill>
                <a:schemeClr val="tx1"/>
              </a:solidFill>
            </a:endParaRPr>
          </a:p>
        </p:txBody>
      </p:sp>
      <p:sp>
        <p:nvSpPr>
          <p:cNvPr id="33" name="任意多边形: 形状 15"/>
          <p:cNvSpPr/>
          <p:nvPr>
            <p:custDataLst>
              <p:tags r:id="rId4"/>
            </p:custDataLst>
          </p:nvPr>
        </p:nvSpPr>
        <p:spPr>
          <a:xfrm rot="301212">
            <a:off x="4834038" y="2844570"/>
            <a:ext cx="983033" cy="1214291"/>
          </a:xfrm>
          <a:custGeom>
            <a:avLst/>
            <a:gdLst>
              <a:gd name="connsiteX0" fmla="*/ 2051018 w 2360771"/>
              <a:gd name="connsiteY0" fmla="*/ 1685510 h 2916140"/>
              <a:gd name="connsiteX1" fmla="*/ 1864519 w 2360771"/>
              <a:gd name="connsiteY1" fmla="*/ 2381502 h 2916140"/>
              <a:gd name="connsiteX2" fmla="*/ 0 w 2360771"/>
              <a:gd name="connsiteY2" fmla="*/ 2916141 h 2916140"/>
              <a:gd name="connsiteX3" fmla="*/ 580930 w 2360771"/>
              <a:gd name="connsiteY3" fmla="*/ 748155 h 2916140"/>
              <a:gd name="connsiteX4" fmla="*/ 1483900 w 2360771"/>
              <a:gd name="connsiteY4" fmla="*/ 637284 h 2916140"/>
              <a:gd name="connsiteX5" fmla="*/ 1764125 w 2360771"/>
              <a:gd name="connsiteY5" fmla="*/ 1491 h 2916140"/>
              <a:gd name="connsiteX6" fmla="*/ 1777460 w 2360771"/>
              <a:gd name="connsiteY6" fmla="*/ 601280 h 2916140"/>
              <a:gd name="connsiteX7" fmla="*/ 2360771 w 2360771"/>
              <a:gd name="connsiteY7" fmla="*/ 529652 h 2916140"/>
              <a:gd name="connsiteX8" fmla="*/ 2147983 w 2360771"/>
              <a:gd name="connsiteY8" fmla="*/ 1317179 h 291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0771" h="2916140">
                <a:moveTo>
                  <a:pt x="2051018" y="1685510"/>
                </a:moveTo>
                <a:lnTo>
                  <a:pt x="1864519" y="2381502"/>
                </a:lnTo>
                <a:lnTo>
                  <a:pt x="0" y="2916141"/>
                </a:lnTo>
                <a:lnTo>
                  <a:pt x="580930" y="748155"/>
                </a:lnTo>
                <a:lnTo>
                  <a:pt x="1483900" y="637284"/>
                </a:lnTo>
                <a:cubicBezTo>
                  <a:pt x="1483900" y="637284"/>
                  <a:pt x="1320641" y="-35752"/>
                  <a:pt x="1764125" y="1491"/>
                </a:cubicBezTo>
                <a:cubicBezTo>
                  <a:pt x="1764125" y="1491"/>
                  <a:pt x="2139029" y="-2605"/>
                  <a:pt x="1777460" y="601280"/>
                </a:cubicBezTo>
                <a:lnTo>
                  <a:pt x="2360771" y="529652"/>
                </a:lnTo>
                <a:lnTo>
                  <a:pt x="2147983" y="1317179"/>
                </a:lnTo>
              </a:path>
            </a:pathLst>
          </a:custGeom>
          <a:solidFill>
            <a:srgbClr val="FFFFFF"/>
          </a:solidFill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p>
            <a:endParaRPr lang="zh-CN" altLang="en-US" sz="1525">
              <a:solidFill>
                <a:schemeClr val="tx1"/>
              </a:solidFill>
            </a:endParaRPr>
          </a:p>
        </p:txBody>
      </p:sp>
      <p:sp>
        <p:nvSpPr>
          <p:cNvPr id="34" name="任意多边形: 形状 16"/>
          <p:cNvSpPr/>
          <p:nvPr>
            <p:custDataLst>
              <p:tags r:id="rId5"/>
            </p:custDataLst>
          </p:nvPr>
        </p:nvSpPr>
        <p:spPr>
          <a:xfrm rot="301212">
            <a:off x="5509247" y="3048773"/>
            <a:ext cx="891841" cy="842708"/>
          </a:xfrm>
          <a:custGeom>
            <a:avLst/>
            <a:gdLst>
              <a:gd name="connsiteX0" fmla="*/ 2141771 w 2141771"/>
              <a:gd name="connsiteY0" fmla="*/ 0 h 2023776"/>
              <a:gd name="connsiteX1" fmla="*/ 741501 w 2141771"/>
              <a:gd name="connsiteY1" fmla="*/ 171926 h 2023776"/>
              <a:gd name="connsiteX2" fmla="*/ 528713 w 2141771"/>
              <a:gd name="connsiteY2" fmla="*/ 959453 h 2023776"/>
              <a:gd name="connsiteX3" fmla="*/ 2742 w 2141771"/>
              <a:gd name="connsiteY3" fmla="*/ 1249013 h 2023776"/>
              <a:gd name="connsiteX4" fmla="*/ 431748 w 2141771"/>
              <a:gd name="connsiteY4" fmla="*/ 1327785 h 2023776"/>
              <a:gd name="connsiteX5" fmla="*/ 245249 w 2141771"/>
              <a:gd name="connsiteY5" fmla="*/ 2023777 h 2023776"/>
              <a:gd name="connsiteX6" fmla="*/ 1712194 w 2141771"/>
              <a:gd name="connsiteY6" fmla="*/ 1603153 h 2023776"/>
              <a:gd name="connsiteX7" fmla="*/ 2141771 w 2141771"/>
              <a:gd name="connsiteY7" fmla="*/ 0 h 202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771" h="2023776">
                <a:moveTo>
                  <a:pt x="2141771" y="0"/>
                </a:moveTo>
                <a:lnTo>
                  <a:pt x="741501" y="171926"/>
                </a:lnTo>
                <a:lnTo>
                  <a:pt x="528713" y="959453"/>
                </a:lnTo>
                <a:cubicBezTo>
                  <a:pt x="528713" y="959453"/>
                  <a:pt x="43318" y="897446"/>
                  <a:pt x="2742" y="1249013"/>
                </a:cubicBezTo>
                <a:cubicBezTo>
                  <a:pt x="-37835" y="1600581"/>
                  <a:pt x="384599" y="1482376"/>
                  <a:pt x="431748" y="1327785"/>
                </a:cubicBezTo>
                <a:lnTo>
                  <a:pt x="245249" y="2023777"/>
                </a:lnTo>
                <a:lnTo>
                  <a:pt x="1712194" y="1603153"/>
                </a:lnTo>
                <a:lnTo>
                  <a:pt x="214177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p>
            <a:endParaRPr lang="zh-CN" altLang="en-US" sz="1525">
              <a:solidFill>
                <a:schemeClr val="tx1"/>
              </a:solidFill>
            </a:endParaRPr>
          </a:p>
        </p:txBody>
      </p:sp>
      <p:sp>
        <p:nvSpPr>
          <p:cNvPr id="35" name="任意多边形: 形状 17"/>
          <p:cNvSpPr/>
          <p:nvPr>
            <p:custDataLst>
              <p:tags r:id="rId6"/>
            </p:custDataLst>
          </p:nvPr>
        </p:nvSpPr>
        <p:spPr>
          <a:xfrm rot="301212">
            <a:off x="3934397" y="2227760"/>
            <a:ext cx="642333" cy="1188802"/>
          </a:xfrm>
          <a:custGeom>
            <a:avLst/>
            <a:gdLst>
              <a:gd name="connsiteX0" fmla="*/ 483108 w 1542573"/>
              <a:gd name="connsiteY0" fmla="*/ 0 h 2854928"/>
              <a:gd name="connsiteX1" fmla="*/ 0 w 1542573"/>
              <a:gd name="connsiteY1" fmla="*/ 1802987 h 2854928"/>
              <a:gd name="connsiteX2" fmla="*/ 1015841 w 1542573"/>
              <a:gd name="connsiteY2" fmla="*/ 2854928 h 2854928"/>
              <a:gd name="connsiteX3" fmla="*/ 1542574 w 1542573"/>
              <a:gd name="connsiteY3" fmla="*/ 889063 h 28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2573" h="2854928">
                <a:moveTo>
                  <a:pt x="483108" y="0"/>
                </a:moveTo>
                <a:lnTo>
                  <a:pt x="0" y="1802987"/>
                </a:lnTo>
                <a:lnTo>
                  <a:pt x="1015841" y="2854928"/>
                </a:lnTo>
                <a:lnTo>
                  <a:pt x="1542574" y="88906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p>
            <a:endParaRPr lang="zh-CN" altLang="en-US" sz="1525">
              <a:solidFill>
                <a:schemeClr val="tx1"/>
              </a:solidFill>
            </a:endParaRPr>
          </a:p>
        </p:txBody>
      </p:sp>
      <p:sp>
        <p:nvSpPr>
          <p:cNvPr id="36" name="任意多边形: 形状 18"/>
          <p:cNvSpPr/>
          <p:nvPr>
            <p:custDataLst>
              <p:tags r:id="rId7"/>
            </p:custDataLst>
          </p:nvPr>
        </p:nvSpPr>
        <p:spPr>
          <a:xfrm rot="301212">
            <a:off x="4250054" y="2635786"/>
            <a:ext cx="835283" cy="1365023"/>
          </a:xfrm>
          <a:custGeom>
            <a:avLst/>
            <a:gdLst>
              <a:gd name="connsiteX0" fmla="*/ 1425111 w 2005945"/>
              <a:gd name="connsiteY0" fmla="*/ 3278124 h 3278124"/>
              <a:gd name="connsiteX1" fmla="*/ 157904 w 2005945"/>
              <a:gd name="connsiteY1" fmla="*/ 1965960 h 3278124"/>
              <a:gd name="connsiteX2" fmla="*/ 376789 w 2005945"/>
              <a:gd name="connsiteY2" fmla="*/ 1149001 h 3278124"/>
              <a:gd name="connsiteX3" fmla="*/ 50939 w 2005945"/>
              <a:gd name="connsiteY3" fmla="*/ 609409 h 3278124"/>
              <a:gd name="connsiteX4" fmla="*/ 462038 w 2005945"/>
              <a:gd name="connsiteY4" fmla="*/ 830866 h 3278124"/>
              <a:gd name="connsiteX5" fmla="*/ 684637 w 2005945"/>
              <a:gd name="connsiteY5" fmla="*/ 0 h 3278124"/>
              <a:gd name="connsiteX6" fmla="*/ 2005945 w 2005945"/>
              <a:gd name="connsiteY6" fmla="*/ 1110044 h 3278124"/>
              <a:gd name="connsiteX7" fmla="*/ 1425111 w 2005945"/>
              <a:gd name="connsiteY7" fmla="*/ 3278124 h 327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5945" h="3278124">
                <a:moveTo>
                  <a:pt x="1425111" y="3278124"/>
                </a:moveTo>
                <a:lnTo>
                  <a:pt x="157904" y="1965960"/>
                </a:lnTo>
                <a:lnTo>
                  <a:pt x="376789" y="1149001"/>
                </a:lnTo>
                <a:cubicBezTo>
                  <a:pt x="376789" y="1149001"/>
                  <a:pt x="-165279" y="996982"/>
                  <a:pt x="50939" y="609409"/>
                </a:cubicBezTo>
                <a:cubicBezTo>
                  <a:pt x="50939" y="609409"/>
                  <a:pt x="221436" y="325183"/>
                  <a:pt x="462038" y="830866"/>
                </a:cubicBezTo>
                <a:lnTo>
                  <a:pt x="684637" y="0"/>
                </a:lnTo>
                <a:lnTo>
                  <a:pt x="2005945" y="1110044"/>
                </a:lnTo>
                <a:lnTo>
                  <a:pt x="1425111" y="3278124"/>
                </a:lnTo>
                <a:close/>
              </a:path>
            </a:pathLst>
          </a:custGeom>
          <a:solidFill>
            <a:srgbClr val="0F0F11"/>
          </a:solidFill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p>
            <a:endParaRPr lang="zh-CN" altLang="en-US" sz="1525">
              <a:solidFill>
                <a:schemeClr val="tx1"/>
              </a:solidFill>
            </a:endParaRPr>
          </a:p>
        </p:txBody>
      </p:sp>
      <p:sp>
        <p:nvSpPr>
          <p:cNvPr id="37" name="任意多边形: 形状 19"/>
          <p:cNvSpPr/>
          <p:nvPr>
            <p:custDataLst>
              <p:tags r:id="rId8"/>
            </p:custDataLst>
          </p:nvPr>
        </p:nvSpPr>
        <p:spPr>
          <a:xfrm rot="301212">
            <a:off x="4605406" y="1899507"/>
            <a:ext cx="781350" cy="1263151"/>
          </a:xfrm>
          <a:custGeom>
            <a:avLst/>
            <a:gdLst>
              <a:gd name="connsiteX0" fmla="*/ 1876425 w 1876424"/>
              <a:gd name="connsiteY0" fmla="*/ 868489 h 3033480"/>
              <a:gd name="connsiteX1" fmla="*/ 1321213 w 1876424"/>
              <a:gd name="connsiteY1" fmla="*/ 2940558 h 3033480"/>
              <a:gd name="connsiteX2" fmla="*/ 790480 w 1876424"/>
              <a:gd name="connsiteY2" fmla="*/ 2493836 h 3033480"/>
              <a:gd name="connsiteX3" fmla="*/ 645509 w 1876424"/>
              <a:gd name="connsiteY3" fmla="*/ 3023521 h 3033480"/>
              <a:gd name="connsiteX4" fmla="*/ 317849 w 1876424"/>
              <a:gd name="connsiteY4" fmla="*/ 2643664 h 3033480"/>
              <a:gd name="connsiteX5" fmla="*/ 541496 w 1876424"/>
              <a:gd name="connsiteY5" fmla="*/ 2284953 h 3033480"/>
              <a:gd name="connsiteX6" fmla="*/ 0 w 1876424"/>
              <a:gd name="connsiteY6" fmla="*/ 1830610 h 3033480"/>
              <a:gd name="connsiteX7" fmla="*/ 490442 w 1876424"/>
              <a:gd name="connsiteY7" fmla="*/ 0 h 3033480"/>
              <a:gd name="connsiteX8" fmla="*/ 1876425 w 1876424"/>
              <a:gd name="connsiteY8" fmla="*/ 868489 h 303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424" h="3033480">
                <a:moveTo>
                  <a:pt x="1876425" y="868489"/>
                </a:moveTo>
                <a:lnTo>
                  <a:pt x="1321213" y="2940558"/>
                </a:lnTo>
                <a:lnTo>
                  <a:pt x="790480" y="2493836"/>
                </a:lnTo>
                <a:cubicBezTo>
                  <a:pt x="790480" y="2493836"/>
                  <a:pt x="789242" y="2971038"/>
                  <a:pt x="645509" y="3023521"/>
                </a:cubicBezTo>
                <a:cubicBezTo>
                  <a:pt x="501777" y="3076004"/>
                  <a:pt x="248317" y="2916936"/>
                  <a:pt x="317849" y="2643664"/>
                </a:cubicBezTo>
                <a:cubicBezTo>
                  <a:pt x="317849" y="2643664"/>
                  <a:pt x="357568" y="2487740"/>
                  <a:pt x="541496" y="2284953"/>
                </a:cubicBezTo>
                <a:lnTo>
                  <a:pt x="0" y="1830610"/>
                </a:lnTo>
                <a:lnTo>
                  <a:pt x="490442" y="0"/>
                </a:lnTo>
                <a:lnTo>
                  <a:pt x="1876425" y="868489"/>
                </a:lnTo>
                <a:close/>
              </a:path>
            </a:pathLst>
          </a:custGeom>
          <a:solidFill>
            <a:srgbClr val="00E8B1"/>
          </a:solidFill>
          <a:ln w="9525" cap="flat">
            <a:solidFill>
              <a:schemeClr val="tx1">
                <a:lumMod val="95000"/>
                <a:lumOff val="5000"/>
                <a:alpha val="50000"/>
              </a:schemeClr>
            </a:solidFill>
            <a:prstDash val="solid"/>
            <a:miter/>
          </a:ln>
        </p:spPr>
        <p:txBody>
          <a:bodyPr rtlCol="0" anchor="ctr"/>
          <a:p>
            <a:endParaRPr lang="zh-CN" altLang="en-US" sz="1525">
              <a:solidFill>
                <a:schemeClr val="tx1"/>
              </a:solidFill>
            </a:endParaRPr>
          </a:p>
        </p:txBody>
      </p:sp>
      <p:sp>
        <p:nvSpPr>
          <p:cNvPr id="38" name="任意多边形: 形状 20"/>
          <p:cNvSpPr/>
          <p:nvPr>
            <p:custDataLst>
              <p:tags r:id="rId9"/>
            </p:custDataLst>
          </p:nvPr>
        </p:nvSpPr>
        <p:spPr>
          <a:xfrm rot="301212">
            <a:off x="4200434" y="1570491"/>
            <a:ext cx="724799" cy="1051491"/>
          </a:xfrm>
          <a:custGeom>
            <a:avLst/>
            <a:gdLst>
              <a:gd name="connsiteX0" fmla="*/ 438436 w 1740619"/>
              <a:gd name="connsiteY0" fmla="*/ 0 h 2525172"/>
              <a:gd name="connsiteX1" fmla="*/ 1550003 w 1740619"/>
              <a:gd name="connsiteY1" fmla="*/ 694563 h 2525172"/>
              <a:gd name="connsiteX2" fmla="*/ 1341406 w 1740619"/>
              <a:gd name="connsiteY2" fmla="*/ 1473041 h 2525172"/>
              <a:gd name="connsiteX3" fmla="*/ 1690497 w 1740619"/>
              <a:gd name="connsiteY3" fmla="*/ 1912049 h 2525172"/>
              <a:gd name="connsiteX4" fmla="*/ 1251299 w 1740619"/>
              <a:gd name="connsiteY4" fmla="*/ 1809464 h 2525172"/>
              <a:gd name="connsiteX5" fmla="*/ 1059561 w 1740619"/>
              <a:gd name="connsiteY5" fmla="*/ 2525173 h 2525172"/>
              <a:gd name="connsiteX6" fmla="*/ 0 w 1740619"/>
              <a:gd name="connsiteY6" fmla="*/ 1636109 h 2525172"/>
              <a:gd name="connsiteX7" fmla="*/ 438436 w 1740619"/>
              <a:gd name="connsiteY7" fmla="*/ 0 h 252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619" h="2525172">
                <a:moveTo>
                  <a:pt x="438436" y="0"/>
                </a:moveTo>
                <a:lnTo>
                  <a:pt x="1550003" y="694563"/>
                </a:lnTo>
                <a:lnTo>
                  <a:pt x="1341406" y="1473041"/>
                </a:lnTo>
                <a:cubicBezTo>
                  <a:pt x="1341406" y="1473041"/>
                  <a:pt x="1909191" y="1489615"/>
                  <a:pt x="1690497" y="1912049"/>
                </a:cubicBezTo>
                <a:cubicBezTo>
                  <a:pt x="1690497" y="1912049"/>
                  <a:pt x="1492853" y="2164080"/>
                  <a:pt x="1251299" y="1809464"/>
                </a:cubicBezTo>
                <a:lnTo>
                  <a:pt x="1059561" y="2525173"/>
                </a:lnTo>
                <a:lnTo>
                  <a:pt x="0" y="1636109"/>
                </a:lnTo>
                <a:lnTo>
                  <a:pt x="43843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p>
            <a:endParaRPr lang="zh-CN" altLang="en-US" sz="1525">
              <a:solidFill>
                <a:schemeClr val="tx1"/>
              </a:solidFill>
            </a:endParaRPr>
          </a:p>
        </p:txBody>
      </p:sp>
      <p:sp>
        <p:nvSpPr>
          <p:cNvPr id="39" name="任意多边形: 形状 21"/>
          <p:cNvSpPr/>
          <p:nvPr>
            <p:custDataLst>
              <p:tags r:id="rId10"/>
            </p:custDataLst>
          </p:nvPr>
        </p:nvSpPr>
        <p:spPr>
          <a:xfrm rot="301212">
            <a:off x="5585585" y="2012105"/>
            <a:ext cx="1129467" cy="323090"/>
          </a:xfrm>
          <a:custGeom>
            <a:avLst/>
            <a:gdLst>
              <a:gd name="connsiteX0" fmla="*/ 2712434 w 2712433"/>
              <a:gd name="connsiteY0" fmla="*/ 728186 h 775906"/>
              <a:gd name="connsiteX1" fmla="*/ 1345311 w 2712433"/>
              <a:gd name="connsiteY1" fmla="*/ 775907 h 775906"/>
              <a:gd name="connsiteX2" fmla="*/ 0 w 2712433"/>
              <a:gd name="connsiteY2" fmla="*/ 0 h 775906"/>
              <a:gd name="connsiteX3" fmla="*/ 1197673 w 2712433"/>
              <a:gd name="connsiteY3" fmla="*/ 20860 h 77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433" h="775906">
                <a:moveTo>
                  <a:pt x="2712434" y="728186"/>
                </a:moveTo>
                <a:lnTo>
                  <a:pt x="1345311" y="775907"/>
                </a:lnTo>
                <a:lnTo>
                  <a:pt x="0" y="0"/>
                </a:lnTo>
                <a:lnTo>
                  <a:pt x="1197673" y="208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 cmpd="sng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</p:spPr>
        <p:txBody>
          <a:bodyPr rtlCol="0" anchor="ctr"/>
          <a:p>
            <a:endParaRPr lang="zh-CN" altLang="en-US" sz="1525">
              <a:solidFill>
                <a:schemeClr val="tx1"/>
              </a:solidFill>
            </a:endParaRPr>
          </a:p>
        </p:txBody>
      </p:sp>
      <p:sp>
        <p:nvSpPr>
          <p:cNvPr id="40" name="任意多边形: 形状 22"/>
          <p:cNvSpPr/>
          <p:nvPr>
            <p:custDataLst>
              <p:tags r:id="rId11"/>
            </p:custDataLst>
          </p:nvPr>
        </p:nvSpPr>
        <p:spPr>
          <a:xfrm rot="301212">
            <a:off x="5204277" y="1735380"/>
            <a:ext cx="901369" cy="347105"/>
          </a:xfrm>
          <a:custGeom>
            <a:avLst/>
            <a:gdLst>
              <a:gd name="connsiteX0" fmla="*/ 0 w 2164651"/>
              <a:gd name="connsiteY0" fmla="*/ 0 h 833579"/>
              <a:gd name="connsiteX1" fmla="*/ 1135666 w 2164651"/>
              <a:gd name="connsiteY1" fmla="*/ 99346 h 833579"/>
              <a:gd name="connsiteX2" fmla="*/ 2164652 w 2164651"/>
              <a:gd name="connsiteY2" fmla="*/ 579215 h 833579"/>
              <a:gd name="connsiteX3" fmla="*/ 1895951 w 2164651"/>
              <a:gd name="connsiteY3" fmla="*/ 574548 h 833579"/>
              <a:gd name="connsiteX4" fmla="*/ 2130362 w 2164651"/>
              <a:gd name="connsiteY4" fmla="*/ 778478 h 833579"/>
              <a:gd name="connsiteX5" fmla="*/ 1557242 w 2164651"/>
              <a:gd name="connsiteY5" fmla="*/ 568643 h 833579"/>
              <a:gd name="connsiteX6" fmla="*/ 966883 w 2164651"/>
              <a:gd name="connsiteY6" fmla="*/ 558356 h 833579"/>
              <a:gd name="connsiteX7" fmla="*/ 0 w 2164651"/>
              <a:gd name="connsiteY7" fmla="*/ 0 h 83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4651" h="833579">
                <a:moveTo>
                  <a:pt x="0" y="0"/>
                </a:moveTo>
                <a:lnTo>
                  <a:pt x="1135666" y="99346"/>
                </a:lnTo>
                <a:lnTo>
                  <a:pt x="2164652" y="579215"/>
                </a:lnTo>
                <a:lnTo>
                  <a:pt x="1895951" y="574548"/>
                </a:lnTo>
                <a:cubicBezTo>
                  <a:pt x="1895951" y="574548"/>
                  <a:pt x="2171033" y="718852"/>
                  <a:pt x="2130362" y="778478"/>
                </a:cubicBezTo>
                <a:cubicBezTo>
                  <a:pt x="2089690" y="838105"/>
                  <a:pt x="1829372" y="926306"/>
                  <a:pt x="1557242" y="568643"/>
                </a:cubicBezTo>
                <a:lnTo>
                  <a:pt x="966883" y="55835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p>
            <a:endParaRPr lang="zh-CN" altLang="en-US" sz="1525">
              <a:solidFill>
                <a:schemeClr val="tx1"/>
              </a:solidFill>
            </a:endParaRPr>
          </a:p>
        </p:txBody>
      </p:sp>
      <p:sp>
        <p:nvSpPr>
          <p:cNvPr id="41" name="任意多边形: 形状 23"/>
          <p:cNvSpPr/>
          <p:nvPr>
            <p:custDataLst>
              <p:tags r:id="rId12"/>
            </p:custDataLst>
          </p:nvPr>
        </p:nvSpPr>
        <p:spPr>
          <a:xfrm rot="301212">
            <a:off x="4414180" y="1609041"/>
            <a:ext cx="1203319" cy="302545"/>
          </a:xfrm>
          <a:custGeom>
            <a:avLst/>
            <a:gdLst>
              <a:gd name="connsiteX0" fmla="*/ 0 w 2889789"/>
              <a:gd name="connsiteY0" fmla="*/ 0 h 726566"/>
              <a:gd name="connsiteX1" fmla="*/ 1111568 w 2889789"/>
              <a:gd name="connsiteY1" fmla="*/ 694563 h 726566"/>
              <a:gd name="connsiteX2" fmla="*/ 2889790 w 2889789"/>
              <a:gd name="connsiteY2" fmla="*/ 726567 h 726566"/>
              <a:gd name="connsiteX3" fmla="*/ 2375345 w 2889789"/>
              <a:gd name="connsiteY3" fmla="*/ 429578 h 726566"/>
              <a:gd name="connsiteX4" fmla="*/ 2628519 w 2889789"/>
              <a:gd name="connsiteY4" fmla="*/ 363284 h 726566"/>
              <a:gd name="connsiteX5" fmla="*/ 2145506 w 2889789"/>
              <a:gd name="connsiteY5" fmla="*/ 296894 h 726566"/>
              <a:gd name="connsiteX6" fmla="*/ 1922716 w 2889789"/>
              <a:gd name="connsiteY6" fmla="*/ 168212 h 726566"/>
              <a:gd name="connsiteX7" fmla="*/ 0 w 2889789"/>
              <a:gd name="connsiteY7" fmla="*/ 0 h 7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789" h="726566">
                <a:moveTo>
                  <a:pt x="0" y="0"/>
                </a:moveTo>
                <a:lnTo>
                  <a:pt x="1111568" y="694563"/>
                </a:lnTo>
                <a:lnTo>
                  <a:pt x="2889790" y="726567"/>
                </a:lnTo>
                <a:lnTo>
                  <a:pt x="2375345" y="429578"/>
                </a:lnTo>
                <a:cubicBezTo>
                  <a:pt x="2375345" y="429578"/>
                  <a:pt x="2648426" y="429673"/>
                  <a:pt x="2628519" y="363284"/>
                </a:cubicBezTo>
                <a:cubicBezTo>
                  <a:pt x="2608612" y="296894"/>
                  <a:pt x="2145506" y="296894"/>
                  <a:pt x="2145506" y="296894"/>
                </a:cubicBezTo>
                <a:lnTo>
                  <a:pt x="1922716" y="1682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p>
            <a:endParaRPr lang="zh-CN" altLang="en-US" sz="1525">
              <a:solidFill>
                <a:schemeClr val="tx1"/>
              </a:solidFill>
            </a:endParaRPr>
          </a:p>
        </p:txBody>
      </p:sp>
      <p:sp>
        <p:nvSpPr>
          <p:cNvPr id="42" name="任意多边形: 形状 24"/>
          <p:cNvSpPr/>
          <p:nvPr>
            <p:custDataLst>
              <p:tags r:id="rId13"/>
            </p:custDataLst>
          </p:nvPr>
        </p:nvSpPr>
        <p:spPr>
          <a:xfrm rot="301212">
            <a:off x="4851215" y="1851033"/>
            <a:ext cx="1300651" cy="452617"/>
          </a:xfrm>
          <a:custGeom>
            <a:avLst/>
            <a:gdLst>
              <a:gd name="connsiteX0" fmla="*/ 1778222 w 3123533"/>
              <a:gd name="connsiteY0" fmla="*/ 249721 h 1086968"/>
              <a:gd name="connsiteX1" fmla="*/ 3123533 w 3123533"/>
              <a:gd name="connsiteY1" fmla="*/ 1025628 h 1086968"/>
              <a:gd name="connsiteX2" fmla="*/ 1385983 w 3123533"/>
              <a:gd name="connsiteY2" fmla="*/ 1086969 h 1086968"/>
              <a:gd name="connsiteX3" fmla="*/ 0 w 3123533"/>
              <a:gd name="connsiteY3" fmla="*/ 217717 h 1086968"/>
              <a:gd name="connsiteX4" fmla="*/ 754190 w 3123533"/>
              <a:gd name="connsiteY4" fmla="*/ 231815 h 1086968"/>
              <a:gd name="connsiteX5" fmla="*/ 679704 w 3123533"/>
              <a:gd name="connsiteY5" fmla="*/ 167 h 1086968"/>
              <a:gd name="connsiteX6" fmla="*/ 1019080 w 3123533"/>
              <a:gd name="connsiteY6" fmla="*/ 236386 h 1086968"/>
              <a:gd name="connsiteX7" fmla="*/ 1778222 w 3123533"/>
              <a:gd name="connsiteY7" fmla="*/ 249721 h 108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3533" h="1086968">
                <a:moveTo>
                  <a:pt x="1778222" y="249721"/>
                </a:moveTo>
                <a:lnTo>
                  <a:pt x="3123533" y="1025628"/>
                </a:lnTo>
                <a:lnTo>
                  <a:pt x="1385983" y="1086969"/>
                </a:lnTo>
                <a:lnTo>
                  <a:pt x="0" y="217717"/>
                </a:lnTo>
                <a:lnTo>
                  <a:pt x="754190" y="231815"/>
                </a:lnTo>
                <a:cubicBezTo>
                  <a:pt x="754190" y="231815"/>
                  <a:pt x="243650" y="7596"/>
                  <a:pt x="679704" y="167"/>
                </a:cubicBezTo>
                <a:cubicBezTo>
                  <a:pt x="1115759" y="-7263"/>
                  <a:pt x="1019080" y="236386"/>
                  <a:pt x="1019080" y="236386"/>
                </a:cubicBezTo>
                <a:lnTo>
                  <a:pt x="1778222" y="249721"/>
                </a:lnTo>
                <a:close/>
              </a:path>
            </a:pathLst>
          </a:custGeom>
          <a:solidFill>
            <a:srgbClr val="00E8B1"/>
          </a:solidFill>
          <a:ln w="9525" cap="flat">
            <a:solidFill>
              <a:schemeClr val="tx1">
                <a:lumMod val="40000"/>
                <a:lumOff val="60000"/>
                <a:alpha val="50000"/>
              </a:schemeClr>
            </a:solidFill>
            <a:prstDash val="solid"/>
            <a:miter/>
          </a:ln>
        </p:spPr>
        <p:txBody>
          <a:bodyPr rtlCol="0" anchor="ctr"/>
          <a:p>
            <a:endParaRPr lang="zh-CN" altLang="en-US" sz="1525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>
            <p:custDataLst>
              <p:tags r:id="rId14"/>
            </p:custDataLst>
          </p:nvPr>
        </p:nvSpPr>
        <p:spPr>
          <a:xfrm>
            <a:off x="878668" y="2215762"/>
            <a:ext cx="1253573" cy="319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p>
            <a:r>
              <a:rPr lang="zh-CN" altLang="en-US" sz="1600" kern="0" dirty="0">
                <a:solidFill>
                  <a:srgbClr val="00E8B1"/>
                </a:solidFill>
                <a:latin typeface="Avenir Medium" panose="02000503020000020003" charset="0"/>
                <a:cs typeface="Avenir Medium" panose="02000503020000020003" charset="0"/>
              </a:rPr>
              <a:t>全节点</a:t>
            </a:r>
            <a:endParaRPr lang="zh-CN" altLang="en-US" sz="1600" kern="0" dirty="0">
              <a:solidFill>
                <a:srgbClr val="00E8B1"/>
              </a:solidFill>
              <a:latin typeface="Avenir Medium" panose="02000503020000020003" charset="0"/>
              <a:cs typeface="Avenir Medium" panose="02000503020000020003" charset="0"/>
            </a:endParaRPr>
          </a:p>
        </p:txBody>
      </p:sp>
      <p:sp>
        <p:nvSpPr>
          <p:cNvPr id="57" name="矩形 56"/>
          <p:cNvSpPr/>
          <p:nvPr>
            <p:custDataLst>
              <p:tags r:id="rId15"/>
            </p:custDataLst>
          </p:nvPr>
        </p:nvSpPr>
        <p:spPr>
          <a:xfrm>
            <a:off x="878840" y="2625725"/>
            <a:ext cx="2529205" cy="766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p>
            <a:pPr>
              <a:lnSpc>
                <a:spcPct val="100000"/>
              </a:lnSpc>
            </a:pPr>
            <a:r>
              <a:rPr lang="zh-CN" altLang="en-US" sz="1200" kern="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全量存储：完整区块链数据（区块头</a:t>
            </a:r>
            <a:r>
              <a:rPr lang="en-US" altLang="zh-CN" sz="1200" kern="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+</a:t>
            </a:r>
            <a:r>
              <a:rPr lang="zh-CN" altLang="en-US" sz="1200" kern="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交易体）</a:t>
            </a:r>
            <a:endParaRPr lang="zh-CN" altLang="en-US" sz="1200" kern="0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1200" kern="0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200" kern="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功能：独立验证交易、参与共识、服务轻节点数据请求</a:t>
            </a:r>
            <a:endParaRPr lang="zh-CN" altLang="en-US" sz="1200" kern="0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58" name="矩形 57"/>
          <p:cNvSpPr/>
          <p:nvPr>
            <p:custDataLst>
              <p:tags r:id="rId16"/>
            </p:custDataLst>
          </p:nvPr>
        </p:nvSpPr>
        <p:spPr>
          <a:xfrm>
            <a:off x="7459748" y="2188228"/>
            <a:ext cx="1253573" cy="319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p>
            <a:pPr algn="r"/>
            <a:r>
              <a:rPr lang="zh-CN" altLang="en-US" sz="1600" kern="0" dirty="0">
                <a:solidFill>
                  <a:srgbClr val="00E8B1"/>
                </a:solidFill>
                <a:latin typeface="Avenir Medium" panose="02000503020000020003" charset="0"/>
              </a:rPr>
              <a:t>轻节点</a:t>
            </a:r>
            <a:endParaRPr lang="zh-CN" altLang="en-US" sz="1600" kern="0" dirty="0">
              <a:solidFill>
                <a:srgbClr val="00E8B1"/>
              </a:solidFill>
              <a:latin typeface="Avenir Medium" panose="02000503020000020003" charset="0"/>
            </a:endParaRPr>
          </a:p>
        </p:txBody>
      </p:sp>
      <p:sp>
        <p:nvSpPr>
          <p:cNvPr id="59" name="矩形 58"/>
          <p:cNvSpPr/>
          <p:nvPr>
            <p:custDataLst>
              <p:tags r:id="rId17"/>
            </p:custDataLst>
          </p:nvPr>
        </p:nvSpPr>
        <p:spPr>
          <a:xfrm>
            <a:off x="6767195" y="2649220"/>
            <a:ext cx="1945640" cy="1326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p>
            <a:pPr algn="r">
              <a:lnSpc>
                <a:spcPct val="100000"/>
              </a:lnSpc>
            </a:pPr>
            <a:r>
              <a:rPr lang="zh-CN" altLang="en-US" sz="1200" kern="0" dirty="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存储内容：区块头数据</a:t>
            </a:r>
            <a:r>
              <a:rPr lang="en-US" altLang="zh-CN" sz="1200" kern="0" dirty="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+</a:t>
            </a:r>
            <a:r>
              <a:rPr lang="zh-CN" altLang="en-US" sz="1200" kern="0" dirty="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关键交易索引（占用存储空间</a:t>
            </a:r>
            <a:r>
              <a:rPr lang="en-US" altLang="zh-CN" sz="1200" kern="0" dirty="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&lt;</a:t>
            </a:r>
            <a:r>
              <a:rPr lang="zh-CN" altLang="en-US" sz="1200" kern="0" dirty="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全节点的</a:t>
            </a:r>
            <a:r>
              <a:rPr lang="en-US" altLang="zh-CN" sz="1200" kern="0" dirty="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5%</a:t>
            </a:r>
            <a:r>
              <a:rPr lang="zh-CN" altLang="en-US" sz="1200" kern="0" dirty="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）</a:t>
            </a:r>
            <a:endParaRPr lang="zh-CN" altLang="en-US" sz="1200" kern="0" dirty="0">
              <a:solidFill>
                <a:schemeClr val="bg1"/>
              </a:solidFill>
              <a:latin typeface="Avenir Book" panose="02000503020000020003" charset="0"/>
              <a:cs typeface="Avenir Book" panose="02000503020000020003" charset="0"/>
              <a:sym typeface="+mn-ea"/>
            </a:endParaRPr>
          </a:p>
          <a:p>
            <a:pPr algn="r">
              <a:lnSpc>
                <a:spcPct val="100000"/>
              </a:lnSpc>
            </a:pPr>
            <a:endParaRPr lang="zh-CN" altLang="en-US" sz="1200" kern="0" dirty="0">
              <a:solidFill>
                <a:schemeClr val="bg1"/>
              </a:solidFill>
              <a:latin typeface="Avenir Book" panose="02000503020000020003" charset="0"/>
              <a:cs typeface="Avenir Book" panose="02000503020000020003" charset="0"/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zh-CN" altLang="en-US" sz="1200" kern="0" dirty="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交互协议：通过默克尔证明（</a:t>
            </a:r>
            <a:r>
              <a:rPr lang="en-US" altLang="zh-CN" sz="1200" kern="0" dirty="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Merkle Proof</a:t>
            </a:r>
            <a:r>
              <a:rPr lang="zh-CN" altLang="en-US" sz="1200" kern="0" dirty="0">
                <a:solidFill>
                  <a:schemeClr val="bg1"/>
                </a:solidFill>
                <a:latin typeface="Avenir Book" panose="02000503020000020003" charset="0"/>
                <a:cs typeface="Avenir Book" panose="02000503020000020003" charset="0"/>
                <a:sym typeface="+mn-ea"/>
              </a:rPr>
              <a:t>）向全节点请求特定交易验证</a:t>
            </a:r>
            <a:endParaRPr lang="zh-CN" altLang="en-US" sz="1200" kern="0" dirty="0">
              <a:solidFill>
                <a:schemeClr val="bg1"/>
              </a:solidFill>
              <a:latin typeface="Avenir Book" panose="02000503020000020003" charset="0"/>
              <a:cs typeface="Avenir Book" panose="02000503020000020003" charset="0"/>
              <a:sym typeface="+mn-ea"/>
            </a:endParaRPr>
          </a:p>
        </p:txBody>
      </p:sp>
      <p:cxnSp>
        <p:nvCxnSpPr>
          <p:cNvPr id="60" name="直接连接符 59"/>
          <p:cNvCxnSpPr/>
          <p:nvPr>
            <p:custDataLst>
              <p:tags r:id="rId18"/>
            </p:custDataLst>
          </p:nvPr>
        </p:nvCxnSpPr>
        <p:spPr>
          <a:xfrm flipH="1">
            <a:off x="877384" y="3674602"/>
            <a:ext cx="2472690" cy="0"/>
          </a:xfrm>
          <a:prstGeom prst="line">
            <a:avLst/>
          </a:prstGeom>
          <a:ln w="12700" cmpd="sng">
            <a:solidFill>
              <a:srgbClr val="00E8B1">
                <a:alpha val="46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>
            <p:custDataLst>
              <p:tags r:id="rId19"/>
            </p:custDataLst>
          </p:nvPr>
        </p:nvCxnSpPr>
        <p:spPr>
          <a:xfrm flipH="1">
            <a:off x="6695061" y="4191439"/>
            <a:ext cx="2019300" cy="0"/>
          </a:xfrm>
          <a:prstGeom prst="line">
            <a:avLst/>
          </a:prstGeom>
          <a:ln w="12700" cmpd="sng">
            <a:solidFill>
              <a:srgbClr val="00E8B1">
                <a:alpha val="46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2560" y="1515745"/>
            <a:ext cx="733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chemeClr val="bg1"/>
                </a:solidFill>
                <a:latin typeface="DIN Alternate" panose="020B0500000000000000" charset="0"/>
                <a:cs typeface="DIN Alternate" panose="020B0500000000000000" charset="0"/>
              </a:rPr>
              <a:t>03</a:t>
            </a:r>
            <a:endParaRPr lang="en-US" altLang="zh-CN" sz="4000" b="1">
              <a:solidFill>
                <a:schemeClr val="bg1"/>
              </a:solidFill>
              <a:latin typeface="DIN Alternate" panose="020B0500000000000000" charset="0"/>
              <a:cs typeface="DIN Alternate" panose="020B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24250" y="1515745"/>
            <a:ext cx="37211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智能合约</a:t>
            </a:r>
            <a:endParaRPr lang="zh-CN" altLang="en-US" sz="40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  <a:p>
            <a:pPr algn="l"/>
            <a:r>
              <a:rPr lang="zh-CN" altLang="en-US" sz="40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与</a:t>
            </a:r>
            <a:endParaRPr lang="zh-CN" altLang="en-US" sz="40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  <a:p>
            <a:pPr algn="l"/>
            <a:r>
              <a:rPr lang="zh-CN" altLang="en-US" sz="4000" b="1">
                <a:solidFill>
                  <a:schemeClr val="bg1"/>
                </a:solidFill>
                <a:latin typeface="Avenir Heavy" panose="02000503020000020003" charset="0"/>
                <a:ea typeface="Alibaba PuHuiTi Regular" panose="00020600040101010101" charset="-122"/>
                <a:cs typeface="Avenir Heavy" panose="02000503020000020003" charset="0"/>
              </a:rPr>
              <a:t>开发支持</a:t>
            </a:r>
            <a:endParaRPr lang="zh-CN" altLang="en-US" sz="4000" b="1">
              <a:solidFill>
                <a:schemeClr val="bg1"/>
              </a:solidFill>
              <a:latin typeface="Avenir Heavy" panose="02000503020000020003" charset="0"/>
              <a:ea typeface="Alibaba PuHuiTi Regular" panose="00020600040101010101" charset="-122"/>
              <a:cs typeface="Avenir Heavy" panose="02000503020000020003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1"/>
  <p:tag name="KSO_WM_UNIT_FILL_FORE_SCHEMECOLOR_INDEX_2_BRIGHTNESS" val="0.8"/>
  <p:tag name="KSO_WM_UNIT_FILL_FORE_SCHEMECOLOR_INDEX_2" val="5"/>
  <p:tag name="KSO_WM_UNIT_FILL_FORE_SCHEMECOLOR_INDEX_2_POS" val="0.77"/>
  <p:tag name="KSO_WM_UNIT_FILL_FORE_SCHEMECOLOR_INDEX_2_TRANS" val="0.5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DIAGRAM_VERSION" val="3"/>
  <p:tag name="KSO_WM_DIAGRAM_COLOR_TRICK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0964_1*n_h_i*1_1_4"/>
  <p:tag name="KSO_WM_TEMPLATE_CATEGORY" val="diagram"/>
  <p:tag name="KSO_WM_TEMPLATE_INDEX" val="20230964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57.6,&quot;left&quot;:150.7,&quot;top&quot;:112.65000000000002,&quot;width&quot;:550.4452755905511}"/>
  <p:tag name="KSO_WM_DIAGRAM_COLOR_MATCH_VALUE" val="{&quot;shape&quot;:{&quot;fill&quot;:{&quot;gradient&quot;:[{&quot;brightness&quot;:0,&quot;colorType&quot;:2,&quot;pos&quot;:0,&quot;rgb&quot;:&quot;#ffffff&quot;,&quot;transparency&quot;:1},{&quot;brightness&quot;:0.800000011920929,&quot;colorType&quot;:1,&quot;foreColorIndex&quot;:5,&quot;pos&quot;:0.7699999809265137,&quot;transparency&quot;:0.6000000238418579}],&quot;type&quot;:3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DIAGRAM_USE_COLOR_VALUE" val="{&quot;color_scheme&quot;:1,&quot;color_type&quot;:1,&quot;theme_color_indexes&quot;:[9,9,9,9,9,9]}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DIAGRAM_VIRTUALLY_FRAME" val="{&quot;height&quot;:263.05,&quot;left&quot;:30.15,&quot;top&quot;:97.39999999999998,&quot;width&quot;:608.1367716535433}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092_1*n_h_a*1_1_1"/>
  <p:tag name="KSO_WM_TEMPLATE_CATEGORY" val="diagram"/>
  <p:tag name="KSO_WM_TEMPLATE_INDEX" val="20231092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4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63.05,&quot;left&quot;:30.15,&quot;top&quot;:97.39999999999998,&quot;width&quot;:608.1367716535433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1,&quot;rgb&quot;:&quot;#ffffff&quot;,&quot;transparency&quot;:1},{&quot;brightness&quot;:0,&quot;colorType&quot;:2,&quot;pos&quot;:0,&quot;rgb&quot;:&quot;#ffffff&quot;,&quot;transparency&quot;:0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BEAUTIFY_FLAG" val="#wm#"/>
  <p:tag name="KSO_WM_UNIT_PRESET_TEXT" val="单击此处&#10;添加标题"/>
  <p:tag name="KSO_WM_UNIT_FILL_TYPE" val="3"/>
  <p:tag name="KSO_WM_DIAGRAM_USE_COLOR_VALUE" val="{&quot;color_scheme&quot;:1,&quot;color_type&quot;:1,&quot;theme_color_indexes&quot;:[9,9,9,9,9,9]}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1092_1*n_h_i*1_1_3"/>
  <p:tag name="KSO_WM_TEMPLATE_CATEGORY" val="diagram"/>
  <p:tag name="KSO_WM_TEMPLATE_INDEX" val="2023109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63.05,&quot;left&quot;:30.15,&quot;top&quot;:97.39999999999998,&quot;width&quot;:608.136771653543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9900000095367432,&quot;transparency&quot;:0.7900000214576721},{&quot;brightness&quot;:0,&quot;colorType&quot;:1,&quot;foreColorIndex&quot;:5,&quot;pos&quot;:0,&quot;transparency&quot;:0.899999976158142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9,9,9,9,9,9]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1092_1*n_h_i*1_1_4"/>
  <p:tag name="KSO_WM_TEMPLATE_CATEGORY" val="diagram"/>
  <p:tag name="KSO_WM_TEMPLATE_INDEX" val="2023109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63.05,&quot;left&quot;:30.15,&quot;top&quot;:97.39999999999998,&quot;width&quot;:608.136771653543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9599999785423279},{&quot;brightness&quot;:0,&quot;colorType&quot;:1,&quot;foreColorIndex&quot;:5,&quot;pos&quot;:0,&quot;transparency&quot;:0.9300000071525574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9,9,9,9,9,9]}"/>
</p:tagLst>
</file>

<file path=ppt/tags/tag105.xml><?xml version="1.0" encoding="utf-8"?>
<p:tagLst xmlns:p="http://schemas.openxmlformats.org/presentationml/2006/main">
  <p:tag name="KSO_WM_DIAGRAM_VIRTUALLY_FRAME" val="{&quot;height&quot;:263.05,&quot;left&quot;:30.15,&quot;top&quot;:97.39999999999998,&quot;width&quot;:608.1367716535433}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092_1*n_h_a*1_1_1"/>
  <p:tag name="KSO_WM_TEMPLATE_CATEGORY" val="diagram"/>
  <p:tag name="KSO_WM_TEMPLATE_INDEX" val="20231092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4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63.05,&quot;left&quot;:30.15,&quot;top&quot;:97.39999999999998,&quot;width&quot;:608.1367716535433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1,&quot;rgb&quot;:&quot;#ffffff&quot;,&quot;transparency&quot;:1},{&quot;brightness&quot;:0,&quot;colorType&quot;:2,&quot;pos&quot;:0,&quot;rgb&quot;:&quot;#ffffff&quot;,&quot;transparency&quot;:0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BEAUTIFY_FLAG" val="#wm#"/>
  <p:tag name="KSO_WM_UNIT_PRESET_TEXT" val="单击此处&#10;添加标题"/>
  <p:tag name="KSO_WM_UNIT_FILL_TYPE" val="3"/>
  <p:tag name="KSO_WM_DIAGRAM_USE_COLOR_VALUE" val="{&quot;color_scheme&quot;:1,&quot;color_type&quot;:1,&quot;theme_color_indexes&quot;:[9,9,9,9,9,9]}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1092_1*n_h_i*1_1_3"/>
  <p:tag name="KSO_WM_TEMPLATE_CATEGORY" val="diagram"/>
  <p:tag name="KSO_WM_TEMPLATE_INDEX" val="2023109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63.05,&quot;left&quot;:30.15,&quot;top&quot;:97.39999999999998,&quot;width&quot;:608.136771653543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9900000095367432,&quot;transparency&quot;:0.7900000214576721},{&quot;brightness&quot;:0,&quot;colorType&quot;:1,&quot;foreColorIndex&quot;:5,&quot;pos&quot;:0,&quot;transparency&quot;:0.899999976158142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9,9,9,9,9,9]}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1092_1*n_h_i*1_1_4"/>
  <p:tag name="KSO_WM_TEMPLATE_CATEGORY" val="diagram"/>
  <p:tag name="KSO_WM_TEMPLATE_INDEX" val="2023109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63.05,&quot;left&quot;:30.15,&quot;top&quot;:97.39999999999998,&quot;width&quot;:608.136771653543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9599999785423279},{&quot;brightness&quot;:0,&quot;colorType&quot;:1,&quot;foreColorIndex&quot;:5,&quot;pos&quot;:0,&quot;transparency&quot;:0.9300000071525574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9,9,9,9,9,9]}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426]}"/>
</p:tagLst>
</file>

<file path=ppt/tags/tag11.xml><?xml version="1.0" encoding="utf-8"?>
<p:tagLst xmlns:p="http://schemas.openxmlformats.org/presentationml/2006/main">
  <p:tag name="KSO_WM_DIAGRAM_VIRTUALLY_FRAME" val="{&quot;height&quot;:290.60425196850395,&quot;left&quot;:153.34409448818897,&quot;top&quot;:75.35,&quot;width&quot;:398.35118110236215}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426]}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TABLE_ENDDRAG_ORIGIN_RECT" val="646*142"/>
  <p:tag name="TABLE_ENDDRAG_RECT" val="48*113*646*142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TABLE_ENDDRAG_ORIGIN_RECT" val="654*207"/>
  <p:tag name="TABLE_ENDDRAG_RECT" val="32*118*654*207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TABLE_ENDDRAG_ORIGIN_RECT" val="654*159"/>
  <p:tag name="TABLE_ENDDRAG_RECT" val="32*118*654*159"/>
</p:tagLst>
</file>

<file path=ppt/tags/tag12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1"/>
  <p:tag name="KSO_WM_UNIT_FILL_FORE_SCHEMECOLOR_INDEX_2_BRIGHTNESS" val="0.8"/>
  <p:tag name="KSO_WM_UNIT_FILL_FORE_SCHEMECOLOR_INDEX_2" val="5"/>
  <p:tag name="KSO_WM_UNIT_FILL_FORE_SCHEMECOLOR_INDEX_2_POS" val="0.81"/>
  <p:tag name="KSO_WM_UNIT_FILL_FORE_SCHEMECOLOR_INDEX_2_TRANS" val="0.75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DIAGRAM_VERSION" val="3"/>
  <p:tag name="KSO_WM_DIAGRAM_COLOR_TRICK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230964_1*n_h_i*1_1_5"/>
  <p:tag name="KSO_WM_TEMPLATE_CATEGORY" val="diagram"/>
  <p:tag name="KSO_WM_TEMPLATE_INDEX" val="20230964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57.6,&quot;left&quot;:150.7,&quot;top&quot;:112.65000000000002,&quot;width&quot;:550.4452755905511}"/>
  <p:tag name="KSO_WM_DIAGRAM_COLOR_MATCH_VALUE" val="{&quot;shape&quot;:{&quot;fill&quot;:{&quot;gradient&quot;:[{&quot;brightness&quot;:0,&quot;colorType&quot;:2,&quot;pos&quot;:0,&quot;rgb&quot;:&quot;#ffffff&quot;,&quot;transparency&quot;:1},{&quot;brightness&quot;:0.800000011920929,&quot;colorType&quot;:1,&quot;foreColorIndex&quot;:5,&quot;pos&quot;:0.8100000023841858,&quot;transparency&quot;:0.75}],&quot;type&quot;:3},&quot;glow&quot;:{&quot;colorType&quot;:0},&quot;line&quot;:{&quot;solidLine&quot;:{&quot;brightness&quot;:0,&quot;colorType&quot;:1,&quot;foreColorIndex&quot;:5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DIAGRAM_USE_COLOR_VALUE" val="{&quot;color_scheme&quot;:1,&quot;color_type&quot;:1,&quot;theme_color_indexes&quot;:[9,9,9,9,9,9]}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SUBTYPE" val="a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q_h_f"/>
  <p:tag name="KSO_WM_UNIT_INDEX" val="1_1_1"/>
  <p:tag name="KSO_WM_UNIT_ID" val="diagram20234387_2*q_h_f*1_1_1"/>
  <p:tag name="KSO_WM_TEMPLATE_CATEGORY" val="diagram"/>
  <p:tag name="KSO_WM_TEMPLATE_INDEX" val="20234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248.13944485073935,&quot;left&quot;:41.2,&quot;top&quot;:118.36055514926063,&quot;width&quot;:655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。根据需要可酌情增减文字，以便观者准确地理解您传达的思想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q_h_i"/>
  <p:tag name="KSO_WM_UNIT_INDEX" val="1_1_1"/>
  <p:tag name="KSO_WM_UNIT_ID" val="diagram20234387_2*q_h_i*1_1_1"/>
  <p:tag name="KSO_WM_TEMPLATE_CATEGORY" val="diagram"/>
  <p:tag name="KSO_WM_TEMPLATE_INDEX" val="20234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248.13944485073935,&quot;left&quot;:41.2,&quot;top&quot;:118.36055514926063,&quot;width&quot;:655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q_h_i"/>
  <p:tag name="KSO_WM_UNIT_INDEX" val="1_3_3"/>
  <p:tag name="KSO_WM_UNIT_ID" val="diagram20234387_2*q_h_i*1_3_3"/>
  <p:tag name="KSO_WM_TEMPLATE_CATEGORY" val="diagram"/>
  <p:tag name="KSO_WM_TEMPLATE_INDEX" val="20234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248.13944485073935,&quot;left&quot;:41.2,&quot;top&quot;:118.36055514926063,&quot;width&quot;:655.1}"/>
  <p:tag name="KSO_WM_DIAGRAM_COLOR_MATCH_VALUE" val="{&quot;shape&quot;:{&quot;fill&quot;:{&quot;solid&quot;:{&quot;brightness&quot;:0.30000001192092896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3"/>
  <p:tag name="KSO_WM_DIAGRAM_USE_COLOR_VALUE" val="{&quot;color_scheme&quot;:1,&quot;color_type&quot;:1,&quot;theme_color_indexes&quot;:[9,9,9,9,9,9]}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q_h_i"/>
  <p:tag name="KSO_WM_UNIT_INDEX" val="1_2_3"/>
  <p:tag name="KSO_WM_UNIT_ID" val="diagram20234387_2*q_h_i*1_2_3"/>
  <p:tag name="KSO_WM_TEMPLATE_CATEGORY" val="diagram"/>
  <p:tag name="KSO_WM_TEMPLATE_INDEX" val="20234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248.13944485073935,&quot;left&quot;:41.2,&quot;top&quot;:118.36055514926063,&quot;width&quot;:655.1}"/>
  <p:tag name="KSO_WM_DIAGRAM_COLOR_MATCH_VALUE" val="{&quot;shape&quot;:{&quot;fill&quot;:{&quot;solid&quot;:{&quot;brightness&quot;:0.15000000596046448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15"/>
  <p:tag name="KSO_WM_DIAGRAM_USE_COLOR_VALUE" val="{&quot;color_scheme&quot;:1,&quot;color_type&quot;:1,&quot;theme_color_indexes&quot;:[9,9,9,9,9,9]}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q_h_i"/>
  <p:tag name="KSO_WM_UNIT_INDEX" val="1_1_3"/>
  <p:tag name="KSO_WM_UNIT_ID" val="diagram20234387_2*q_h_i*1_1_3"/>
  <p:tag name="KSO_WM_TEMPLATE_CATEGORY" val="diagram"/>
  <p:tag name="KSO_WM_TEMPLATE_INDEX" val="20234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248.13944485073935,&quot;left&quot;:41.2,&quot;top&quot;:118.36055514926063,&quot;width&quot;:655.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9,9,9,9,9,9]}"/>
</p:tagLst>
</file>

<file path=ppt/tags/tag126.xml><?xml version="1.0" encoding="utf-8"?>
<p:tagLst xmlns:p="http://schemas.openxmlformats.org/presentationml/2006/main">
  <p:tag name="KSO_WM_UNIT_COMPATIBLE" val="0"/>
  <p:tag name="KSO_WM_UNIT_DIAGRAM_ISREFERUNIT" val="0"/>
  <p:tag name="KSO_WM_UNIT_INDEX" val="1_1"/>
  <p:tag name="KSO_WM_TEMPLATE_CATEGORY" val="diagram"/>
  <p:tag name="KSO_WM_UNIT_LAYERLEVEL" val="1_1"/>
  <p:tag name="KSO_WM_DIAGRAM_VERSION" val="3"/>
  <p:tag name="KSO_WM_DIAGRAM_COLOR_TEXT_CAN_REMOVE" val="n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IRTUALLY_FRAME" val="{&quot;height&quot;:248.13944485073935,&quot;left&quot;:41.2,&quot;top&quot;:118.36055514926063,&quot;width&quot;:655.1}"/>
  <p:tag name="KSO_WM_DIAGRAM_MAX_ITEMCNT" val="4"/>
  <p:tag name="KSO_WM_DIAGRAM_COLOR_TRICK" val="1"/>
  <p:tag name="KSO_WM_DIAGRAM_GROUP_CODE" val="q1-1"/>
  <p:tag name="KSO_WM_TAG_VERSION" val="3.0"/>
  <p:tag name="KSO_WM_TEMPLATE_INDEX" val="20234387"/>
  <p:tag name="KSO_WM_UNIT_ID" val="diagram20234387_2*q_i*1_1"/>
  <p:tag name="KSO_WM_UNIT_TYPE" val="q_i"/>
  <p:tag name="KSO_WM_UNIT_DIAGRAM_ISNUMVISUAL" val="0"/>
  <p:tag name="KSO_WM_UNIT_HIGHLIGHT" val="0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BEAUTIFY_FLAG" val="#wm#"/>
  <p:tag name="KSO_WM_DIAGRAM_USE_COLOR_VALUE" val="{&quot;color_scheme&quot;:1,&quot;color_type&quot;:1,&quot;theme_color_indexes&quot;:[9,9,9,9,9,9]}"/>
</p:tagLst>
</file>

<file path=ppt/tags/tag127.xml><?xml version="1.0" encoding="utf-8"?>
<p:tagLst xmlns:p="http://schemas.openxmlformats.org/presentationml/2006/main">
  <p:tag name="KSO_WM_UNIT_SUBTYPE" val="a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q_h_f"/>
  <p:tag name="KSO_WM_UNIT_INDEX" val="1_1_1"/>
  <p:tag name="KSO_WM_UNIT_ID" val="diagram20234387_2*q_h_f*1_1_1"/>
  <p:tag name="KSO_WM_TEMPLATE_CATEGORY" val="diagram"/>
  <p:tag name="KSO_WM_TEMPLATE_INDEX" val="20234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248.13944485073935,&quot;left&quot;:41.2,&quot;top&quot;:118.36055514926063,&quot;width&quot;:655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。根据需要可酌情增减文字，以便观者准确地理解您传达的思想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q_h_i"/>
  <p:tag name="KSO_WM_UNIT_INDEX" val="1_1_1"/>
  <p:tag name="KSO_WM_UNIT_ID" val="diagram20234387_2*q_h_i*1_1_1"/>
  <p:tag name="KSO_WM_TEMPLATE_CATEGORY" val="diagram"/>
  <p:tag name="KSO_WM_TEMPLATE_INDEX" val="20234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248.13944485073935,&quot;left&quot;:41.2,&quot;top&quot;:118.36055514926063,&quot;width&quot;:655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129.xml><?xml version="1.0" encoding="utf-8"?>
<p:tagLst xmlns:p="http://schemas.openxmlformats.org/presentationml/2006/main">
  <p:tag name="KSO_WM_UNIT_SUBTYPE" val="a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q_h_f"/>
  <p:tag name="KSO_WM_UNIT_INDEX" val="1_1_1"/>
  <p:tag name="KSO_WM_UNIT_ID" val="diagram20234387_2*q_h_f*1_1_1"/>
  <p:tag name="KSO_WM_TEMPLATE_CATEGORY" val="diagram"/>
  <p:tag name="KSO_WM_TEMPLATE_INDEX" val="20234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248.13944485073935,&quot;left&quot;:41.2,&quot;top&quot;:118.36055514926063,&quot;width&quot;:655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。根据需要可酌情增减文字，以便观者准确地理解您传达的思想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13.xml><?xml version="1.0" encoding="utf-8"?>
<p:tagLst xmlns:p="http://schemas.openxmlformats.org/presentationml/2006/main">
  <p:tag name="KSO_WM_BEAUTIFY_FLAG" val="#wm#"/>
  <p:tag name="KSO_WM_DIAGRAM_VERSION" val="3"/>
  <p:tag name="KSO_WM_DIAGRAM_COLOR_TRICK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0964_1*n_h_i*1_1_2"/>
  <p:tag name="KSO_WM_TEMPLATE_CATEGORY" val="diagram"/>
  <p:tag name="KSO_WM_TEMPLATE_INDEX" val="20230964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57.6,&quot;left&quot;:150.7,&quot;top&quot;:112.65000000000002,&quot;width&quot;:550.4452755905511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000000059604645,&quot;transparency&quot;:0.6499999761581421},{&quot;brightness&quot;:0.6000000238418579,&quot;colorType&quot;:1,&quot;foreColorIndex&quot;:5,&quot;pos&quot;:0.8799999952316284,&quot;transparency&quot;:0},{&quot;brightness&quot;:0,&quot;colorType&quot;:1,&quot;foreColorIndex&quot;:5,&quot;pos&quot;:1,&quot;transparency&quot;:0.6499999761581421},{&quot;brightness&quot;:0,&quot;colorType&quot;:1,&quot;foreColorIndex&quot;:5,&quot;pos&quot;:0.07000000029802322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9,9,9,9,9,9]}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q_h_i"/>
  <p:tag name="KSO_WM_UNIT_INDEX" val="1_1_1"/>
  <p:tag name="KSO_WM_UNIT_ID" val="diagram20234387_2*q_h_i*1_1_1"/>
  <p:tag name="KSO_WM_TEMPLATE_CATEGORY" val="diagram"/>
  <p:tag name="KSO_WM_TEMPLATE_INDEX" val="2023438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248.13944485073935,&quot;left&quot;:41.2,&quot;top&quot;:118.36055514926063,&quot;width&quot;:655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25978,3314426]}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9_1*m_i*1_6"/>
  <p:tag name="KSO_WM_TEMPLATE_CATEGORY" val="diagram"/>
  <p:tag name="KSO_WM_TEMPLATE_INDEX" val="20236919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6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30.45127914888866,&quot;left&quot;:-5.5379662048103455,&quot;top&quot;:51.629644866875104,&quot;width&quot;:694.416326110408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9,9,9,9,9,9]}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1_1"/>
  <p:tag name="KSO_WM_UNIT_ID" val="diagram20236919_1*m_h_i*1_1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30.45127914888866,&quot;left&quot;:-5.5379662048103455,&quot;top&quot;:51.629644866875104,&quot;width&quot;:694.4163261104082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4699999988079071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9,9,9,9,9,9]}"/>
</p:tagLst>
</file>

<file path=ppt/tags/tag13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6919_1*m_h_f*1_1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30.45127914888866,&quot;left&quot;:-5.5379662048103455,&quot;top&quot;:51.629644866875104,&quot;width&quot;:694.416326110408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9,9,9,9,9,9]}"/>
</p:tagLst>
</file>

<file path=ppt/tags/tag1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6919_1*m_h_a*1_1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30.45127914888866,&quot;left&quot;:-5.5379662048103455,&quot;top&quot;:51.629644866875104,&quot;width&quot;:694.416326110408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9,9,9,9,9,9]}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3_1"/>
  <p:tag name="KSO_WM_UNIT_ID" val="diagram20236919_1*m_h_i*1_3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30.45127914888866,&quot;left&quot;:-5.5379662048103455,&quot;top&quot;:51.629644866875104,&quot;width&quot;:694.4163261104082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4699999988079071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9,9,9,9,9,9]}"/>
</p:tagLst>
</file>

<file path=ppt/tags/tag13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6919_1*m_h_f*1_3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30.45127914888866,&quot;left&quot;:-5.5379662048103455,&quot;top&quot;:51.629644866875104,&quot;width&quot;:694.416326110408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9,9,9,9,9,9]}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6919_1*m_h_a*1_3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30.45127914888866,&quot;left&quot;:-5.5379662048103455,&quot;top&quot;:51.629644866875104,&quot;width&quot;:694.416326110408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9,9,9,9,9,9]}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2_1"/>
  <p:tag name="KSO_WM_UNIT_ID" val="diagram20236919_1*m_h_i*1_2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30.45127914888866,&quot;left&quot;:-5.5379662048103455,&quot;top&quot;:51.629644866875104,&quot;width&quot;:694.4163261104082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4699999988079071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9,9,9,9,9,9]}"/>
</p:tagLst>
</file>

<file path=ppt/tags/tag14.xml><?xml version="1.0" encoding="utf-8"?>
<p:tagLst xmlns:p="http://schemas.openxmlformats.org/presentationml/2006/main">
  <p:tag name="KSO_WM_BEAUTIFY_FLAG" val="#wm#"/>
  <p:tag name="KSO_WM_DIAGRAM_VERSION" val="3"/>
  <p:tag name="KSO_WM_DIAGRAM_COLOR_TRICK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0964_1*n_h_i*1_1_3"/>
  <p:tag name="KSO_WM_TEMPLATE_CATEGORY" val="diagram"/>
  <p:tag name="KSO_WM_TEMPLATE_INDEX" val="20230964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57.6,&quot;left&quot;:150.7,&quot;top&quot;:112.65000000000002,&quot;width&quot;:550.4452755905511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000000059604645,&quot;transparency&quot;:0.6499999761581421},{&quot;brightness&quot;:0.6000000238418579,&quot;colorType&quot;:1,&quot;foreColorIndex&quot;:5,&quot;pos&quot;:0.8799999952316284,&quot;transparency&quot;:0},{&quot;brightness&quot;:0,&quot;colorType&quot;:1,&quot;foreColorIndex&quot;:5,&quot;pos&quot;:1,&quot;transparency&quot;:0.6499999761581421},{&quot;brightness&quot;:0,&quot;colorType&quot;:1,&quot;foreColorIndex&quot;:5,&quot;pos&quot;:0.07000000029802322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9,9,9,9,9,9]}"/>
</p:tagLst>
</file>

<file path=ppt/tags/tag14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6919_1*m_h_f*1_2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30.45127914888866,&quot;left&quot;:-5.5379662048103455,&quot;top&quot;:51.629644866875104,&quot;width&quot;:694.416326110408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9,9,9,9,9,9]}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6919_1*m_h_a*1_2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30.45127914888866,&quot;left&quot;:-5.5379662048103455,&quot;top&quot;:51.629644866875104,&quot;width&quot;:694.416326110408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9,9,9,9,9,9]}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9_1*m_i*1_2"/>
  <p:tag name="KSO_WM_TEMPLATE_CATEGORY" val="diagram"/>
  <p:tag name="KSO_WM_TEMPLATE_INDEX" val="20236919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2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30.45127914888866,&quot;left&quot;:-5.5379662048103455,&quot;top&quot;:51.629644866875104,&quot;width&quot;:694.4163261104082}"/>
  <p:tag name="KSO_WM_DIAGRAM_COLOR_MATCH_VALUE" val="{&quot;shape&quot;:{&quot;fill&quot;:{&quot;gradient&quot;:[{&quot;brightness&quot;:0,&quot;colorType&quot;:1,&quot;foreColorIndex&quot;:5,&quot;pos&quot;:1,&quot;transparency&quot;:0.6499999761581421},{&quot;brightness&quot;:0,&quot;colorType&quot;:1,&quot;foreColorIndex&quot;:5,&quot;pos&quot;:0,&quot;transparency&quot;:0.899999976158142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9,9,9,9,9,9]}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9_1*m_i*1_3"/>
  <p:tag name="KSO_WM_TEMPLATE_CATEGORY" val="diagram"/>
  <p:tag name="KSO_WM_TEMPLATE_INDEX" val="20236919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3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30.45127914888866,&quot;left&quot;:-5.5379662048103455,&quot;top&quot;:51.629644866875104,&quot;width&quot;:694.416326110408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25999999046325684,&quot;transparency&quot;:1},{&quot;brightness&quot;:0,&quot;colorType&quot;:1,&quot;foreColorIndex&quot;:5,&quot;pos&quot;:1,&quot;transparency&quot;:0.3300000131130218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9,9,9,9,9,9]}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9_1*m_i*1_4"/>
  <p:tag name="KSO_WM_TEMPLATE_CATEGORY" val="diagram"/>
  <p:tag name="KSO_WM_TEMPLATE_INDEX" val="20236919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4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30.45127914888866,&quot;left&quot;:-5.5379662048103455,&quot;top&quot;:51.629644866875104,&quot;width&quot;:694.4163261104082}"/>
  <p:tag name="KSO_WM_DIAGRAM_COLOR_MATCH_VALUE" val="{&quot;shape&quot;:{&quot;fill&quot;:{&quot;gradient&quot;:[{&quot;brightness&quot;:0,&quot;colorType&quot;:1,&quot;foreColorIndex&quot;:5,&quot;pos&quot;:1,&quot;transparency&quot;:0.800000011920929},{&quot;brightness&quot;:0,&quot;colorType&quot;:1,&quot;foreColorIndex&quot;:5,&quot;pos&quot;:0,&quot;transparency&quot;:0.899999976158142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9,9,9,9,9,9]}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9_1*m_i*1_5"/>
  <p:tag name="KSO_WM_TEMPLATE_CATEGORY" val="diagram"/>
  <p:tag name="KSO_WM_TEMPLATE_INDEX" val="20236919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5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30.45127914888866,&quot;left&quot;:-5.5379662048103455,&quot;top&quot;:51.629644866875104,&quot;width&quot;:694.4163261104082}"/>
  <p:tag name="KSO_WM_DIAGRAM_COLOR_MATCH_VALUE" val="{&quot;shape&quot;:{&quot;fill&quot;:{&quot;gradient&quot;:[{&quot;brightness&quot;:0,&quot;colorType&quot;:1,&quot;foreColorIndex&quot;:5,&quot;pos&quot;:0,&quot;transparency&quot;:0.5},{&quot;brightness&quot;:0,&quot;colorType&quot;:1,&quot;foreColorIndex&quot;:5,&quot;pos&quot;:0.4099999964237213,&quot;transparency&quot;:0.800000011920929},{&quot;brightness&quot;:0.800000011920929,&quot;colorType&quot;:1,&quot;foreColorIndex&quot;:5,&quot;pos&quot;:1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9,9,9,9,9,9]}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27682]}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8.xml><?xml version="1.0" encoding="utf-8"?>
<p:tagLst xmlns:p="http://schemas.openxmlformats.org/presentationml/2006/main">
  <p:tag name="resource_record_key" val="{&quot;65&quot;:[20205081],&quot;70&quot;:[3314594,3319296,3314418,3312115,3312113,3327641,3314659,3325996,3314300,3315984,3312644,3325978,3314426,3327682]}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594,3319296]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2_1_2"/>
  <p:tag name="KSO_WM_UNIT_ID" val="diagram20230316_1*o_h_i*2_1_2"/>
  <p:tag name="KSO_WM_TEMPLATE_CATEGORY" val="diagram"/>
  <p:tag name="KSO_WM_TEMPLATE_INDEX" val="2023031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177.4788188976378,&quot;left&quot;:171.25,&quot;top&quot;:93.3,&quot;width&quot;:514.922125984251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9,9,9,9,9,9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2_2_2"/>
  <p:tag name="KSO_WM_UNIT_ID" val="diagram20230316_1*o_h_i*2_2_2"/>
  <p:tag name="KSO_WM_TEMPLATE_CATEGORY" val="diagram"/>
  <p:tag name="KSO_WM_TEMPLATE_INDEX" val="2023031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177.4788188976378,&quot;left&quot;:171.25,&quot;top&quot;:93.3,&quot;width&quot;:514.922125984251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9,9,9,9,9,9]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a"/>
  <p:tag name="KSO_WM_UNIT_INDEX" val="2_1_1"/>
  <p:tag name="KSO_WM_UNIT_ID" val="diagram20230316_1*o_h_a*2_1_1"/>
  <p:tag name="KSO_WM_TEMPLATE_CATEGORY" val="diagram"/>
  <p:tag name="KSO_WM_TEMPLATE_INDEX" val="2023031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26"/>
  <p:tag name="KSO_WM_DIAGRAM_MAX_ITEMCNT" val="6"/>
  <p:tag name="KSO_WM_DIAGRAM_MIN_ITEMCNT" val="2"/>
  <p:tag name="KSO_WM_DIAGRAM_VIRTUALLY_FRAME" val="{&quot;height&quot;:177.4788188976378,&quot;left&quot;:171.25,&quot;top&quot;:93.3,&quot;width&quot;:514.922125984251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2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2_1_1"/>
  <p:tag name="KSO_WM_UNIT_ID" val="diagram20230316_1*o_h_f*2_1_1"/>
  <p:tag name="KSO_WM_TEMPLATE_CATEGORY" val="diagram"/>
  <p:tag name="KSO_WM_TEMPLATE_INDEX" val="20230316"/>
  <p:tag name="KSO_WM_UNIT_LAYERLEVEL" val="1_1_1"/>
  <p:tag name="KSO_WM_TAG_VERSION" val="3.0"/>
  <p:tag name="KSO_WM_UNIT_VALUE" val="6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177.4788188976378,&quot;left&quot;:171.25,&quot;top&quot;:93.3,&quot;width&quot;:514.922125984251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正文，文字是您思想的提炼，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a"/>
  <p:tag name="KSO_WM_UNIT_INDEX" val="2_2_1"/>
  <p:tag name="KSO_WM_UNIT_ID" val="diagram20230316_1*o_h_a*2_2_1"/>
  <p:tag name="KSO_WM_TEMPLATE_CATEGORY" val="diagram"/>
  <p:tag name="KSO_WM_TEMPLATE_INDEX" val="20230316"/>
  <p:tag name="KSO_WM_UNIT_LAYERLEVEL" val="1_1_1"/>
  <p:tag name="KSO_WM_TAG_VERSION" val="3.0"/>
  <p:tag name="KSO_WM_UNIT_VALUE" val="24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177.4788188976378,&quot;left&quot;:171.25,&quot;top&quot;:93.3,&quot;width&quot;:514.922125984251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2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2_2_1"/>
  <p:tag name="KSO_WM_UNIT_ID" val="diagram20230316_1*o_h_f*2_2_1"/>
  <p:tag name="KSO_WM_TEMPLATE_CATEGORY" val="diagram"/>
  <p:tag name="KSO_WM_TEMPLATE_INDEX" val="20230316"/>
  <p:tag name="KSO_WM_UNIT_LAYERLEVEL" val="1_1_1"/>
  <p:tag name="KSO_WM_TAG_VERSION" val="3.0"/>
  <p:tag name="KSO_WM_UNIT_VALUE" val="54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177.4788188976378,&quot;left&quot;:171.25,&quot;top&quot;:93.3,&quot;width&quot;:514.922125984251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你的项正文文字是您思想的提炼，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SUBTYPE" val="d"/>
  <p:tag name="KSO_WM_UNIT_TYPE" val="o_h_i"/>
  <p:tag name="KSO_WM_UNIT_INDEX" val="2_2_1"/>
  <p:tag name="KSO_WM_UNIT_ID" val="diagram20230316_1*o_h_i*2_2_1"/>
  <p:tag name="KSO_WM_TEMPLATE_CATEGORY" val="diagram"/>
  <p:tag name="KSO_WM_TEMPLATE_INDEX" val="2023031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177.4788188976378,&quot;left&quot;:171.25,&quot;top&quot;:93.3,&quot;width&quot;:514.9221259842519}"/>
  <p:tag name="KSO_WM_DIAGRAM_COLOR_MATCH_VALUE" val="{&quot;shape&quot;:{&quot;fill&quot;:{&quot;gradient&quot;:[{&quot;brightness&quot;:0,&quot;colorType&quot;:1,&quot;foreColorIndex&quot;:5,&quot;pos&quot;:0,&quot;transparency&quot;:0.800000011920929},{&quot;brightness&quot;:0,&quot;colorType&quot;:1,&quot;foreColorIndex&quot;:5,&quot;pos&quot;:0.6600000262260437,&quot;transparency&quot;:0.30000001192092896},{&quot;brightness&quot;:0,&quot;colorType&quot;:1,&quot;foreColorIndex&quot;:5,&quot;pos&quot;:1,&quot;transparency&quot;:0.4000000059604645}],&quot;type&quot;:3},&quot;glow&quot;:{&quot;colorType&quot;:0},&quot;line&quot;:{&quot;gradient&quot;:[{&quot;brightness&quot;:0.949999988079071,&quot;colorType&quot;:1,&quot;foreColorIndex&quot;:5,&quot;pos&quot;:0.3700000047683716,&quot;transparency&quot;:0.699999988079071},{&quot;brightness&quot;:0.550000011920929,&quot;colorType&quot;:1,&quot;foreColorIndex&quot;:5,&quot;pos&quot;:0,&quot;transparency&quot;:0.30000001192092896},{&quot;brightness&quot;:0,&quot;colorType&quot;:1,&quot;foreColorIndex&quot;:14,&quot;pos&quot;:1,&quot;transparency&quot;:0.699999988079071},{&quot;brightness&quot;:0.699999988079071,&quot;colorType&quot;:1,&quot;foreColorIndex&quot;:5,&quot;pos&quot;:0.7099999785423279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2_1_3"/>
  <p:tag name="KSO_WM_UNIT_ID" val="diagram20230316_1*o_h_i*2_1_3"/>
  <p:tag name="KSO_WM_TEMPLATE_CATEGORY" val="diagram"/>
  <p:tag name="KSO_WM_TEMPLATE_INDEX" val="2023031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177.4788188976378,&quot;left&quot;:171.25,&quot;top&quot;:93.3,&quot;width&quot;:514.9221259842519}"/>
  <p:tag name="KSO_WM_DIAGRAM_COLOR_MATCH_VALUE" val="{&quot;shape&quot;:{&quot;fill&quot;:{&quot;gradient&quot;:[{&quot;brightness&quot;:0,&quot;colorType&quot;:1,&quot;foreColorIndex&quot;:5,&quot;pos&quot;:0,&quot;transparency&quot;:0.800000011920929},{&quot;brightness&quot;:0,&quot;colorType&quot;:1,&quot;foreColorIndex&quot;:5,&quot;pos&quot;:0.6600000262260437,&quot;transparency&quot;:0.6499999761581421},{&quot;brightness&quot;:0,&quot;colorType&quot;:1,&quot;foreColorIndex&quot;:5,&quot;pos&quot;:1,&quot;transparency&quot;:0.699999988079071}],&quot;type&quot;:3},&quot;glow&quot;:{&quot;colorType&quot;:0},&quot;line&quot;:{&quot;gradient&quot;:[{&quot;brightness&quot;:0,&quot;colorType&quot;:1,&quot;foreColorIndex&quot;:14,&quot;pos&quot;:0.3700000047683716,&quot;transparency&quot;:0.30000001192092896},{&quot;brightness&quot;:0.550000011920929,&quot;colorType&quot;:1,&quot;foreColorIndex&quot;:5,&quot;pos&quot;:0,&quot;transparency&quot;:0.30000001192092896},{&quot;brightness&quot;:0,&quot;colorType&quot;:1,&quot;foreColorIndex&quot;:14,&quot;pos&quot;:1,&quot;transparency&quot;:0.30000001192092896},{&quot;brightness&quot;:0.699999988079071,&quot;colorType&quot;:1,&quot;foreColorIndex&quot;:5,&quot;pos&quot;:0.7099999785423279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SUBTYPE" val="d"/>
  <p:tag name="KSO_WM_UNIT_TYPE" val="o_h_i"/>
  <p:tag name="KSO_WM_UNIT_INDEX" val="2_1_1"/>
  <p:tag name="KSO_WM_UNIT_ID" val="diagram20230316_1*o_h_i*2_1_1"/>
  <p:tag name="KSO_WM_TEMPLATE_CATEGORY" val="diagram"/>
  <p:tag name="KSO_WM_TEMPLATE_INDEX" val="2023031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177.4788188976378,&quot;left&quot;:171.25,&quot;top&quot;:93.3,&quot;width&quot;:514.9221259842519}"/>
  <p:tag name="KSO_WM_DIAGRAM_COLOR_MATCH_VALUE" val="{&quot;shape&quot;:{&quot;fill&quot;:{&quot;gradient&quot;:[{&quot;brightness&quot;:0,&quot;colorType&quot;:1,&quot;foreColorIndex&quot;:5,&quot;pos&quot;:0,&quot;transparency&quot;:0.800000011920929},{&quot;brightness&quot;:0,&quot;colorType&quot;:1,&quot;foreColorIndex&quot;:5,&quot;pos&quot;:0.6600000262260437,&quot;transparency&quot;:0},{&quot;brightness&quot;:0,&quot;colorType&quot;:1,&quot;foreColorIndex&quot;:5,&quot;pos&quot;:1,&quot;transparency&quot;:0}],&quot;type&quot;:3},&quot;glow&quot;:{&quot;colorType&quot;:0},&quot;line&quot;:{&quot;gradient&quot;:[{&quot;brightness&quot;:0,&quot;colorType&quot;:2,&quot;pos&quot;:0.3700000047683716,&quot;rgb&quot;:&quot;#ffffff&quot;,&quot;transparency&quot;:0.699999988079071},{&quot;brightness&quot;:0.550000011920929,&quot;colorType&quot;:1,&quot;foreColorIndex&quot;:5,&quot;pos&quot;:0,&quot;transparency&quot;:0.30000001192092896},{&quot;brightness&quot;:0,&quot;colorType&quot;:2,&quot;pos&quot;:1,&quot;rgb&quot;:&quot;#ffffff&quot;,&quot;transparency&quot;:0.699999988079071},{&quot;brightness&quot;:0.699999988079071,&quot;colorType&quot;:1,&quot;foreColorIndex&quot;:5,&quot;pos&quot;:0.7099999785423279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0316_1*o_i*2_1"/>
  <p:tag name="KSO_WM_TEMPLATE_CATEGORY" val="diagram"/>
  <p:tag name="KSO_WM_TEMPLATE_INDEX" val="20230316"/>
  <p:tag name="KSO_WM_UNIT_LAYERLEVEL" val="1_1"/>
  <p:tag name="KSO_WM_TAG_VERSION" val="3.0"/>
  <p:tag name="KSO_WM_UNIT_TYPE" val="o_i"/>
  <p:tag name="KSO_WM_UNIT_INDEX" val="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177.4788188976378,&quot;left&quot;:171.25,&quot;top&quot;:93.3,&quot;width&quot;:514.9221259842519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0"/>
  <p:tag name="KSO_WM_BEAUTIFY_FLAG" val="#wm#"/>
  <p:tag name="KSO_WM_UNIT_LINE_FORE_SCHEMECOLOR_INDEX" val="5"/>
  <p:tag name="KSO_WM_DIAGRAM_USE_COLOR_VALUE" val="{&quot;color_scheme&quot;:1,&quot;color_type&quot;:1,&quot;theme_color_indexes&quot;:[9,9,9,9,9,9]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594,3319296,3314418,3312115,3312113]}"/>
</p:tagLst>
</file>

<file path=ppt/tags/tag2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4376_1*l_i*1_1"/>
  <p:tag name="KSO_WM_TEMPLATE_CATEGORY" val="diagram"/>
  <p:tag name="KSO_WM_TEMPLATE_INDEX" val="20234376"/>
  <p:tag name="KSO_WM_UNIT_LAYERLEVEL" val="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solid&quot;:{&quot;brightness&quot;:0.5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5"/>
  <p:tag name="KSO_WM_DIAGRAM_USE_COLOR_VALUE" val="{&quot;color_scheme&quot;:1,&quot;color_type&quot;:1,&quot;theme_color_indexes&quot;:[9,9,9,9,9,9]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34376_1*l_i*1_2"/>
  <p:tag name="KSO_WM_TEMPLATE_CATEGORY" val="diagram"/>
  <p:tag name="KSO_WM_TEMPLATE_INDEX" val="20234376"/>
  <p:tag name="KSO_WM_UNIT_LAYERLEVEL" val="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UNIT_LINE_FORE_SCHEMECOLOR_INDEX" val="16"/>
  <p:tag name="KSO_WM_DIAGRAM_USE_COLOR_VALUE" val="{&quot;color_scheme&quot;:1,&quot;color_type&quot;:1,&quot;theme_color_indexes&quot;:[9,9,9,9,9,9]}"/>
</p:tagLst>
</file>

<file path=ppt/tags/tag3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234376_1*l_i*1_3"/>
  <p:tag name="KSO_WM_TEMPLATE_CATEGORY" val="diagram"/>
  <p:tag name="KSO_WM_TEMPLATE_INDEX" val="20234376"/>
  <p:tag name="KSO_WM_UNIT_LAYERLEVEL" val="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solidLine&quot;:{&quot;brightness&quot;:0.6000000238418579,&quot;colorType&quot;:1,&quot;foreColorIndex&quot;:13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6"/>
  <p:tag name="KSO_WM_UNIT_FILL_FORE_SCHEMECOLOR_INDEX_BRIGHTNESS" val="0"/>
  <p:tag name="KSO_WM_UNIT_LINE_FORE_SCHEMECOLOR_INDEX" val="13"/>
  <p:tag name="KSO_WM_DIAGRAM_USE_COLOR_VALUE" val="{&quot;color_scheme&quot;:1,&quot;color_type&quot;:1,&quot;theme_color_indexes&quot;:[9,9,9,9,9,9]}"/>
</p:tagLst>
</file>

<file path=ppt/tags/tag3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234376_1*l_i*1_4"/>
  <p:tag name="KSO_WM_TEMPLATE_CATEGORY" val="diagram"/>
  <p:tag name="KSO_WM_TEMPLATE_INDEX" val="20234376"/>
  <p:tag name="KSO_WM_UNIT_LAYERLEVEL" val="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16"/>
  <p:tag name="KSO_WM_DIAGRAM_USE_COLOR_VALUE" val="{&quot;color_scheme&quot;:1,&quot;color_type&quot;:1,&quot;theme_color_indexes&quot;:[9,9,9,9,9,9]}"/>
</p:tagLst>
</file>

<file path=ppt/tags/tag3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234376_1*l_i*1_5"/>
  <p:tag name="KSO_WM_TEMPLATE_CATEGORY" val="diagram"/>
  <p:tag name="KSO_WM_TEMPLATE_INDEX" val="20234376"/>
  <p:tag name="KSO_WM_UNIT_LAYERLEVEL" val="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UNIT_LINE_FORE_SCHEMECOLOR_INDEX" val="16"/>
  <p:tag name="KSO_WM_DIAGRAM_USE_COLOR_VALUE" val="{&quot;color_scheme&quot;:1,&quot;color_type&quot;:1,&quot;theme_color_indexes&quot;:[9,9,9,9,9,9]}"/>
</p:tagLst>
</file>

<file path=ppt/tags/tag3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20234376_1*l_i*1_6"/>
  <p:tag name="KSO_WM_TEMPLATE_CATEGORY" val="diagram"/>
  <p:tag name="KSO_WM_TEMPLATE_INDEX" val="20234376"/>
  <p:tag name="KSO_WM_UNIT_LAYERLEVEL" val="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UNIT_LINE_FORE_SCHEMECOLOR_INDEX" val="16"/>
  <p:tag name="KSO_WM_DIAGRAM_USE_COLOR_VALUE" val="{&quot;color_scheme&quot;:1,&quot;color_type&quot;:1,&quot;theme_color_indexes&quot;:[9,9,9,9,9,9]}"/>
</p:tagLst>
</file>

<file path=ppt/tags/tag3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7"/>
  <p:tag name="KSO_WM_UNIT_ID" val="diagram20234376_1*l_i*1_7"/>
  <p:tag name="KSO_WM_TEMPLATE_CATEGORY" val="diagram"/>
  <p:tag name="KSO_WM_TEMPLATE_INDEX" val="20234376"/>
  <p:tag name="KSO_WM_UNIT_LAYERLEVEL" val="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16"/>
  <p:tag name="KSO_WM_DIAGRAM_USE_COLOR_VALUE" val="{&quot;color_scheme&quot;:1,&quot;color_type&quot;:1,&quot;theme_color_indexes&quot;:[9,9,9,9,9,9]}"/>
</p:tagLst>
</file>

<file path=ppt/tags/tag3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8"/>
  <p:tag name="KSO_WM_UNIT_ID" val="diagram20234376_1*l_i*1_8"/>
  <p:tag name="KSO_WM_TEMPLATE_CATEGORY" val="diagram"/>
  <p:tag name="KSO_WM_TEMPLATE_INDEX" val="20234376"/>
  <p:tag name="KSO_WM_UNIT_LAYERLEVEL" val="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solidLine&quot;:{&quot;brightness&quot;:0.6000000238418579,&quot;colorType&quot;:1,&quot;foreColorIndex&quot;:13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6"/>
  <p:tag name="KSO_WM_UNIT_FILL_FORE_SCHEMECOLOR_INDEX_BRIGHTNESS" val="0"/>
  <p:tag name="KSO_WM_UNIT_LINE_FORE_SCHEMECOLOR_INDEX" val="13"/>
  <p:tag name="KSO_WM_DIAGRAM_USE_COLOR_VALUE" val="{&quot;color_scheme&quot;:1,&quot;color_type&quot;:1,&quot;theme_color_indexes&quot;:[9,9,9,9,9,9]}"/>
</p:tagLst>
</file>

<file path=ppt/tags/tag3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9"/>
  <p:tag name="KSO_WM_UNIT_ID" val="diagram20234376_1*l_i*1_9"/>
  <p:tag name="KSO_WM_TEMPLATE_CATEGORY" val="diagram"/>
  <p:tag name="KSO_WM_TEMPLATE_INDEX" val="20234376"/>
  <p:tag name="KSO_WM_UNIT_LAYERLEVEL" val="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UNIT_LINE_FORE_SCHEMECOLOR_INDEX" val="16"/>
  <p:tag name="KSO_WM_DIAGRAM_USE_COLOR_VALUE" val="{&quot;color_scheme&quot;:1,&quot;color_type&quot;:1,&quot;theme_color_indexes&quot;:[9,9,9,9,9,9]}"/>
</p:tagLst>
</file>

<file path=ppt/tags/tag3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0"/>
  <p:tag name="KSO_WM_UNIT_ID" val="diagram20234376_1*l_i*1_10"/>
  <p:tag name="KSO_WM_TEMPLATE_CATEGORY" val="diagram"/>
  <p:tag name="KSO_WM_TEMPLATE_INDEX" val="20234376"/>
  <p:tag name="KSO_WM_UNIT_LAYERLEVEL" val="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UNIT_LINE_FORE_SCHEMECOLOR_INDEX" val="16"/>
  <p:tag name="KSO_WM_DIAGRAM_USE_COLOR_VALUE" val="{&quot;color_scheme&quot;:1,&quot;color_type&quot;:1,&quot;theme_color_indexes&quot;:[9,9,9,9,9,9]}"/>
</p:tagLst>
</file>

<file path=ppt/tags/tag3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1"/>
  <p:tag name="KSO_WM_UNIT_ID" val="diagram20234376_1*l_i*1_11"/>
  <p:tag name="KSO_WM_TEMPLATE_CATEGORY" val="diagram"/>
  <p:tag name="KSO_WM_TEMPLATE_INDEX" val="20234376"/>
  <p:tag name="KSO_WM_UNIT_LAYERLEVEL" val="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UNIT_LINE_FORE_SCHEMECOLOR_INDEX" val="16"/>
  <p:tag name="KSO_WM_DIAGRAM_USE_COLOR_VALUE" val="{&quot;color_scheme&quot;:1,&quot;color_type&quot;:1,&quot;theme_color_indexes&quot;:[9,9,9,9,9,9]}"/>
</p:tagLst>
</file>

<file path=ppt/tags/tag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2"/>
  <p:tag name="KSO_WM_UNIT_ID" val="diagram20234376_1*l_i*1_12"/>
  <p:tag name="KSO_WM_TEMPLATE_CATEGORY" val="diagram"/>
  <p:tag name="KSO_WM_TEMPLATE_INDEX" val="20234376"/>
  <p:tag name="KSO_WM_UNIT_LAYERLEVEL" val="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UNIT_LINE_FORE_SCHEMECOLOR_INDEX" val="16"/>
  <p:tag name="KSO_WM_DIAGRAM_USE_COLOR_VALUE" val="{&quot;color_scheme&quot;:1,&quot;color_type&quot;:1,&quot;theme_color_indexes&quot;:[9,9,9,9,9,9]}"/>
</p:tagLst>
</file>

<file path=ppt/tags/tag4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3"/>
  <p:tag name="KSO_WM_UNIT_ID" val="diagram20234376_1*l_i*1_13"/>
  <p:tag name="KSO_WM_TEMPLATE_CATEGORY" val="diagram"/>
  <p:tag name="KSO_WM_TEMPLATE_INDEX" val="20234376"/>
  <p:tag name="KSO_WM_UNIT_LAYERLEVEL" val="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solidLine&quot;:{&quot;brightness&quot;:0.6000000238418579,&quot;colorType&quot;:1,&quot;foreColorIndex&quot;:13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6"/>
  <p:tag name="KSO_WM_UNIT_FILL_FORE_SCHEMECOLOR_INDEX_BRIGHTNESS" val="0"/>
  <p:tag name="KSO_WM_UNIT_LINE_FORE_SCHEMECOLOR_INDEX" val="13"/>
  <p:tag name="KSO_WM_DIAGRAM_USE_COLOR_VALUE" val="{&quot;color_scheme&quot;:1,&quot;color_type&quot;:1,&quot;theme_color_indexes&quot;:[9,9,9,9,9,9]}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4376_1*l_h_a*1_1_1"/>
  <p:tag name="KSO_WM_TEMPLATE_CATEGORY" val="diagram"/>
  <p:tag name="KSO_WM_TEMPLATE_INDEX" val="2023437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4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376_1*l_h_f*1_1_1"/>
  <p:tag name="KSO_WM_TEMPLATE_CATEGORY" val="diagram"/>
  <p:tag name="KSO_WM_TEMPLATE_INDEX" val="2023437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您的正文请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4376_1*l_h_a*1_2_1"/>
  <p:tag name="KSO_WM_TEMPLATE_CATEGORY" val="diagram"/>
  <p:tag name="KSO_WM_TEMPLATE_INDEX" val="2023437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4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4376_1*l_h_f*1_2_1"/>
  <p:tag name="KSO_WM_TEMPLATE_CATEGORY" val="diagram"/>
  <p:tag name="KSO_WM_TEMPLATE_INDEX" val="2023437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您的正文请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4376_1*l_h_i*1_1_1"/>
  <p:tag name="KSO_WM_TEMPLATE_CATEGORY" val="diagram"/>
  <p:tag name="KSO_WM_TEMPLATE_INDEX" val="20234376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40000021457672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9,9,9,9,9,9]}"/>
</p:tagLst>
</file>

<file path=ppt/tags/tag4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4376_1*l_h_i*1_2_1"/>
  <p:tag name="KSO_WM_TEMPLATE_CATEGORY" val="diagram"/>
  <p:tag name="KSO_WM_TEMPLATE_INDEX" val="20234376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219.8190910859038,&quot;left&quot;:69.07495879788152,&quot;top&quot;:121.0648669166726,&quot;width&quot;:617.095198682433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40000021457672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9,9,9,9,9,9]}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594,3319296,3314418,3312115,3312113,3327641,3314659,3325996]}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0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4459_1*l_h_d*1_2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245.99598425196845,&quot;left&quot;:-20.015302321066066,&quot;top&quot;:103.22889763779528,&quot;width&quot;:717.464147949219}"/>
  <p:tag name="KSO_WM_DIAGRAM_COLOR_MATCH_VALUE" val="{&quot;shape&quot;:{&quot;fill&quot;:{&quot;solid&quot;:{&quot;brightness&quot;:0,&quot;colorType&quot;:1,&quot;foreColorIndex&quot;:5,&quot;transparency&quot;:0.15000000596046448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PICTURE_SUBTYPE" val="b"/>
  <p:tag name="MH_PIC_SOURCE_TYPE" val="ai_match*TextGenerateImg**1742649645113_0.106_a7978175cdd8-slide-5"/>
</p:tagLst>
</file>

<file path=ppt/tags/tag51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4459_1*l_h_d*1_1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245.99598425196845,&quot;left&quot;:-20.015302321066066,&quot;top&quot;:103.22889763779528,&quot;width&quot;:717.464147949219}"/>
  <p:tag name="KSO_WM_DIAGRAM_COLOR_MATCH_VALUE" val="{&quot;shape&quot;:{&quot;fill&quot;:{&quot;solid&quot;:{&quot;brightness&quot;:0,&quot;colorType&quot;:1,&quot;foreColorIndex&quot;:5,&quot;transparency&quot;:0.75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PICTURE_SUBTYPE" val="b"/>
  <p:tag name="MH_PIC_SOURCE_TYPE" val="ai_match*TextGenerateImg**1742649645113_0.106_a7978175cdd8-slide-5"/>
</p:tagLst>
</file>

<file path=ppt/tags/tag52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4459_1*l_h_d*1_3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245.99598425196845,&quot;left&quot;:-20.015302321066066,&quot;top&quot;:103.22889763779528,&quot;width&quot;:717.464147949219}"/>
  <p:tag name="KSO_WM_DIAGRAM_COLOR_MATCH_VALUE" val="{&quot;shape&quot;:{&quot;fill&quot;:{&quot;solid&quot;:{&quot;brightness&quot;:0,&quot;colorType&quot;:1,&quot;foreColorIndex&quot;:5,&quot;transparency&quot;:0.15000000596046448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PICTURE_SUBTYPE" val="b"/>
  <p:tag name="MH_PIC_SOURCE_TYPE" val="ai_match*TextGenerateImg**1742649645113_0.106_a7978175cdd8-slide-5"/>
</p:tagLst>
</file>

<file path=ppt/tags/tag53.xml><?xml version="1.0" encoding="utf-8"?>
<p:tagLst xmlns:p="http://schemas.openxmlformats.org/presentationml/2006/main">
  <p:tag name="KSO_WM_DIAGRAM_VIRTUALLY_FRAME" val="{&quot;height&quot;:245.99598425196845,&quot;left&quot;:-20.015302321066066,&quot;top&quot;:103.22889763779528,&quot;width&quot;:717.464147949219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459_1*l_h_f*1_1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文本的具体内容简明阐述您的观点"/>
  <p:tag name="KSO_WM_UNIT_TEXT_FILL_FORE_SCHEMECOLOR_INDEX" val="1"/>
  <p:tag name="KSO_WM_UNIT_TEXT_FILL_TYPE" val="1"/>
  <p:tag name="KSO_WM_UNIT_TEXT_TYPE" val="1"/>
  <p:tag name="KSO_WM_UNIT_TEXT_LAYER_COUNT" val="1"/>
</p:tagLst>
</file>

<file path=ppt/tags/tag54.xml><?xml version="1.0" encoding="utf-8"?>
<p:tagLst xmlns:p="http://schemas.openxmlformats.org/presentationml/2006/main">
  <p:tag name="KSO_WM_DIAGRAM_VIRTUALLY_FRAME" val="{&quot;height&quot;:245.99598425196845,&quot;left&quot;:-20.015302321066066,&quot;top&quot;:103.22889763779528,&quot;width&quot;:717.464147949219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4459_1*l_h_a*1_1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9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55.xml><?xml version="1.0" encoding="utf-8"?>
<p:tagLst xmlns:p="http://schemas.openxmlformats.org/presentationml/2006/main">
  <p:tag name="KSO_WM_DIAGRAM_VIRTUALLY_FRAME" val="{&quot;height&quot;:245.99598425196845,&quot;left&quot;:-20.015302321066066,&quot;top&quot;:103.22889763779528,&quot;width&quot;:717.464147949219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4459_1*l_h_f*1_2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文本的具体内容简明阐述您的观点"/>
  <p:tag name="KSO_WM_UNIT_TEXT_FILL_FORE_SCHEMECOLOR_INDEX" val="1"/>
  <p:tag name="KSO_WM_UNIT_TEXT_FILL_TYPE" val="1"/>
  <p:tag name="KSO_WM_UNIT_TEXT_TYPE" val="1"/>
  <p:tag name="KSO_WM_UNIT_TEXT_LAYER_COUNT" val="1"/>
</p:tagLst>
</file>

<file path=ppt/tags/tag56.xml><?xml version="1.0" encoding="utf-8"?>
<p:tagLst xmlns:p="http://schemas.openxmlformats.org/presentationml/2006/main">
  <p:tag name="KSO_WM_DIAGRAM_VIRTUALLY_FRAME" val="{&quot;height&quot;:245.99598425196845,&quot;left&quot;:-20.015302321066066,&quot;top&quot;:103.22889763779528,&quot;width&quot;:717.464147949219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4459_1*l_h_a*1_2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57.xml><?xml version="1.0" encoding="utf-8"?>
<p:tagLst xmlns:p="http://schemas.openxmlformats.org/presentationml/2006/main">
  <p:tag name="KSO_WM_DIAGRAM_VIRTUALLY_FRAME" val="{&quot;height&quot;:245.99598425196845,&quot;left&quot;:-20.015302321066066,&quot;top&quot;:103.22889763779528,&quot;width&quot;:717.464147949219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4459_1*l_h_i*1_2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4459_1*l_h_i*1_1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245.99598425196845,&quot;left&quot;:-20.015302321066066,&quot;top&quot;:103.22889763779528,&quot;width&quot;:717.464147949219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</p:tagLst>
</file>

<file path=ppt/tags/tag59.xml><?xml version="1.0" encoding="utf-8"?>
<p:tagLst xmlns:p="http://schemas.openxmlformats.org/presentationml/2006/main">
  <p:tag name="KSO_WM_DIAGRAM_VIRTUALLY_FRAME" val="{&quot;height&quot;:245.99598425196845,&quot;left&quot;:-20.015302321066066,&quot;top&quot;:103.22889763779528,&quot;width&quot;:717.464147949219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4459_1*l_h_f*1_3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文本的具体内容简明阐述您的观点"/>
  <p:tag name="KSO_WM_UNIT_TEXT_FILL_FORE_SCHEMECOLOR_INDEX" val="1"/>
  <p:tag name="KSO_WM_UNIT_TEXT_FILL_TYPE" val="1"/>
  <p:tag name="KSO_WM_UNIT_TEXT_TYPE" val="1"/>
  <p:tag name="KSO_WM_UNIT_TEXT_LAYER_COUNT" val="1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0.xml><?xml version="1.0" encoding="utf-8"?>
<p:tagLst xmlns:p="http://schemas.openxmlformats.org/presentationml/2006/main">
  <p:tag name="KSO_WM_DIAGRAM_VIRTUALLY_FRAME" val="{&quot;height&quot;:245.99598425196845,&quot;left&quot;:-20.015302321066066,&quot;top&quot;:103.22889763779528,&quot;width&quot;:717.464147949219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4459_1*l_h_a*1_3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61.xml><?xml version="1.0" encoding="utf-8"?>
<p:tagLst xmlns:p="http://schemas.openxmlformats.org/presentationml/2006/main">
  <p:tag name="KSO_WM_DIAGRAM_VIRTUALLY_FRAME" val="{&quot;height&quot;:245.99598425196845,&quot;left&quot;:-20.015302321066066,&quot;top&quot;:103.22889763779528,&quot;width&quot;:717.464147949219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4459_1*l_h_i*1_3_1"/>
  <p:tag name="KSO_WM_TEMPLATE_CATEGORY" val="diagram"/>
  <p:tag name="KSO_WM_TEMPLATE_INDEX" val="20234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594,3319296]}"/>
</p:tagLst>
</file>

<file path=ppt/tags/tag6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1081_1*n_h_i*1_1_4"/>
  <p:tag name="KSO_WM_TEMPLATE_CATEGORY" val="diagram"/>
  <p:tag name="KSO_WM_TEMPLATE_INDEX" val="2023108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51.12846936851275,&quot;left&quot;:4.15,&quot;top&quot;:110.90708661417322,&quot;width&quot;:720}"/>
  <p:tag name="KSO_WM_DIAGRAM_COLOR_MATCH_VALUE" val="{&quot;shape&quot;:{&quot;fill&quot;:{&quot;gradient&quot;:[{&quot;brightness&quot;:0.1899999976158142,&quot;colorType&quot;:1,&quot;foreColorIndex&quot;:5,&quot;pos&quot;:0.4099999964237213,&quot;transparency&quot;:0},{&quot;brightness&quot;:-0.4199999868869781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6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1081_1*n_h_i*1_1_3"/>
  <p:tag name="KSO_WM_TEMPLATE_CATEGORY" val="diagram"/>
  <p:tag name="KSO_WM_TEMPLATE_INDEX" val="2023108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51.12846936851275,&quot;left&quot;:4.15,&quot;top&quot;:110.90708661417322,&quot;width&quot;:720}"/>
  <p:tag name="KSO_WM_DIAGRAM_COLOR_MATCH_VALUE" val="{&quot;shape&quot;:{&quot;fill&quot;:{&quot;gradient&quot;:[{&quot;brightness&quot;:-0.20000000298023224,&quot;colorType&quot;:1,&quot;foreColorIndex&quot;:5,&quot;pos&quot;:0.019999999552965164,&quot;transparency&quot;:0},{&quot;brightness&quot;:0.30000001192092896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6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1081_1*n_h_i*1_1_2"/>
  <p:tag name="KSO_WM_TEMPLATE_CATEGORY" val="diagram"/>
  <p:tag name="KSO_WM_TEMPLATE_INDEX" val="2023108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51.12846936851275,&quot;left&quot;:4.15,&quot;top&quot;:110.90708661417322,&quot;width&quot;:720}"/>
  <p:tag name="KSO_WM_DIAGRAM_COLOR_MATCH_VALUE" val="{&quot;shape&quot;:{&quot;fill&quot;:{&quot;gradient&quot;:[{&quot;brightness&quot;:-0.20000000298023224,&quot;colorType&quot;:1,&quot;foreColorIndex&quot;:5,&quot;pos&quot;:0.019999999552965164,&quot;transparency&quot;:0},{&quot;brightness&quot;:0.30000001192092896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6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4"/>
  <p:tag name="KSO_WM_UNIT_ID" val="diagram20231081_1*n_h_i*1_2_4"/>
  <p:tag name="KSO_WM_TEMPLATE_CATEGORY" val="diagram"/>
  <p:tag name="KSO_WM_TEMPLATE_INDEX" val="2023108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51.12846936851275,&quot;left&quot;:4.15,&quot;top&quot;:110.90708661417322,&quot;width&quot;:720}"/>
  <p:tag name="KSO_WM_DIAGRAM_COLOR_MATCH_VALUE" val="{&quot;shape&quot;:{&quot;fill&quot;:{&quot;gradient&quot;:[{&quot;brightness&quot;:0.4000000059604645,&quot;colorType&quot;:1,&quot;foreColorIndex&quot;:5,&quot;pos&quot;:1,&quot;transparency&quot;:0.5799999833106995},{&quot;brightness&quot;:0.800000011920929,&quot;colorType&quot;:1,&quot;foreColorIndex&quot;:5,&quot;pos&quot;:0.41999998688697815,&quot;transparency&quot;:1}],&quot;type&quot;:3},&quot;glow&quot;:{&quot;colorType&quot;:0},&quot;line&quot;:{&quot;gradient&quot;:[{&quot;brightness&quot;:0.5,&quot;colorType&quot;:1,&quot;foreColorIndex&quot;:5,&quot;pos&quot;:0.6499999761581421,&quot;transparency&quot;:0},{&quot;brightness&quot;:0.5,&quot;colorType&quot;:1,&quot;foreColorIndex&quot;:5,&quot;pos&quot;:0.38999998569488525,&quot;transparency&quot;:0},{&quot;brightness&quot;:0.4000000059604645,&quot;colorType&quot;:1,&quot;foreColorIndex&quot;:5,&quot;pos&quot;:1,&quot;transparency&quot;:0},{&quot;brightness&quot;:-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6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6"/>
  <p:tag name="KSO_WM_UNIT_ID" val="diagram20231081_1*n_h_i*1_1_6"/>
  <p:tag name="KSO_WM_TEMPLATE_CATEGORY" val="diagram"/>
  <p:tag name="KSO_WM_TEMPLATE_INDEX" val="2023108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51.12846936851275,&quot;left&quot;:4.15,&quot;top&quot;:110.90708661417322,&quot;width&quot;:720}"/>
  <p:tag name="KSO_WM_DIAGRAM_COLOR_MATCH_VALUE" val="{&quot;shape&quot;:{&quot;fill&quot;:{&quot;gradient&quot;:[{&quot;brightness&quot;:-0.20000000298023224,&quot;colorType&quot;:1,&quot;foreColorIndex&quot;:5,&quot;pos&quot;:0.019999999552965164,&quot;transparency&quot;:0},{&quot;brightness&quot;:0.30000001192092896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6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231081_1*n_h_i*1_1_5"/>
  <p:tag name="KSO_WM_TEMPLATE_CATEGORY" val="diagram"/>
  <p:tag name="KSO_WM_TEMPLATE_INDEX" val="2023108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51.12846936851275,&quot;left&quot;:4.15,&quot;top&quot;:110.90708661417322,&quot;width&quot;:720}"/>
  <p:tag name="KSO_WM_DIAGRAM_COLOR_MATCH_VALUE" val="{&quot;shape&quot;:{&quot;fill&quot;:{&quot;gradient&quot;:[{&quot;brightness&quot;:-0.20000000298023224,&quot;colorType&quot;:1,&quot;foreColorIndex&quot;:5,&quot;pos&quot;:0.019999999552965164,&quot;transparency&quot;:0},{&quot;brightness&quot;:0.30000001192092896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6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1081_1*n_h_i*1_1_1"/>
  <p:tag name="KSO_WM_TEMPLATE_CATEGORY" val="diagram"/>
  <p:tag name="KSO_WM_TEMPLATE_INDEX" val="2023108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51.12846936851275,&quot;left&quot;:4.15,&quot;top&quot;:110.90708661417322,&quot;width&quot;:720}"/>
  <p:tag name="KSO_WM_DIAGRAM_COLOR_MATCH_VALUE" val="{&quot;shape&quot;:{&quot;fill&quot;:{&quot;gradient&quot;:[{&quot;brightness&quot;:0,&quot;colorType&quot;:1,&quot;foreColorIndex&quot;:5,&quot;pos&quot;:0,&quot;transparency&quot;:0.8100000023841858},{&quot;brightness&quot;:0,&quot;colorType&quot;:2,&quot;pos&quot;:1,&quot;rgb&quot;:&quot;#f2f2f2&quot;,&quot;transparency&quot;:1},{&quot;brightness&quot;:0,&quot;colorType&quot;:1,&quot;foreColorIndex&quot;:5,&quot;pos&quot;:0.4699999988079071,&quot;transparency&quot;:0.759999990463256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2644]}"/>
</p:tagLst>
</file>

<file path=ppt/tags/tag7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231081_1*n_h_h_i*1_2_2_2"/>
  <p:tag name="KSO_WM_TEMPLATE_CATEGORY" val="diagram"/>
  <p:tag name="KSO_WM_TEMPLATE_INDEX" val="20231081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251.12846936851275,&quot;left&quot;:4.15,&quot;top&quot;:110.90708661417322,&quot;width&quot;:720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9,9,9,9,9,9]}"/>
</p:tagLst>
</file>

<file path=ppt/tags/tag7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1_1*n_h_h_i*1_2_2_1"/>
  <p:tag name="KSO_WM_TEMPLATE_CATEGORY" val="diagram"/>
  <p:tag name="KSO_WM_TEMPLATE_INDEX" val="20231081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251.12846936851275,&quot;left&quot;:4.15,&quot;top&quot;:110.90708661417322,&quot;width&quot;:720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9,9,9,9,9,9]}"/>
</p:tagLst>
</file>

<file path=ppt/tags/tag7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081_1*n_h_h_f*1_2_2_1"/>
  <p:tag name="KSO_WM_TEMPLATE_CATEGORY" val="diagram"/>
  <p:tag name="KSO_WM_TEMPLATE_INDEX" val="20231081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51.12846936851275,&quot;left&quot;:4.15,&quot;top&quot;:110.90708661417322,&quot;width&quot;:72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你的智能图&#10;形项正文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7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31081_1*n_h_h_i*1_2_1_2"/>
  <p:tag name="KSO_WM_TEMPLATE_CATEGORY" val="diagram"/>
  <p:tag name="KSO_WM_TEMPLATE_INDEX" val="20231081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251.12846936851275,&quot;left&quot;:4.15,&quot;top&quot;:110.90708661417322,&quot;width&quot;:720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9,9,9,9,9,9]}"/>
</p:tagLst>
</file>

<file path=ppt/tags/tag7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081_1*n_h_h_i*1_2_1_1"/>
  <p:tag name="KSO_WM_TEMPLATE_CATEGORY" val="diagram"/>
  <p:tag name="KSO_WM_TEMPLATE_INDEX" val="20231081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251.12846936851275,&quot;left&quot;:4.15,&quot;top&quot;:110.90708661417322,&quot;width&quot;:720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9,9,9,9,9,9]}"/>
</p:tagLst>
</file>

<file path=ppt/tags/tag7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081_1*n_h_h_f*1_2_1_1"/>
  <p:tag name="KSO_WM_TEMPLATE_CATEGORY" val="diagram"/>
  <p:tag name="KSO_WM_TEMPLATE_INDEX" val="20231081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51.12846936851275,&quot;left&quot;:4.15,&quot;top&quot;:110.90708661417322,&quot;width&quot;:72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你的智能图&#10;形项正文内容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594,3319296,3314300]}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594,3319296,3314300]}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DIAGRAM_VIRTUALLY_FRAME" val="{&quot;height&quot;:257.6,&quot;left&quot;:150.7,&quot;top&quot;:112.65000000000002,&quot;width&quot;:550.4452755905511}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107_2*o_h_i*1_1_3"/>
  <p:tag name="KSO_WM_TEMPLATE_CATEGORY" val="diagram"/>
  <p:tag name="KSO_WM_TEMPLATE_INDEX" val="20231107"/>
  <p:tag name="KSO_WM_UNIT_LAYERLEVEL" val="1_1_1"/>
  <p:tag name="KSO_WM_TAG_VERSION" val="3.0"/>
  <p:tag name="KSO_WM_UNIT_TYPE" val="o_h_i"/>
  <p:tag name="KSO_WM_UNIT_INDEX" val="1_1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9,9,9,9,9,9]}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107_2*o_h_i*1_2_3"/>
  <p:tag name="KSO_WM_TEMPLATE_CATEGORY" val="diagram"/>
  <p:tag name="KSO_WM_TEMPLATE_INDEX" val="20231107"/>
  <p:tag name="KSO_WM_UNIT_LAYERLEVEL" val="1_1_1"/>
  <p:tag name="KSO_WM_TAG_VERSION" val="3.0"/>
  <p:tag name="KSO_WM_UNIT_TYPE" val="o_h_i"/>
  <p:tag name="KSO_WM_UNIT_INDEX" val="1_2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9,9,9,9,9,9]}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107_2*o_h_i*1_3_3"/>
  <p:tag name="KSO_WM_TEMPLATE_CATEGORY" val="diagram"/>
  <p:tag name="KSO_WM_TEMPLATE_INDEX" val="20231107"/>
  <p:tag name="KSO_WM_UNIT_LAYERLEVEL" val="1_1_1"/>
  <p:tag name="KSO_WM_TAG_VERSION" val="3.0"/>
  <p:tag name="KSO_WM_UNIT_TYPE" val="o_h_i"/>
  <p:tag name="KSO_WM_UNIT_INDEX" val="1_3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9,9,9,9,9,9]}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107_2*o_h_i*1_1_5"/>
  <p:tag name="KSO_WM_TEMPLATE_CATEGORY" val="diagram"/>
  <p:tag name="KSO_WM_TEMPLATE_INDEX" val="20231107"/>
  <p:tag name="KSO_WM_UNIT_LAYERLEVEL" val="1_1_1"/>
  <p:tag name="KSO_WM_TAG_VERSION" val="3.0"/>
  <p:tag name="KSO_WM_UNIT_TYPE" val="o_h_i"/>
  <p:tag name="KSO_WM_UNIT_INDEX" val="1_1_5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gradient&quot;:[{&quot;brightness&quot;:-0.20000000298023224,&quot;colorType&quot;:1,&quot;foreColorIndex&quot;:5,&quot;pos&quot;:0.30000001192092896,&quot;transparency&quot;:0},{&quot;brightness&quot;:-0.05000000074505806,&quot;colorType&quot;:1,&quot;foreColorIndex&quot;:5,&quot;pos&quot;:1,&quot;transparency&quot;:0}],&quot;type&quot;:3},&quot;glow&quot;:{&quot;colorType&quot;:0},&quot;line&quot;:{&quot;type&quot;:0},&quot;shadow&quot;:{&quot;brightness&quot;:-0.25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107_2*o_h_i*1_1_4"/>
  <p:tag name="KSO_WM_TEMPLATE_CATEGORY" val="diagram"/>
  <p:tag name="KSO_WM_TEMPLATE_INDEX" val="20231107"/>
  <p:tag name="KSO_WM_UNIT_LAYERLEVEL" val="1_1_1"/>
  <p:tag name="KSO_WM_TAG_VERSION" val="3.0"/>
  <p:tag name="KSO_WM_UNIT_TYPE" val="o_h_i"/>
  <p:tag name="KSO_WM_UNIT_INDEX" val="1_1_4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gradient&quot;:[{&quot;brightness&quot;:0.05000000074505806,&quot;colorType&quot;:1,&quot;foreColorIndex&quot;:5,&quot;pos&quot;:0.25,&quot;transparency&quot;:0},{&quot;brightness&quot;:0.10000000149011612,&quot;colorType&quot;:1,&quot;foreColorIndex&quot;:5,&quot;pos&quot;:0.899999976158142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107_2*o_h_i*1_2_5"/>
  <p:tag name="KSO_WM_TEMPLATE_CATEGORY" val="diagram"/>
  <p:tag name="KSO_WM_TEMPLATE_INDEX" val="20231107"/>
  <p:tag name="KSO_WM_UNIT_LAYERLEVEL" val="1_1_1"/>
  <p:tag name="KSO_WM_TAG_VERSION" val="3.0"/>
  <p:tag name="KSO_WM_UNIT_TYPE" val="o_h_i"/>
  <p:tag name="KSO_WM_UNIT_INDEX" val="1_2_5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gradient&quot;:[{&quot;brightness&quot;:-0.20000000298023224,&quot;colorType&quot;:1,&quot;foreColorIndex&quot;:5,&quot;pos&quot;:0.30000001192092896,&quot;transparency&quot;:0},{&quot;brightness&quot;:-0.05000000074505806,&quot;colorType&quot;:1,&quot;foreColorIndex&quot;:5,&quot;pos&quot;:1,&quot;transparency&quot;:0}],&quot;type&quot;:3},&quot;glow&quot;:{&quot;colorType&quot;:0},&quot;line&quot;:{&quot;type&quot;:0},&quot;shadow&quot;:{&quot;brightness&quot;:-0.25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107_2*o_h_i*1_2_4"/>
  <p:tag name="KSO_WM_TEMPLATE_CATEGORY" val="diagram"/>
  <p:tag name="KSO_WM_TEMPLATE_INDEX" val="20231107"/>
  <p:tag name="KSO_WM_UNIT_LAYERLEVEL" val="1_1_1"/>
  <p:tag name="KSO_WM_TAG_VERSION" val="3.0"/>
  <p:tag name="KSO_WM_UNIT_TYPE" val="o_h_i"/>
  <p:tag name="KSO_WM_UNIT_INDEX" val="1_2_4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gradient&quot;:[{&quot;brightness&quot;:0.05000000074505806,&quot;colorType&quot;:1,&quot;foreColorIndex&quot;:5,&quot;pos&quot;:0.25,&quot;transparency&quot;:0},{&quot;brightness&quot;:0.10000000149011612,&quot;colorType&quot;:1,&quot;foreColorIndex&quot;:5,&quot;pos&quot;:0.899999976158142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107_2*o_h_i*1_3_4"/>
  <p:tag name="KSO_WM_TEMPLATE_CATEGORY" val="diagram"/>
  <p:tag name="KSO_WM_TEMPLATE_INDEX" val="20231107"/>
  <p:tag name="KSO_WM_UNIT_LAYERLEVEL" val="1_1_1"/>
  <p:tag name="KSO_WM_TAG_VERSION" val="3.0"/>
  <p:tag name="KSO_WM_UNIT_TYPE" val="o_h_i"/>
  <p:tag name="KSO_WM_UNIT_INDEX" val="1_3_4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gradient&quot;:[{&quot;brightness&quot;:0.05000000074505806,&quot;colorType&quot;:1,&quot;foreColorIndex&quot;:5,&quot;pos&quot;:0.25,&quot;transparency&quot;:0},{&quot;brightness&quot;:0.10000000149011612,&quot;colorType&quot;:1,&quot;foreColorIndex&quot;:5,&quot;pos&quot;:0.899999976158142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107_2*o_h_i*1_1_1"/>
  <p:tag name="KSO_WM_TEMPLATE_CATEGORY" val="diagram"/>
  <p:tag name="KSO_WM_TEMPLATE_INDEX" val="20231107"/>
  <p:tag name="KSO_WM_UNIT_LAYERLEVEL" val="1_1_1"/>
  <p:tag name="KSO_WM_TAG_VERSION" val="3.0"/>
  <p:tag name="KSO_WM_UNIT_TYPE" val="o_h_i"/>
  <p:tag name="KSO_WM_UNIT_INDEX" val="1_1_1"/>
  <p:tag name="KSO_WM_DIAGRAM_VERSION" val="3"/>
  <p:tag name="KSO_WM_DIAGRAM_COLOR_TRICK" val="1"/>
  <p:tag name="KSO_WM_DIAGRAM_COLOR_TEXT_CAN_REMOVE" val="n"/>
  <p:tag name="KSO_WM_UNIT_SUBTYPE" val="d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gradient&quot;:[{&quot;brightness&quot;:0.5,&quot;colorType&quot;:1,&quot;foreColorIndex&quot;:5,&quot;pos&quot;:0,&quot;transparency&quot;:0},{&quot;brightness&quot;:0.30000001192092896,&quot;colorType&quot;:1,&quot;foreColorIndex&quot;:5,&quot;pos&quot;:0.699999988079071,&quot;transparency&quot;:0}],&quot;type&quot;:3},&quot;glow&quot;:{&quot;colorType&quot;:0},&quot;line&quot;:{&quot;type&quot;:0},&quot;shadow&quot;:{&quot;brightness&quot;:-0.25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5,&quot;colorType&quot;:1,&quot;foreColorIndex&quot;:5,&quot;transparency&quot;:0.6000000238418579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107_2*o_h_i*1_2_1"/>
  <p:tag name="KSO_WM_TEMPLATE_CATEGORY" val="diagram"/>
  <p:tag name="KSO_WM_TEMPLATE_INDEX" val="20231107"/>
  <p:tag name="KSO_WM_UNIT_LAYERLEVEL" val="1_1_1"/>
  <p:tag name="KSO_WM_TAG_VERSION" val="3.0"/>
  <p:tag name="KSO_WM_UNIT_TYPE" val="o_h_i"/>
  <p:tag name="KSO_WM_UNIT_INDEX" val="1_2_1"/>
  <p:tag name="KSO_WM_DIAGRAM_VERSION" val="3"/>
  <p:tag name="KSO_WM_DIAGRAM_COLOR_TRICK" val="1"/>
  <p:tag name="KSO_WM_DIAGRAM_COLOR_TEXT_CAN_REMOVE" val="n"/>
  <p:tag name="KSO_WM_UNIT_SUBTYPE" val="d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gradient&quot;:[{&quot;brightness&quot;:0.5,&quot;colorType&quot;:1,&quot;foreColorIndex&quot;:5,&quot;pos&quot;:0,&quot;transparency&quot;:0},{&quot;brightness&quot;:0.30000001192092896,&quot;colorType&quot;:1,&quot;foreColorIndex&quot;:5,&quot;pos&quot;:0.699999988079071,&quot;transparency&quot;:0}],&quot;type&quot;:3},&quot;glow&quot;:{&quot;colorType&quot;:0},&quot;line&quot;:{&quot;type&quot;:0},&quot;shadow&quot;:{&quot;brightness&quot;:-0.25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5,&quot;colorType&quot;:1,&quot;foreColorIndex&quot;:5,&quot;transparency&quot;:0.6000000238418579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9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1"/>
  <p:tag name="KSO_WM_UNIT_FILL_FORE_SCHEMECOLOR_INDEX_2_BRIGHTNESS" val="0.8"/>
  <p:tag name="KSO_WM_UNIT_FILL_FORE_SCHEMECOLOR_INDEX_2" val="5"/>
  <p:tag name="KSO_WM_UNIT_FILL_FORE_SCHEMECOLOR_INDEX_2_POS" val="0.52"/>
  <p:tag name="KSO_WM_UNIT_FILL_FORE_SCHEMECOLOR_INDEX_2_TRANS" val="0.85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DIAGRAM_VERSION" val="3"/>
  <p:tag name="KSO_WM_DIAGRAM_COLOR_TRICK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6"/>
  <p:tag name="KSO_WM_UNIT_ID" val="diagram20230964_1*n_h_i*1_1_6"/>
  <p:tag name="KSO_WM_TEMPLATE_CATEGORY" val="diagram"/>
  <p:tag name="KSO_WM_TEMPLATE_INDEX" val="20230964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57.6,&quot;left&quot;:150.7,&quot;top&quot;:112.65000000000002,&quot;width&quot;:550.4452755905511}"/>
  <p:tag name="KSO_WM_DIAGRAM_COLOR_MATCH_VALUE" val="{&quot;shape&quot;:{&quot;fill&quot;:{&quot;gradient&quot;:[{&quot;brightness&quot;:0,&quot;colorType&quot;:2,&quot;pos&quot;:0,&quot;rgb&quot;:&quot;#ffffff&quot;,&quot;transparency&quot;:1},{&quot;brightness&quot;:0.800000011920929,&quot;colorType&quot;:1,&quot;foreColorIndex&quot;:5,&quot;pos&quot;:0.5199999809265137,&quot;transparency&quot;:0.8500000238418579}],&quot;type&quot;:3},&quot;glow&quot;:{&quot;colorType&quot;:0},&quot;line&quot;:{&quot;solidLine&quot;:{&quot;brightness&quot;:0,&quot;colorType&quot;:1,&quot;foreColorIndex&quot;:5,&quot;transparency&quot;:0.899999976158142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DIAGRAM_USE_COLOR_VALUE" val="{&quot;color_scheme&quot;:1,&quot;color_type&quot;:1,&quot;theme_color_indexes&quot;:[9,9,9,9,9,9]}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107_2*o_h_i*1_3_1"/>
  <p:tag name="KSO_WM_TEMPLATE_CATEGORY" val="diagram"/>
  <p:tag name="KSO_WM_TEMPLATE_INDEX" val="20231107"/>
  <p:tag name="KSO_WM_UNIT_LAYERLEVEL" val="1_1_1"/>
  <p:tag name="KSO_WM_TAG_VERSION" val="3.0"/>
  <p:tag name="KSO_WM_UNIT_TYPE" val="o_h_i"/>
  <p:tag name="KSO_WM_UNIT_INDEX" val="1_3_1"/>
  <p:tag name="KSO_WM_DIAGRAM_VERSION" val="3"/>
  <p:tag name="KSO_WM_DIAGRAM_COLOR_TRICK" val="1"/>
  <p:tag name="KSO_WM_DIAGRAM_COLOR_TEXT_CAN_REMOVE" val="n"/>
  <p:tag name="KSO_WM_UNIT_SUBTYPE" val="d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gradient&quot;:[{&quot;brightness&quot;:0.5,&quot;colorType&quot;:1,&quot;foreColorIndex&quot;:5,&quot;pos&quot;:0,&quot;transparency&quot;:0},{&quot;brightness&quot;:0.30000001192092896,&quot;colorType&quot;:1,&quot;foreColorIndex&quot;:5,&quot;pos&quot;:0.699999988079071,&quot;transparency&quot;:0}],&quot;type&quot;:3},&quot;glow&quot;:{&quot;colorType&quot;:0},&quot;line&quot;:{&quot;type&quot;:0},&quot;shadow&quot;:{&quot;brightness&quot;:-0.25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5,&quot;colorType&quot;:1,&quot;foreColorIndex&quot;:5,&quot;transparency&quot;:0.6000000238418579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9,9,9,9,9,9]}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o_h_a"/>
  <p:tag name="KSO_WM_UNIT_INDEX" val="1_1_1"/>
  <p:tag name="KSO_WM_UNIT_ID" val="diagram20231107_2*o_h_a*1_1_1"/>
  <p:tag name="KSO_WM_TEMPLATE_CATEGORY" val="diagram"/>
  <p:tag name="KSO_WM_TEMPLATE_INDEX" val="20231107"/>
  <p:tag name="KSO_WM_UNIT_LAYERLEVEL" val="1_1_1"/>
  <p:tag name="KSO_WM_TAG_VERSION" val="3.0"/>
  <p:tag name="KSO_WM_DIAGRAM_GROUP_CODE" val="o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9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1_1"/>
  <p:tag name="KSO_WM_UNIT_ID" val="diagram20231107_2*o_h_f*1_1_1"/>
  <p:tag name="KSO_WM_TEMPLATE_CATEGORY" val="diagram"/>
  <p:tag name="KSO_WM_TEMPLATE_INDEX" val="2023110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58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此处输入你的智能图形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o_h_a"/>
  <p:tag name="KSO_WM_UNIT_INDEX" val="1_2_1"/>
  <p:tag name="KSO_WM_UNIT_ID" val="diagram20231107_2*o_h_a*1_2_1"/>
  <p:tag name="KSO_WM_TEMPLATE_CATEGORY" val="diagram"/>
  <p:tag name="KSO_WM_TEMPLATE_INDEX" val="20231107"/>
  <p:tag name="KSO_WM_UNIT_LAYERLEVEL" val="1_1_1"/>
  <p:tag name="KSO_WM_TAG_VERSION" val="3.0"/>
  <p:tag name="KSO_WM_DIAGRAM_GROUP_CODE" val="o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9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2_1"/>
  <p:tag name="KSO_WM_UNIT_ID" val="diagram20231107_2*o_h_f*1_2_1"/>
  <p:tag name="KSO_WM_TEMPLATE_CATEGORY" val="diagram"/>
  <p:tag name="KSO_WM_TEMPLATE_INDEX" val="2023110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58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此处输入你的智能图形项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o_h_a"/>
  <p:tag name="KSO_WM_UNIT_INDEX" val="1_3_1"/>
  <p:tag name="KSO_WM_UNIT_ID" val="diagram20231107_2*o_h_a*1_3_1"/>
  <p:tag name="KSO_WM_TEMPLATE_CATEGORY" val="diagram"/>
  <p:tag name="KSO_WM_TEMPLATE_INDEX" val="20231107"/>
  <p:tag name="KSO_WM_UNIT_LAYERLEVEL" val="1_1_1"/>
  <p:tag name="KSO_WM_TAG_VERSION" val="3.0"/>
  <p:tag name="KSO_WM_DIAGRAM_GROUP_CODE" val="o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9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3_1"/>
  <p:tag name="KSO_WM_UNIT_ID" val="diagram20231107_2*o_h_f*1_3_1"/>
  <p:tag name="KSO_WM_TEMPLATE_CATEGORY" val="diagram"/>
  <p:tag name="KSO_WM_TEMPLATE_INDEX" val="2023110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58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此处输入你的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9,9,9,9,9,9]}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107_2*o_h_i*1_2_2"/>
  <p:tag name="KSO_WM_TEMPLATE_CATEGORY" val="diagram"/>
  <p:tag name="KSO_WM_TEMPLATE_INDEX" val="20231107"/>
  <p:tag name="KSO_WM_UNIT_LAYERLEVEL" val="1_1_1"/>
  <p:tag name="KSO_WM_TAG_VERSION" val="3.0"/>
  <p:tag name="KSO_WM_UNIT_TYPE" val="o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9.15,&quot;left&quot;:28.552992125984254,&quot;top&quot;:110.4,&quot;width&quot;:661.4970078740157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9,9,9,9,9,9]}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594,3319296,3314300,3315984]}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3313</Words>
  <Application>WPS 文字</Application>
  <PresentationFormat>宽屏</PresentationFormat>
  <Paragraphs>459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5" baseType="lpstr">
      <vt:lpstr>Arial</vt:lpstr>
      <vt:lpstr>宋体</vt:lpstr>
      <vt:lpstr>Wingdings</vt:lpstr>
      <vt:lpstr>Wingdings</vt:lpstr>
      <vt:lpstr>Avenir Book</vt:lpstr>
      <vt:lpstr>Alibaba PuHuiTi Regular</vt:lpstr>
      <vt:lpstr>Avenir Heavy</vt:lpstr>
      <vt:lpstr>宋体</vt:lpstr>
      <vt:lpstr>汉仪书宋二KW</vt:lpstr>
      <vt:lpstr>Avenir Book</vt:lpstr>
      <vt:lpstr>DIN Alternate</vt:lpstr>
      <vt:lpstr>Avenir Medium</vt:lpstr>
      <vt:lpstr>Alibaba PuHuiTi Bold</vt:lpstr>
      <vt:lpstr>微软雅黑</vt:lpstr>
      <vt:lpstr>微软雅黑 Light</vt:lpstr>
      <vt:lpstr>汉仪中黑KW</vt:lpstr>
      <vt:lpstr>宋体</vt:lpstr>
      <vt:lpstr>Arial Unicode MS</vt:lpstr>
      <vt:lpstr>苹方-简</vt:lpstr>
      <vt:lpstr>PingFang SC Semibold</vt:lpstr>
      <vt:lpstr>+中文标题</vt:lpstr>
      <vt:lpstr>Alibaba PuHuiTi</vt:lpstr>
      <vt:lpstr>OPPOSans M</vt:lpstr>
      <vt:lpstr>Alibaba PuHuiTi Medium</vt:lpstr>
      <vt:lpstr>OPPOSans 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SE7EN</cp:lastModifiedBy>
  <cp:revision>224</cp:revision>
  <dcterms:created xsi:type="dcterms:W3CDTF">2025-03-25T17:00:20Z</dcterms:created>
  <dcterms:modified xsi:type="dcterms:W3CDTF">2025-03-25T17:00:20Z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2052-7.2.2.8955</vt:lpwstr>
  </property>
  <property fmtid="{D5CDD505-2E9C-101B-9397-08002B2CF9AE}" pid="3" name="ICV">
    <vt:lpwstr>E11F4CEA8CA644E424E1E267E7AC2197_43</vt:lpwstr>
  </property>
</Properties>
</file>