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8"/>
  </p:handoutMasterIdLst>
  <p:sldIdLst>
    <p:sldId id="256" r:id="rId3"/>
    <p:sldId id="257" r:id="rId5"/>
    <p:sldId id="258" r:id="rId6"/>
    <p:sldId id="259" r:id="rId7"/>
    <p:sldId id="260" r:id="rId8"/>
    <p:sldId id="261" r:id="rId9"/>
    <p:sldId id="262" r:id="rId10"/>
    <p:sldId id="263" r:id="rId11"/>
    <p:sldId id="269" r:id="rId12"/>
    <p:sldId id="264" r:id="rId13"/>
    <p:sldId id="265" r:id="rId14"/>
    <p:sldId id="266" r:id="rId15"/>
    <p:sldId id="267" r:id="rId16"/>
    <p:sldId id="268" r:id="rId17"/>
    <p:sldId id="270" r:id="rId18"/>
    <p:sldId id="271" r:id="rId19"/>
    <p:sldId id="272" r:id="rId20"/>
    <p:sldId id="273" r:id="rId21"/>
    <p:sldId id="274"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7103745" cy="10234295"/>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8B1"/>
    <a:srgbClr val="16AA89"/>
    <a:srgbClr val="15A485"/>
    <a:srgbClr val="004C0C"/>
    <a:srgbClr val="B2B2B2"/>
    <a:srgbClr val="202020"/>
    <a:srgbClr val="323232"/>
    <a:srgbClr val="CC3300"/>
    <a:srgbClr val="CC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085"/>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198.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0"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9.xml"/><Relationship Id="rId7" Type="http://schemas.openxmlformats.org/officeDocument/2006/relationships/image" Target="../media/image2.png"/><Relationship Id="rId6" Type="http://schemas.openxmlformats.org/officeDocument/2006/relationships/tags" Target="../tags/tag8.xml"/><Relationship Id="rId5" Type="http://schemas.openxmlformats.org/officeDocument/2006/relationships/image" Target="../media/image1.png"/><Relationship Id="rId4" Type="http://schemas.openxmlformats.org/officeDocument/2006/relationships/tags" Target="../tags/tag7.xml"/><Relationship Id="rId3" Type="http://schemas.openxmlformats.org/officeDocument/2006/relationships/image" Target="../media/image5.png"/><Relationship Id="rId2" Type="http://schemas.openxmlformats.org/officeDocument/2006/relationships/tags" Target="../tags/tag6.xml"/><Relationship Id="rId10"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标题幻灯片">
    <p:bg>
      <p:bgPr>
        <a:solidFill>
          <a:schemeClr val="tx1">
            <a:lumMod val="95000"/>
            <a:lumOff val="5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图片 7" descr="CTC"/>
          <p:cNvPicPr>
            <a:picLocks noChangeAspect="1"/>
          </p:cNvPicPr>
          <p:nvPr userDrawn="1">
            <p:custDataLst>
              <p:tags r:id="rId2"/>
            </p:custDataLst>
          </p:nvPr>
        </p:nvPicPr>
        <p:blipFill>
          <a:blip r:embed="rId3"/>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4"/>
            </p:custDataLst>
          </p:nvPr>
        </p:nvPicPr>
        <p:blipFill>
          <a:blip r:embed="rId5"/>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6"/>
            </p:custDataLst>
          </p:nvPr>
        </p:nvPicPr>
        <p:blipFill>
          <a:blip r:embed="rId7"/>
          <a:stretch>
            <a:fillRect/>
          </a:stretch>
        </p:blipFill>
        <p:spPr>
          <a:xfrm>
            <a:off x="11322050" y="6132830"/>
            <a:ext cx="303530" cy="303530"/>
          </a:xfrm>
          <a:prstGeom prst="rect">
            <a:avLst/>
          </a:prstGeom>
        </p:spPr>
      </p:pic>
      <p:sp>
        <p:nvSpPr>
          <p:cNvPr id="11" name="文本框 10"/>
          <p:cNvSpPr txBox="1"/>
          <p:nvPr userDrawn="1">
            <p:custDataLst>
              <p:tags r:id="rId8"/>
            </p:custDataLst>
          </p:nvPr>
        </p:nvSpPr>
        <p:spPr>
          <a:xfrm>
            <a:off x="499745" y="6132830"/>
            <a:ext cx="5743575" cy="275590"/>
          </a:xfrm>
          <a:prstGeom prst="rect">
            <a:avLst/>
          </a:prstGeom>
          <a:noFill/>
        </p:spPr>
        <p:txBody>
          <a:bodyPr wrap="square" rtlCol="0">
            <a:spAutoFit/>
          </a:bodyPr>
          <a:p>
            <a:pPr algn="l"/>
            <a:r>
              <a:rPr sz="1200">
                <a:solidFill>
                  <a:schemeClr val="bg1">
                    <a:lumMod val="75000"/>
                  </a:schemeClr>
                </a:solidFill>
                <a:latin typeface="Alibaba PuHuiTi Light" panose="00020600040101010101" charset="-122"/>
                <a:ea typeface="Alibaba PuHuiTi Light" panose="00020600040101010101" charset="-122"/>
                <a:sym typeface="+mn-ea"/>
              </a:rPr>
              <a:t>Tantin as a Metaphor • Connecting and Coexisting</a:t>
            </a:r>
            <a:endParaRPr sz="1200">
              <a:solidFill>
                <a:schemeClr val="tx1">
                  <a:lumMod val="50000"/>
                  <a:lumOff val="50000"/>
                </a:schemeClr>
              </a:solidFill>
              <a:latin typeface="Alibaba PuHuiTi Light" panose="00020600040101010101" charset="-122"/>
              <a:ea typeface="Alibaba PuHuiTi Light" panose="00020600040101010101" charset="-122"/>
            </a:endParaRPr>
          </a:p>
        </p:txBody>
      </p:sp>
      <p:pic>
        <p:nvPicPr>
          <p:cNvPr id="2" name="图片 1"/>
          <p:cNvPicPr>
            <a:picLocks noChangeAspect="1"/>
          </p:cNvPicPr>
          <p:nvPr userDrawn="1">
            <p:custDataLst>
              <p:tags r:id="rId9"/>
            </p:custDataLst>
          </p:nvPr>
        </p:nvPicPr>
        <p:blipFill>
          <a:blip r:embed="rId10">
            <a:alphaModFix amt="5000"/>
          </a:blip>
          <a:stretch>
            <a:fillRect/>
          </a:stretch>
        </p:blipFill>
        <p:spPr>
          <a:xfrm>
            <a:off x="6237605" y="1181100"/>
            <a:ext cx="4999355" cy="4496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图片 6" descr="logo"/>
          <p:cNvPicPr>
            <a:picLocks noChangeAspect="1"/>
          </p:cNvPicPr>
          <p:nvPr userDrawn="1">
            <p:custDataLst>
              <p:tags r:id="rId2"/>
            </p:custDataLst>
          </p:nvPr>
        </p:nvPicPr>
        <p:blipFill>
          <a:blip r:embed="rId3"/>
          <a:stretch>
            <a:fillRect/>
          </a:stretch>
        </p:blipFill>
        <p:spPr>
          <a:xfrm>
            <a:off x="10394315" y="467995"/>
            <a:ext cx="1231265" cy="376555"/>
          </a:xfrm>
          <a:prstGeom prst="rect">
            <a:avLst/>
          </a:prstGeom>
        </p:spPr>
      </p:pic>
      <p:pic>
        <p:nvPicPr>
          <p:cNvPr id="8" name="图片 7" descr="CTC"/>
          <p:cNvPicPr>
            <a:picLocks noChangeAspect="1"/>
          </p:cNvPicPr>
          <p:nvPr userDrawn="1">
            <p:custDataLst>
              <p:tags r:id="rId4"/>
            </p:custDataLst>
          </p:nvPr>
        </p:nvPicPr>
        <p:blipFill>
          <a:blip r:embed="rId5"/>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6"/>
            </p:custDataLst>
          </p:nvPr>
        </p:nvPicPr>
        <p:blipFill>
          <a:blip r:embed="rId7"/>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8"/>
            </p:custDataLst>
          </p:nvPr>
        </p:nvPicPr>
        <p:blipFill>
          <a:blip r:embed="rId9"/>
          <a:stretch>
            <a:fillRect/>
          </a:stretch>
        </p:blipFill>
        <p:spPr>
          <a:xfrm>
            <a:off x="11322050" y="6132830"/>
            <a:ext cx="303530" cy="303530"/>
          </a:xfrm>
          <a:prstGeom prst="rect">
            <a:avLst/>
          </a:prstGeom>
        </p:spPr>
      </p:pic>
      <p:sp>
        <p:nvSpPr>
          <p:cNvPr id="11" name="文本框 10"/>
          <p:cNvSpPr txBox="1"/>
          <p:nvPr userDrawn="1">
            <p:custDataLst>
              <p:tags r:id="rId10"/>
            </p:custDataLst>
          </p:nvPr>
        </p:nvSpPr>
        <p:spPr>
          <a:xfrm>
            <a:off x="499745" y="6132830"/>
            <a:ext cx="5743575" cy="275590"/>
          </a:xfrm>
          <a:prstGeom prst="rect">
            <a:avLst/>
          </a:prstGeom>
          <a:noFill/>
        </p:spPr>
        <p:txBody>
          <a:bodyPr wrap="square" rtlCol="0">
            <a:spAutoFit/>
          </a:bodyPr>
          <a:p>
            <a:pPr algn="l"/>
            <a:r>
              <a:rPr sz="1200">
                <a:solidFill>
                  <a:schemeClr val="bg1">
                    <a:lumMod val="75000"/>
                  </a:schemeClr>
                </a:solidFill>
                <a:latin typeface="Alibaba PuHuiTi Light" panose="00020600040101010101" charset="-122"/>
                <a:ea typeface="Alibaba PuHuiTi Light" panose="00020600040101010101" charset="-122"/>
                <a:sym typeface="+mn-ea"/>
              </a:rPr>
              <a:t>Tantin as a Metaphor • Connecting and Coexisting</a:t>
            </a:r>
            <a:endParaRPr lang="zh-CN" altLang="en-US" sz="1200">
              <a:solidFill>
                <a:schemeClr val="tx1">
                  <a:lumMod val="50000"/>
                  <a:lumOff val="50000"/>
                </a:schemeClr>
              </a:solidFill>
              <a:latin typeface="Alibaba PuHuiTi Light" panose="00020600040101010101" charset="-122"/>
              <a:ea typeface="Alibaba PuHuiTi Light" panose="00020600040101010101"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4.xml"/><Relationship Id="rId7" Type="http://schemas.openxmlformats.org/officeDocument/2006/relationships/image" Target="../media/image2.png"/><Relationship Id="rId6" Type="http://schemas.openxmlformats.org/officeDocument/2006/relationships/tags" Target="../tags/tag13.xml"/><Relationship Id="rId5" Type="http://schemas.openxmlformats.org/officeDocument/2006/relationships/image" Target="../media/image1.png"/><Relationship Id="rId4" Type="http://schemas.openxmlformats.org/officeDocument/2006/relationships/tags" Target="../tags/tag12.xml"/><Relationship Id="rId3" Type="http://schemas.openxmlformats.org/officeDocument/2006/relationships/image" Target="../media/image5.png"/><Relationship Id="rId2" Type="http://schemas.openxmlformats.org/officeDocument/2006/relationships/image" Target="../media/image6.pn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15.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4.png"/><Relationship Id="rId6" Type="http://schemas.openxmlformats.org/officeDocument/2006/relationships/tags" Target="../tags/tag55.xml"/><Relationship Id="rId5" Type="http://schemas.openxmlformats.org/officeDocument/2006/relationships/image" Target="../media/image13.png"/><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6.png"/><Relationship Id="rId6" Type="http://schemas.openxmlformats.org/officeDocument/2006/relationships/tags" Target="../tags/tag60.xml"/><Relationship Id="rId5" Type="http://schemas.openxmlformats.org/officeDocument/2006/relationships/image" Target="../media/image15.jpeg"/><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8.jpeg"/><Relationship Id="rId6" Type="http://schemas.openxmlformats.org/officeDocument/2006/relationships/tags" Target="../tags/tag65.xml"/><Relationship Id="rId5" Type="http://schemas.openxmlformats.org/officeDocument/2006/relationships/image" Target="../media/image17.png"/><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20.png"/><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image" Target="../media/image22.jpeg"/><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21.png"/><Relationship Id="rId12" Type="http://schemas.openxmlformats.org/officeDocument/2006/relationships/slideLayout" Target="../slideLayouts/slideLayout3.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8.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89.xml"/><Relationship Id="rId7" Type="http://schemas.openxmlformats.org/officeDocument/2006/relationships/image" Target="../media/image1.png"/><Relationship Id="rId6" Type="http://schemas.openxmlformats.org/officeDocument/2006/relationships/tags" Target="../tags/tag88.xml"/><Relationship Id="rId5" Type="http://schemas.openxmlformats.org/officeDocument/2006/relationships/image" Target="../media/image5.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image" Target="../media/image23.png"/><Relationship Id="rId19" Type="http://schemas.openxmlformats.org/officeDocument/2006/relationships/slideLayout" Target="../slideLayouts/slideLayout3.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image" Target="../media/image3.png"/><Relationship Id="rId10" Type="http://schemas.openxmlformats.org/officeDocument/2006/relationships/tags" Target="../tags/tag90.xml"/><Relationship Id="rId1" Type="http://schemas.openxmlformats.org/officeDocument/2006/relationships/tags" Target="../tags/tag85.xml"/></Relationships>
</file>

<file path=ppt/slides/_rels/slide19.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5" Type="http://schemas.openxmlformats.org/officeDocument/2006/relationships/slideLayout" Target="../slideLayouts/slideLayout3.xml"/><Relationship Id="rId14" Type="http://schemas.openxmlformats.org/officeDocument/2006/relationships/image" Target="../media/image26.png"/><Relationship Id="rId13" Type="http://schemas.openxmlformats.org/officeDocument/2006/relationships/tags" Target="../tags/tag108.xml"/><Relationship Id="rId12" Type="http://schemas.openxmlformats.org/officeDocument/2006/relationships/image" Target="../media/image25.jpeg"/><Relationship Id="rId11" Type="http://schemas.openxmlformats.org/officeDocument/2006/relationships/tags" Target="../tags/tag107.xml"/><Relationship Id="rId10" Type="http://schemas.openxmlformats.org/officeDocument/2006/relationships/image" Target="../media/image24.png"/><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5" Type="http://schemas.openxmlformats.org/officeDocument/2006/relationships/slideLayout" Target="../slideLayouts/slideLayout3.xml"/><Relationship Id="rId14" Type="http://schemas.openxmlformats.org/officeDocument/2006/relationships/image" Target="../media/image29.jpeg"/><Relationship Id="rId13" Type="http://schemas.openxmlformats.org/officeDocument/2006/relationships/tags" Target="../tags/tag119.xml"/><Relationship Id="rId12" Type="http://schemas.openxmlformats.org/officeDocument/2006/relationships/image" Target="../media/image28.jpeg"/><Relationship Id="rId11" Type="http://schemas.openxmlformats.org/officeDocument/2006/relationships/tags" Target="../tags/tag118.xml"/><Relationship Id="rId10" Type="http://schemas.openxmlformats.org/officeDocument/2006/relationships/image" Target="../media/image27.jpeg"/><Relationship Id="rId1" Type="http://schemas.openxmlformats.org/officeDocument/2006/relationships/tags" Target="../tags/tag109.xml"/></Relationships>
</file>

<file path=ppt/slides/_rels/slide21.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image" Target="../media/image1.png"/><Relationship Id="rId7" Type="http://schemas.openxmlformats.org/officeDocument/2006/relationships/tags" Target="../tags/tag124.xml"/><Relationship Id="rId6" Type="http://schemas.openxmlformats.org/officeDocument/2006/relationships/image" Target="../media/image5.png"/><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30.png"/><Relationship Id="rId13" Type="http://schemas.openxmlformats.org/officeDocument/2006/relationships/slideLayout" Target="../slideLayouts/slideLayout3.xml"/><Relationship Id="rId12" Type="http://schemas.openxmlformats.org/officeDocument/2006/relationships/image" Target="../media/image3.png"/><Relationship Id="rId11" Type="http://schemas.openxmlformats.org/officeDocument/2006/relationships/tags" Target="../tags/tag126.xml"/><Relationship Id="rId10" Type="http://schemas.openxmlformats.org/officeDocument/2006/relationships/image" Target="../media/image2.png"/><Relationship Id="rId1" Type="http://schemas.openxmlformats.org/officeDocument/2006/relationships/tags" Target="../tags/tag12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28.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161.xml"/><Relationship Id="rId7" Type="http://schemas.openxmlformats.org/officeDocument/2006/relationships/image" Target="../media/image5.png"/><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image" Target="../media/image31.png"/><Relationship Id="rId14" Type="http://schemas.openxmlformats.org/officeDocument/2006/relationships/slideLayout" Target="../slideLayouts/slideLayout3.xml"/><Relationship Id="rId13" Type="http://schemas.openxmlformats.org/officeDocument/2006/relationships/image" Target="../media/image3.png"/><Relationship Id="rId12" Type="http://schemas.openxmlformats.org/officeDocument/2006/relationships/tags" Target="../tags/tag163.xml"/><Relationship Id="rId11" Type="http://schemas.openxmlformats.org/officeDocument/2006/relationships/image" Target="../media/image2.png"/><Relationship Id="rId10" Type="http://schemas.openxmlformats.org/officeDocument/2006/relationships/tags" Target="../tags/tag162.xml"/><Relationship Id="rId1" Type="http://schemas.openxmlformats.org/officeDocument/2006/relationships/tags" Target="../tags/tag156.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image" Target="../media/image32.png"/><Relationship Id="rId1" Type="http://schemas.openxmlformats.org/officeDocument/2006/relationships/tags" Target="../tags/tag164.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image" Target="../media/image7.jpeg"/><Relationship Id="rId1" Type="http://schemas.openxmlformats.org/officeDocument/2006/relationships/tags" Target="../tags/tag18.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image" Target="../media/image33.png"/><Relationship Id="rId1" Type="http://schemas.openxmlformats.org/officeDocument/2006/relationships/tags" Target="../tags/tag167.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image" Target="../media/image34.png"/><Relationship Id="rId1" Type="http://schemas.openxmlformats.org/officeDocument/2006/relationships/tags" Target="../tags/tag172.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image" Target="../media/image3.png"/><Relationship Id="rId3" Type="http://schemas.openxmlformats.org/officeDocument/2006/relationships/tags" Target="../tags/tag178.xml"/><Relationship Id="rId2" Type="http://schemas.openxmlformats.org/officeDocument/2006/relationships/image" Target="../media/image35.png"/><Relationship Id="rId1" Type="http://schemas.openxmlformats.org/officeDocument/2006/relationships/tags" Target="../tags/tag177.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image" Target="../media/image36.png"/><Relationship Id="rId1" Type="http://schemas.openxmlformats.org/officeDocument/2006/relationships/tags" Target="../tags/tag183.xml"/></Relationships>
</file>

<file path=ppt/slides/_rels/slide3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93.xml"/><Relationship Id="rId7" Type="http://schemas.openxmlformats.org/officeDocument/2006/relationships/image" Target="../media/image1.png"/><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image" Target="../media/image37.png"/><Relationship Id="rId16" Type="http://schemas.openxmlformats.org/officeDocument/2006/relationships/slideLayout" Target="../slideLayouts/slideLayout1.xml"/><Relationship Id="rId15" Type="http://schemas.openxmlformats.org/officeDocument/2006/relationships/tags" Target="../tags/tag197.xml"/><Relationship Id="rId14" Type="http://schemas.openxmlformats.org/officeDocument/2006/relationships/image" Target="../media/image5.png"/><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image" Target="../media/image3.png"/><Relationship Id="rId10" Type="http://schemas.openxmlformats.org/officeDocument/2006/relationships/tags" Target="../tags/tag194.xml"/><Relationship Id="rId1" Type="http://schemas.openxmlformats.org/officeDocument/2006/relationships/tags" Target="../tags/tag188.xml"/></Relationships>
</file>

<file path=ppt/slides/_rels/slide4.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image" Target="../media/image3.png"/><Relationship Id="rId4" Type="http://schemas.openxmlformats.org/officeDocument/2006/relationships/tags" Target="../tags/tag23.xml"/><Relationship Id="rId3" Type="http://schemas.openxmlformats.org/officeDocument/2006/relationships/image" Target="../media/image8.png"/><Relationship Id="rId2" Type="http://schemas.openxmlformats.org/officeDocument/2006/relationships/tags" Target="../tags/tag22.xml"/><Relationship Id="rId17" Type="http://schemas.openxmlformats.org/officeDocument/2006/relationships/slideLayout" Target="../slideLayouts/slideLayout3.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image" Target="../media/image2.png"/><Relationship Id="rId12" Type="http://schemas.openxmlformats.org/officeDocument/2006/relationships/tags" Target="../tags/tag28.xml"/><Relationship Id="rId11" Type="http://schemas.openxmlformats.org/officeDocument/2006/relationships/image" Target="../media/image1.png"/><Relationship Id="rId10" Type="http://schemas.openxmlformats.org/officeDocument/2006/relationships/tags" Target="../tags/tag27.xml"/><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image" Target="../media/image9.png"/><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40.xml"/><Relationship Id="rId7" Type="http://schemas.openxmlformats.org/officeDocument/2006/relationships/image" Target="../media/image5.pn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image" Target="../media/image10.png"/><Relationship Id="rId14" Type="http://schemas.openxmlformats.org/officeDocument/2006/relationships/slideLayout" Target="../slideLayouts/slideLayout3.xml"/><Relationship Id="rId13" Type="http://schemas.openxmlformats.org/officeDocument/2006/relationships/image" Target="../media/image3.png"/><Relationship Id="rId12" Type="http://schemas.openxmlformats.org/officeDocument/2006/relationships/tags" Target="../tags/tag42.xml"/><Relationship Id="rId11" Type="http://schemas.openxmlformats.org/officeDocument/2006/relationships/image" Target="../media/image2.png"/><Relationship Id="rId10" Type="http://schemas.openxmlformats.org/officeDocument/2006/relationships/tags" Target="../tags/tag41.xml"/><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5.xml"/><Relationship Id="rId3" Type="http://schemas.openxmlformats.org/officeDocument/2006/relationships/image" Target="../media/image11.png"/><Relationship Id="rId2" Type="http://schemas.openxmlformats.org/officeDocument/2006/relationships/tags" Target="../tags/tag44.xml"/><Relationship Id="rId1" Type="http://schemas.openxmlformats.org/officeDocument/2006/relationships/tags" Target="../tags/tag4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image" Target="../media/image12.png"/><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3" name="图片 2" descr="logo"/>
          <p:cNvPicPr>
            <a:picLocks noChangeAspect="1"/>
          </p:cNvPicPr>
          <p:nvPr/>
        </p:nvPicPr>
        <p:blipFill>
          <a:blip r:embed="rId3"/>
          <a:stretch>
            <a:fillRect/>
          </a:stretch>
        </p:blipFill>
        <p:spPr>
          <a:xfrm>
            <a:off x="4924425" y="1015365"/>
            <a:ext cx="2343150" cy="716280"/>
          </a:xfrm>
          <a:prstGeom prst="rect">
            <a:avLst/>
          </a:prstGeom>
        </p:spPr>
      </p:pic>
      <p:sp>
        <p:nvSpPr>
          <p:cNvPr id="8" name="文本框 7"/>
          <p:cNvSpPr txBox="1"/>
          <p:nvPr/>
        </p:nvSpPr>
        <p:spPr>
          <a:xfrm>
            <a:off x="4218940" y="2261870"/>
            <a:ext cx="3743960" cy="715645"/>
          </a:xfrm>
          <a:prstGeom prst="rect">
            <a:avLst/>
          </a:prstGeom>
          <a:noFill/>
        </p:spPr>
        <p:txBody>
          <a:bodyPr wrap="square" rtlCol="0">
            <a:noAutofit/>
          </a:bodyPr>
          <a:p>
            <a:pPr algn="ctr"/>
            <a:r>
              <a:rPr lang="zh-CN" altLang="en-US" sz="3600">
                <a:solidFill>
                  <a:schemeClr val="bg1"/>
                </a:solidFill>
                <a:effectLst/>
                <a:latin typeface="Century Gothic Regular" panose="020B0702020202020204" charset="0"/>
                <a:ea typeface="Alibaba PuHuiTi Light" panose="00020600040101010101" charset="-122"/>
                <a:cs typeface="Century Gothic Regular" panose="020B0702020202020204" charset="0"/>
              </a:rPr>
              <a:t>Tantin Group</a:t>
            </a:r>
            <a:endParaRPr lang="zh-CN" altLang="en-US" sz="3600">
              <a:solidFill>
                <a:schemeClr val="bg1"/>
              </a:solidFill>
              <a:effectLst/>
              <a:latin typeface="Century Gothic Regular" panose="020B0702020202020204" charset="0"/>
              <a:ea typeface="Alibaba PuHuiTi Light" panose="00020600040101010101" charset="-122"/>
              <a:cs typeface="Century Gothic Regular" panose="020B0702020202020204" charset="0"/>
            </a:endParaRPr>
          </a:p>
        </p:txBody>
      </p:sp>
      <p:sp>
        <p:nvSpPr>
          <p:cNvPr id="9" name="文本框 8"/>
          <p:cNvSpPr txBox="1"/>
          <p:nvPr/>
        </p:nvSpPr>
        <p:spPr>
          <a:xfrm>
            <a:off x="1379220" y="2868930"/>
            <a:ext cx="9423400" cy="1045845"/>
          </a:xfrm>
          <a:prstGeom prst="rect">
            <a:avLst/>
          </a:prstGeom>
          <a:noFill/>
        </p:spPr>
        <p:txBody>
          <a:bodyPr wrap="square" rtlCol="0">
            <a:noAutofit/>
          </a:bodyPr>
          <a:p>
            <a:pPr algn="dist"/>
            <a:r>
              <a:rPr lang="en-US" altLang="zh-CN" sz="6600" b="1">
                <a:solidFill>
                  <a:srgbClr val="00E8B1"/>
                </a:solidFill>
                <a:latin typeface="Century Gothic Bold" panose="020B0702020202020204" charset="0"/>
                <a:ea typeface="Alibaba PuHuiTi Bold" panose="00020600040101010101" charset="-122"/>
                <a:cs typeface="Century Gothic Bold" panose="020B0702020202020204" charset="0"/>
                <a:sym typeface="+mn-ea"/>
              </a:rPr>
              <a:t>PROJECT PROPOSAL</a:t>
            </a:r>
            <a:endParaRPr lang="en-US" altLang="zh-CN" sz="6600" b="1">
              <a:solidFill>
                <a:srgbClr val="00E8B1"/>
              </a:solidFill>
              <a:latin typeface="Century Gothic Bold" panose="020B0702020202020204" charset="0"/>
              <a:ea typeface="Alibaba PuHuiTi Bold" panose="00020600040101010101" charset="-122"/>
              <a:cs typeface="Century Gothic Bold" panose="020B0702020202020204" charset="0"/>
              <a:sym typeface="+mn-ea"/>
            </a:endParaRPr>
          </a:p>
        </p:txBody>
      </p:sp>
      <p:sp>
        <p:nvSpPr>
          <p:cNvPr id="11" name="文本框 10"/>
          <p:cNvSpPr txBox="1"/>
          <p:nvPr/>
        </p:nvSpPr>
        <p:spPr>
          <a:xfrm>
            <a:off x="3224530" y="4109085"/>
            <a:ext cx="5743575" cy="306705"/>
          </a:xfrm>
          <a:prstGeom prst="rect">
            <a:avLst/>
          </a:prstGeom>
          <a:noFill/>
        </p:spPr>
        <p:txBody>
          <a:bodyPr wrap="square" rtlCol="0">
            <a:spAutoFit/>
          </a:bodyPr>
          <a:p>
            <a:pPr algn="ctr"/>
            <a:r>
              <a:rPr lang="zh-CN" altLang="en-US" sz="1400">
                <a:solidFill>
                  <a:schemeClr val="bg1"/>
                </a:solidFill>
                <a:latin typeface="Alibaba PuHuiTi Light" panose="00020600040101010101" charset="-122"/>
                <a:ea typeface="Alibaba PuHuiTi Light" panose="00020600040101010101" charset="-122"/>
              </a:rPr>
              <a:t>Boundless Endeavors, Tantin is Everywhere</a:t>
            </a:r>
            <a:endParaRPr lang="zh-CN" altLang="en-US" sz="1400">
              <a:solidFill>
                <a:schemeClr val="bg1"/>
              </a:solidFill>
              <a:latin typeface="Alibaba PuHuiTi Light" panose="00020600040101010101" charset="-122"/>
              <a:ea typeface="Alibaba PuHuiTi Light" panose="00020600040101010101" charset="-122"/>
            </a:endParaRPr>
          </a:p>
        </p:txBody>
      </p:sp>
      <p:grpSp>
        <p:nvGrpSpPr>
          <p:cNvPr id="7" name="组合 6"/>
          <p:cNvGrpSpPr/>
          <p:nvPr/>
        </p:nvGrpSpPr>
        <p:grpSpPr>
          <a:xfrm>
            <a:off x="5551805" y="5619115"/>
            <a:ext cx="1080135" cy="303530"/>
            <a:chOff x="8743" y="8849"/>
            <a:chExt cx="1701" cy="478"/>
          </a:xfrm>
        </p:grpSpPr>
        <p:pic>
          <p:nvPicPr>
            <p:cNvPr id="4" name="图片 3" descr="CTC"/>
            <p:cNvPicPr>
              <a:picLocks noChangeAspect="1"/>
            </p:cNvPicPr>
            <p:nvPr userDrawn="1">
              <p:custDataLst>
                <p:tags r:id="rId4"/>
              </p:custDataLst>
            </p:nvPr>
          </p:nvPicPr>
          <p:blipFill>
            <a:blip r:embed="rId5"/>
            <a:stretch>
              <a:fillRect/>
            </a:stretch>
          </p:blipFill>
          <p:spPr>
            <a:xfrm>
              <a:off x="8743" y="8849"/>
              <a:ext cx="478" cy="478"/>
            </a:xfrm>
            <a:prstGeom prst="rect">
              <a:avLst/>
            </a:prstGeom>
          </p:spPr>
        </p:pic>
        <p:pic>
          <p:nvPicPr>
            <p:cNvPr id="5" name="图片 4" descr="USDY"/>
            <p:cNvPicPr>
              <a:picLocks noChangeAspect="1"/>
            </p:cNvPicPr>
            <p:nvPr userDrawn="1">
              <p:custDataLst>
                <p:tags r:id="rId6"/>
              </p:custDataLst>
            </p:nvPr>
          </p:nvPicPr>
          <p:blipFill>
            <a:blip r:embed="rId7"/>
            <a:stretch>
              <a:fillRect/>
            </a:stretch>
          </p:blipFill>
          <p:spPr>
            <a:xfrm>
              <a:off x="9354" y="8849"/>
              <a:ext cx="478" cy="478"/>
            </a:xfrm>
            <a:prstGeom prst="rect">
              <a:avLst/>
            </a:prstGeom>
          </p:spPr>
        </p:pic>
        <p:pic>
          <p:nvPicPr>
            <p:cNvPr id="10" name="图片 9" descr="TT Coin"/>
            <p:cNvPicPr>
              <a:picLocks noChangeAspect="1"/>
            </p:cNvPicPr>
            <p:nvPr userDrawn="1">
              <p:custDataLst>
                <p:tags r:id="rId8"/>
              </p:custDataLst>
            </p:nvPr>
          </p:nvPicPr>
          <p:blipFill>
            <a:blip r:embed="rId9"/>
            <a:stretch>
              <a:fillRect/>
            </a:stretch>
          </p:blipFill>
          <p:spPr>
            <a:xfrm>
              <a:off x="9966" y="8849"/>
              <a:ext cx="478" cy="478"/>
            </a:xfrm>
            <a:prstGeom prst="rect">
              <a:avLst/>
            </a:prstGeom>
          </p:spPr>
        </p:pic>
      </p:grpSp>
      <p:sp>
        <p:nvSpPr>
          <p:cNvPr id="6" name="文本框 5"/>
          <p:cNvSpPr txBox="1"/>
          <p:nvPr userDrawn="1">
            <p:custDataLst>
              <p:tags r:id="rId10"/>
            </p:custDataLst>
          </p:nvPr>
        </p:nvSpPr>
        <p:spPr>
          <a:xfrm>
            <a:off x="3224530" y="6132830"/>
            <a:ext cx="5743575" cy="275590"/>
          </a:xfrm>
          <a:prstGeom prst="rect">
            <a:avLst/>
          </a:prstGeom>
          <a:noFill/>
        </p:spPr>
        <p:txBody>
          <a:bodyPr wrap="square" rtlCol="0">
            <a:spAutoFit/>
          </a:bodyPr>
          <a:p>
            <a:pPr algn="ctr"/>
            <a:r>
              <a:rPr sz="1200">
                <a:solidFill>
                  <a:schemeClr val="bg1">
                    <a:lumMod val="75000"/>
                  </a:schemeClr>
                </a:solidFill>
                <a:latin typeface="Alibaba PuHuiTi Light" panose="00020600040101010101" charset="-122"/>
                <a:ea typeface="Alibaba PuHuiTi Light" panose="00020600040101010101" charset="-122"/>
              </a:rPr>
              <a:t>Tantin as a Metaphor • Connecting and Coexisting</a:t>
            </a:r>
            <a:endParaRPr sz="1200">
              <a:solidFill>
                <a:schemeClr val="bg1">
                  <a:lumMod val="75000"/>
                </a:schemeClr>
              </a:solidFill>
              <a:latin typeface="Alibaba PuHuiTi Light" panose="00020600040101010101" charset="-122"/>
              <a:ea typeface="Alibaba PuHuiTi Light" panose="0002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custDataLst>
              <p:tags r:id="rId1"/>
            </p:custDataLst>
          </p:nvPr>
        </p:nvSpPr>
        <p:spPr>
          <a:xfrm>
            <a:off x="3061335" y="2296795"/>
            <a:ext cx="3127375" cy="3076575"/>
          </a:xfrm>
          <a:prstGeom prst="rect">
            <a:avLst/>
          </a:prstGeom>
          <a:noFill/>
        </p:spPr>
        <p:txBody>
          <a:bodyPr wrap="square" rtlCol="0">
            <a:spAutoFit/>
          </a:bodyPr>
          <a:p>
            <a:pPr algn="l">
              <a:lnSpc>
                <a:spcPct val="100000"/>
              </a:lnSpc>
            </a:pPr>
            <a:r>
              <a:rPr lang="zh-CN" altLang="en-US" sz="1400" b="1">
                <a:solidFill>
                  <a:schemeClr val="bg1"/>
                </a:solidFill>
                <a:latin typeface="Alibaba PuHuiTi Bold" panose="00020600040101010101" charset="-122"/>
                <a:ea typeface="Alibaba PuHuiTi Bold" panose="00020600040101010101" charset="-122"/>
              </a:rPr>
              <a:t>Technical Features:</a:t>
            </a:r>
            <a:endParaRPr lang="zh-CN" altLang="en-US" sz="1400" b="1">
              <a:solidFill>
                <a:schemeClr val="bg1"/>
              </a:solidFill>
              <a:latin typeface="Alibaba PuHuiTi Bold" panose="00020600040101010101" charset="-122"/>
              <a:ea typeface="Alibaba PuHuiTi Bold" panose="00020600040101010101" charset="-122"/>
            </a:endParaRPr>
          </a:p>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rPr>
              <a:t>High throughput:Supports massive transaction processing.</a:t>
            </a:r>
            <a:endParaRPr lang="zh-CN" altLang="en-US" sz="1200">
              <a:solidFill>
                <a:schemeClr val="bg1"/>
              </a:solidFill>
              <a:latin typeface="Alibaba PuHuiTi" panose="00020600040101010101" charset="-122"/>
              <a:ea typeface="Alibaba PuHuiTi" panose="00020600040101010101" charset="-122"/>
            </a:endParaRPr>
          </a:p>
          <a:p>
            <a:pPr indent="0" algn="l">
              <a:lnSpc>
                <a:spcPct val="100000"/>
              </a:lnSpc>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endParaRPr>
          </a:p>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rPr>
              <a:t>Smart contracts: Convenient development components adaptable to multiple industry scenarios.</a:t>
            </a:r>
            <a:endParaRPr lang="zh-CN" altLang="en-US" sz="1200">
              <a:solidFill>
                <a:schemeClr val="bg1"/>
              </a:solidFill>
              <a:latin typeface="Alibaba PuHuiTi" panose="00020600040101010101" charset="-122"/>
              <a:ea typeface="Alibaba PuHuiTi" panose="00020600040101010101" charset="-122"/>
            </a:endParaRPr>
          </a:p>
          <a:p>
            <a:pPr indent="0" algn="l">
              <a:lnSpc>
                <a:spcPct val="100000"/>
              </a:lnSpc>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endParaRPr>
          </a:p>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rPr>
              <a:t>Cross-chain interoperability:     Enables</a:t>
            </a:r>
            <a:r>
              <a:rPr lang="en-US" altLang="zh-CN" sz="1200">
                <a:solidFill>
                  <a:schemeClr val="bg1"/>
                </a:solidFill>
                <a:latin typeface="Alibaba PuHuiTi" panose="00020600040101010101" charset="-122"/>
                <a:ea typeface="Alibaba PuHuiTi" panose="00020600040101010101" charset="-122"/>
              </a:rPr>
              <a:t> </a:t>
            </a:r>
            <a:r>
              <a:rPr lang="zh-CN" altLang="en-US" sz="1200">
                <a:solidFill>
                  <a:schemeClr val="bg1"/>
                </a:solidFill>
                <a:latin typeface="Alibaba PuHuiTi" panose="00020600040101010101" charset="-122"/>
                <a:ea typeface="Alibaba PuHuiTi" panose="00020600040101010101" charset="-122"/>
              </a:rPr>
              <a:t>seamless connections between different blockchain ecosystems.</a:t>
            </a:r>
            <a:endParaRPr lang="zh-CN" altLang="en-US" sz="1200">
              <a:solidFill>
                <a:schemeClr val="bg1"/>
              </a:solidFill>
              <a:latin typeface="Alibaba PuHuiTi" panose="00020600040101010101" charset="-122"/>
              <a:ea typeface="Alibaba PuHuiTi" panose="00020600040101010101" charset="-122"/>
            </a:endParaRPr>
          </a:p>
          <a:p>
            <a:pPr indent="0" algn="l">
              <a:lnSpc>
                <a:spcPct val="100000"/>
              </a:lnSpc>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endParaRPr>
          </a:p>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rPr>
              <a:t>Openness:Provides developers  with rich tools and resources to promote ecosystem prosperity.</a:t>
            </a:r>
            <a:endParaRPr lang="zh-CN" altLang="en-US" sz="1200">
              <a:solidFill>
                <a:schemeClr val="bg1"/>
              </a:solidFill>
              <a:latin typeface="Alibaba PuHuiTi" panose="00020600040101010101" charset="-122"/>
              <a:ea typeface="Alibaba PuHuiTi" panose="00020600040101010101" charset="-122"/>
            </a:endParaRPr>
          </a:p>
        </p:txBody>
      </p:sp>
      <p:sp>
        <p:nvSpPr>
          <p:cNvPr id="2" name="文本框 1"/>
          <p:cNvSpPr txBox="1"/>
          <p:nvPr/>
        </p:nvSpPr>
        <p:spPr>
          <a:xfrm>
            <a:off x="3061335" y="1624965"/>
            <a:ext cx="3706495" cy="368300"/>
          </a:xfrm>
          <a:prstGeom prst="rect">
            <a:avLst/>
          </a:prstGeom>
          <a:noFill/>
        </p:spPr>
        <p:txBody>
          <a:bodyPr wrap="square" rtlCol="0">
            <a:spAutoFit/>
          </a:bodyPr>
          <a:p>
            <a:r>
              <a:rPr lang="zh-CN" altLang="en-US" b="1">
                <a:solidFill>
                  <a:srgbClr val="00E8B1"/>
                </a:solidFill>
                <a:latin typeface="Alibaba PuHuiTi Bold" panose="00020600040101010101" charset="-122"/>
                <a:ea typeface="Alibaba PuHuiTi Bold" panose="00020600040101010101" charset="-122"/>
              </a:rPr>
              <a:t>1.</a:t>
            </a:r>
            <a:r>
              <a:rPr b="1">
                <a:solidFill>
                  <a:srgbClr val="00E8B1"/>
                </a:solidFill>
                <a:latin typeface="Alibaba PuHuiTi Bold" panose="00020600040101010101" charset="-122"/>
                <a:ea typeface="Alibaba PuHuiTi Bold" panose="00020600040101010101" charset="-122"/>
              </a:rPr>
              <a:t>Tantin Public Chain (CTC)</a:t>
            </a:r>
            <a:endParaRPr b="1">
              <a:solidFill>
                <a:srgbClr val="00E8B1"/>
              </a:solidFill>
              <a:latin typeface="Alibaba PuHuiTi Bold" panose="00020600040101010101" charset="-122"/>
              <a:ea typeface="Alibaba PuHuiTi Bold" panose="00020600040101010101" charset="-122"/>
            </a:endParaRPr>
          </a:p>
        </p:txBody>
      </p:sp>
      <p:sp>
        <p:nvSpPr>
          <p:cNvPr id="7" name="文本框 6"/>
          <p:cNvSpPr txBox="1"/>
          <p:nvPr>
            <p:custDataLst>
              <p:tags r:id="rId2"/>
            </p:custDataLst>
          </p:nvPr>
        </p:nvSpPr>
        <p:spPr>
          <a:xfrm>
            <a:off x="8763000" y="2296795"/>
            <a:ext cx="3195320" cy="2122805"/>
          </a:xfrm>
          <a:prstGeom prst="rect">
            <a:avLst/>
          </a:prstGeom>
          <a:noFill/>
        </p:spPr>
        <p:txBody>
          <a:bodyPr wrap="square" rtlCol="0">
            <a:spAutoFit/>
          </a:bodyPr>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rPr>
              <a:t>Functional  Positioning:As</a:t>
            </a:r>
            <a:r>
              <a:rPr lang="en-US" altLang="zh-CN" sz="1200">
                <a:solidFill>
                  <a:schemeClr val="bg1"/>
                </a:solidFill>
                <a:latin typeface="Alibaba PuHuiTi" panose="00020600040101010101" charset="-122"/>
                <a:ea typeface="Alibaba PuHuiTi" panose="00020600040101010101" charset="-122"/>
              </a:rPr>
              <a:t> </a:t>
            </a:r>
            <a:r>
              <a:rPr lang="zh-CN" altLang="en-US" sz="1200">
                <a:solidFill>
                  <a:schemeClr val="bg1"/>
                </a:solidFill>
                <a:latin typeface="Alibaba PuHuiTi" panose="00020600040101010101" charset="-122"/>
                <a:ea typeface="Alibaba PuHuiTi" panose="00020600040101010101" charset="-122"/>
              </a:rPr>
              <a:t>the</a:t>
            </a:r>
            <a:r>
              <a:rPr lang="en-US" altLang="zh-CN" sz="1200">
                <a:solidFill>
                  <a:schemeClr val="bg1"/>
                </a:solidFill>
                <a:latin typeface="Alibaba PuHuiTi" panose="00020600040101010101" charset="-122"/>
                <a:ea typeface="Alibaba PuHuiTi" panose="00020600040101010101" charset="-122"/>
              </a:rPr>
              <a:t> </a:t>
            </a:r>
            <a:r>
              <a:rPr lang="zh-CN" altLang="en-US" sz="1200">
                <a:solidFill>
                  <a:schemeClr val="bg1"/>
                </a:solidFill>
                <a:latin typeface="Alibaba PuHuiTi" panose="00020600040101010101" charset="-122"/>
                <a:ea typeface="Alibaba PuHuiTi" panose="00020600040101010101" charset="-122"/>
              </a:rPr>
              <a:t>core token of the ecosystem,it is used for paying transaction fees, participating in platform governance, and ecosystem incentives.</a:t>
            </a:r>
            <a:endParaRPr lang="zh-CN" altLang="en-US" sz="1200">
              <a:solidFill>
                <a:schemeClr val="bg1"/>
              </a:solidFill>
              <a:latin typeface="Alibaba PuHuiTi" panose="00020600040101010101" charset="-122"/>
              <a:ea typeface="Alibaba PuHuiTi" panose="00020600040101010101" charset="-122"/>
            </a:endParaRPr>
          </a:p>
          <a:p>
            <a:pPr indent="0" algn="l">
              <a:lnSpc>
                <a:spcPct val="100000"/>
              </a:lnSpc>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endParaRPr>
          </a:p>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rPr>
              <a:t>Issuance Mechanism:Adopts a</a:t>
            </a:r>
            <a:r>
              <a:rPr lang="en-US" altLang="zh-CN" sz="1200">
                <a:solidFill>
                  <a:schemeClr val="bg1"/>
                </a:solidFill>
                <a:latin typeface="Alibaba PuHuiTi" panose="00020600040101010101" charset="-122"/>
                <a:ea typeface="Alibaba PuHuiTi" panose="00020600040101010101" charset="-122"/>
              </a:rPr>
              <a:t> </a:t>
            </a:r>
            <a:r>
              <a:rPr lang="zh-CN" altLang="en-US" sz="1200">
                <a:solidFill>
                  <a:schemeClr val="bg1"/>
                </a:solidFill>
                <a:latin typeface="Alibaba PuHuiTi" panose="00020600040101010101" charset="-122"/>
                <a:ea typeface="Alibaba PuHuiTi" panose="00020600040101010101" charset="-122"/>
              </a:rPr>
              <a:t>transparent distribution mechanism, reserving a  portion of tokens for ecosystem development, developer support, and community incentives.</a:t>
            </a:r>
            <a:endParaRPr lang="zh-CN" altLang="en-US" sz="1200">
              <a:solidFill>
                <a:schemeClr val="bg1"/>
              </a:solidFill>
              <a:latin typeface="Alibaba PuHuiTi" panose="00020600040101010101" charset="-122"/>
              <a:ea typeface="Alibaba PuHuiTi" panose="00020600040101010101" charset="-122"/>
            </a:endParaRPr>
          </a:p>
        </p:txBody>
      </p:sp>
      <p:sp>
        <p:nvSpPr>
          <p:cNvPr id="9" name="文本框 8"/>
          <p:cNvSpPr txBox="1"/>
          <p:nvPr/>
        </p:nvSpPr>
        <p:spPr>
          <a:xfrm>
            <a:off x="8763000" y="1624965"/>
            <a:ext cx="331914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2. </a:t>
            </a:r>
            <a:r>
              <a:rPr sz="2000" b="1">
                <a:solidFill>
                  <a:srgbClr val="00E8B1"/>
                </a:solidFill>
                <a:latin typeface="Alibaba PuHuiTi Bold" panose="00020600040101010101" charset="-122"/>
                <a:ea typeface="Alibaba PuHuiTi Bold" panose="00020600040101010101" charset="-122"/>
              </a:rPr>
              <a:t>Tantin Coin (TT Coin)</a:t>
            </a:r>
            <a:endParaRPr sz="2000" b="1">
              <a:solidFill>
                <a:srgbClr val="00E8B1"/>
              </a:solidFill>
              <a:latin typeface="Alibaba PuHuiTi Bold" panose="00020600040101010101" charset="-122"/>
              <a:ea typeface="Alibaba PuHuiTi Bold" panose="00020600040101010101" charset="-122"/>
            </a:endParaRPr>
          </a:p>
        </p:txBody>
      </p:sp>
      <p:sp>
        <p:nvSpPr>
          <p:cNvPr id="10" name="矩形 9"/>
          <p:cNvSpPr/>
          <p:nvPr/>
        </p:nvSpPr>
        <p:spPr>
          <a:xfrm>
            <a:off x="6360160" y="1624965"/>
            <a:ext cx="2145030" cy="2425065"/>
          </a:xfrm>
          <a:prstGeom prst="rect">
            <a:avLst/>
          </a:prstGeom>
          <a:solidFill>
            <a:schemeClr val="tx1">
              <a:lumMod val="85000"/>
              <a:lumOff val="15000"/>
            </a:scheme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Core Ecosystem</a:t>
            </a:r>
            <a:endParaRPr sz="2400" b="1">
              <a:solidFill>
                <a:schemeClr val="bg1"/>
              </a:solidFill>
              <a:effectLst/>
              <a:latin typeface="Alibaba PuHuiTi Bold" panose="00020600040101010101" charset="-122"/>
              <a:ea typeface="Alibaba PuHuiTi Bold" panose="00020600040101010101" charset="-122"/>
            </a:endParaRPr>
          </a:p>
        </p:txBody>
      </p:sp>
      <p:pic>
        <p:nvPicPr>
          <p:cNvPr id="5" name="图片 4"/>
          <p:cNvPicPr>
            <a:picLocks noChangeAspect="1"/>
          </p:cNvPicPr>
          <p:nvPr>
            <p:custDataLst>
              <p:tags r:id="rId4"/>
            </p:custDataLst>
          </p:nvPr>
        </p:nvPicPr>
        <p:blipFill>
          <a:blip r:embed="rId5"/>
          <a:stretch>
            <a:fillRect/>
          </a:stretch>
        </p:blipFill>
        <p:spPr>
          <a:xfrm>
            <a:off x="658495" y="1624965"/>
            <a:ext cx="2204085" cy="2594610"/>
          </a:xfrm>
          <a:prstGeom prst="rect">
            <a:avLst/>
          </a:prstGeom>
        </p:spPr>
      </p:pic>
      <p:pic>
        <p:nvPicPr>
          <p:cNvPr id="6" name="图片 5"/>
          <p:cNvPicPr>
            <a:picLocks noChangeAspect="1"/>
          </p:cNvPicPr>
          <p:nvPr>
            <p:custDataLst>
              <p:tags r:id="rId6"/>
            </p:custDataLst>
          </p:nvPr>
        </p:nvPicPr>
        <p:blipFill>
          <a:blip r:embed="rId7"/>
          <a:srcRect l="5995"/>
          <a:stretch>
            <a:fillRect/>
          </a:stretch>
        </p:blipFill>
        <p:spPr>
          <a:xfrm>
            <a:off x="6235065" y="1624965"/>
            <a:ext cx="2270125" cy="25952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sym typeface="+mn-ea"/>
              </a:rPr>
              <a:t>Core Ecosystem</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2"/>
            </p:custDataLst>
          </p:nvPr>
        </p:nvSpPr>
        <p:spPr>
          <a:xfrm>
            <a:off x="3061335" y="2350770"/>
            <a:ext cx="3256280" cy="1938020"/>
          </a:xfrm>
          <a:prstGeom prst="rect">
            <a:avLst/>
          </a:prstGeom>
          <a:noFill/>
        </p:spPr>
        <p:txBody>
          <a:bodyPr wrap="square" rtlCol="0">
            <a:spAutoFit/>
          </a:bodyPr>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rPr>
              <a:t>Core Functions:Supports spot trading, leveraged trading, contract trading, staking  mining, lending, AI coin  selection, and AI strategy education.</a:t>
            </a:r>
            <a:endParaRPr lang="zh-CN" altLang="en-US" sz="1200">
              <a:solidFill>
                <a:schemeClr val="bg1"/>
              </a:solidFill>
              <a:latin typeface="Alibaba PuHuiTi" panose="00020600040101010101" charset="-122"/>
              <a:ea typeface="Alibaba PuHuiTi" panose="00020600040101010101" charset="-122"/>
            </a:endParaRPr>
          </a:p>
          <a:p>
            <a:pPr indent="0" algn="l">
              <a:lnSpc>
                <a:spcPct val="100000"/>
              </a:lnSpc>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endParaRPr>
          </a:p>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rPr>
              <a:t>Innovative Highlights:AI-driven  risk control system for real-time monitoring and responseto potential risks; user-friendly interface design  to enhance trading efficiency and experience.</a:t>
            </a:r>
            <a:endParaRPr lang="zh-CN" altLang="en-US" sz="1200">
              <a:solidFill>
                <a:schemeClr val="bg1"/>
              </a:solidFill>
              <a:latin typeface="Alibaba PuHuiTi" panose="00020600040101010101" charset="-122"/>
              <a:ea typeface="Alibaba PuHuiTi" panose="00020600040101010101" charset="-122"/>
            </a:endParaRPr>
          </a:p>
        </p:txBody>
      </p:sp>
      <p:sp>
        <p:nvSpPr>
          <p:cNvPr id="2" name="文本框 1"/>
          <p:cNvSpPr txBox="1"/>
          <p:nvPr/>
        </p:nvSpPr>
        <p:spPr>
          <a:xfrm>
            <a:off x="3061335" y="1678940"/>
            <a:ext cx="5418455" cy="706755"/>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3.Tantin Digital Currency Trading Platform</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7" name="文本框 6"/>
          <p:cNvSpPr txBox="1"/>
          <p:nvPr>
            <p:custDataLst>
              <p:tags r:id="rId3"/>
            </p:custDataLst>
          </p:nvPr>
        </p:nvSpPr>
        <p:spPr>
          <a:xfrm>
            <a:off x="8763000" y="3118485"/>
            <a:ext cx="3281680" cy="1568450"/>
          </a:xfrm>
          <a:prstGeom prst="rect">
            <a:avLst/>
          </a:prstGeom>
          <a:noFill/>
        </p:spPr>
        <p:txBody>
          <a:bodyPr wrap="square" rtlCol="0">
            <a:spAutoFit/>
          </a:bodyPr>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cs typeface="Alibaba PuHuiTi Light" panose="00020600040101010101" charset="-122"/>
              </a:rPr>
              <a:t>Advantages:Pegged to mainstream fiat   currencies, adopting  multi-layered  reserve and audit mechanisms to ensure stability and transparency.</a:t>
            </a:r>
            <a:endParaRPr lang="zh-CN" altLang="en-US" sz="1200">
              <a:solidFill>
                <a:schemeClr val="bg1"/>
              </a:solidFill>
              <a:latin typeface="Alibaba PuHuiTi" panose="00020600040101010101" charset="-122"/>
              <a:ea typeface="Alibaba PuHuiTi" panose="00020600040101010101" charset="-122"/>
              <a:cs typeface="Alibaba PuHuiTi Light" panose="00020600040101010101" charset="-122"/>
            </a:endParaRPr>
          </a:p>
          <a:p>
            <a:pPr marL="171450" indent="-171450" algn="l">
              <a:lnSpc>
                <a:spcPct val="100000"/>
              </a:lnSpc>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cs typeface="Alibaba PuHuiTi Light" panose="00020600040101010101" charset="-122"/>
            </a:endParaRPr>
          </a:p>
          <a:p>
            <a:pPr marL="171450" indent="-1714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cs typeface="Alibaba PuHuiTi Light" panose="00020600040101010101" charset="-122"/>
              </a:rPr>
              <a:t>pplication Scenarios:Payments</a:t>
            </a:r>
            <a:r>
              <a:rPr lang="en-US" altLang="zh-CN" sz="1200">
                <a:solidFill>
                  <a:schemeClr val="bg1"/>
                </a:solidFill>
                <a:latin typeface="Alibaba PuHuiTi" panose="00020600040101010101" charset="-122"/>
                <a:ea typeface="Alibaba PuHuiTi" panose="00020600040101010101" charset="-122"/>
                <a:cs typeface="Alibaba PuHuiTi Light" panose="00020600040101010101" charset="-122"/>
              </a:rPr>
              <a:t>,</a:t>
            </a:r>
            <a:r>
              <a:rPr lang="zh-CN" altLang="en-US" sz="1200">
                <a:solidFill>
                  <a:schemeClr val="bg1"/>
                </a:solidFill>
                <a:latin typeface="Alibaba PuHuiTi" panose="00020600040101010101" charset="-122"/>
                <a:ea typeface="Alibaba PuHuiTi" panose="00020600040101010101" charset="-122"/>
                <a:cs typeface="Alibaba PuHuiTi Light" panose="00020600040101010101" charset="-122"/>
              </a:rPr>
              <a:t>smart     contract settlements</a:t>
            </a:r>
            <a:r>
              <a:rPr lang="en-US" altLang="zh-CN" sz="1200">
                <a:solidFill>
                  <a:schemeClr val="bg1"/>
                </a:solidFill>
                <a:latin typeface="Alibaba PuHuiTi" panose="00020600040101010101" charset="-122"/>
                <a:ea typeface="Alibaba PuHuiTi" panose="00020600040101010101" charset="-122"/>
                <a:cs typeface="Alibaba PuHuiTi Light" panose="00020600040101010101" charset="-122"/>
              </a:rPr>
              <a:t>,</a:t>
            </a:r>
            <a:r>
              <a:rPr lang="zh-CN" altLang="en-US" sz="1200">
                <a:solidFill>
                  <a:schemeClr val="bg1"/>
                </a:solidFill>
                <a:latin typeface="Alibaba PuHuiTi" panose="00020600040101010101" charset="-122"/>
                <a:ea typeface="Alibaba PuHuiTi" panose="00020600040101010101" charset="-122"/>
                <a:cs typeface="Alibaba PuHuiTi Light" panose="00020600040101010101" charset="-122"/>
              </a:rPr>
              <a:t>cross-border remittances,and value storage.</a:t>
            </a:r>
            <a:endParaRPr lang="zh-CN" altLang="en-US" sz="1200">
              <a:solidFill>
                <a:schemeClr val="bg1"/>
              </a:solidFill>
              <a:latin typeface="Alibaba PuHuiTi" panose="00020600040101010101" charset="-122"/>
              <a:ea typeface="Alibaba PuHuiTi" panose="00020600040101010101" charset="-122"/>
              <a:cs typeface="Alibaba PuHuiTi Light" panose="00020600040101010101" charset="-122"/>
            </a:endParaRPr>
          </a:p>
        </p:txBody>
      </p:sp>
      <p:sp>
        <p:nvSpPr>
          <p:cNvPr id="9" name="文本框 8"/>
          <p:cNvSpPr txBox="1"/>
          <p:nvPr/>
        </p:nvSpPr>
        <p:spPr>
          <a:xfrm>
            <a:off x="8763000" y="2230120"/>
            <a:ext cx="3042920" cy="706755"/>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4.</a:t>
            </a:r>
            <a:r>
              <a:rPr sz="2000" b="1">
                <a:solidFill>
                  <a:srgbClr val="00E8B1"/>
                </a:solidFill>
                <a:latin typeface="Alibaba PuHuiTi Bold" panose="00020600040101010101" charset="-122"/>
                <a:ea typeface="Alibaba PuHuiTi Bold" panose="00020600040101010101" charset="-122"/>
              </a:rPr>
              <a:t>Tantin Stablecoin</a:t>
            </a:r>
            <a:endParaRPr sz="2000" b="1">
              <a:solidFill>
                <a:srgbClr val="00E8B1"/>
              </a:solidFill>
              <a:latin typeface="Alibaba PuHuiTi Bold" panose="00020600040101010101" charset="-122"/>
              <a:ea typeface="Alibaba PuHuiTi Bold" panose="00020600040101010101" charset="-122"/>
            </a:endParaRPr>
          </a:p>
          <a:p>
            <a:r>
              <a:rPr sz="2000" b="1">
                <a:solidFill>
                  <a:srgbClr val="00E8B1"/>
                </a:solidFill>
                <a:latin typeface="Alibaba PuHuiTi Bold" panose="00020600040101010101" charset="-122"/>
                <a:ea typeface="Alibaba PuHuiTi Bold" panose="00020600040101010101" charset="-122"/>
              </a:rPr>
              <a:t> (USDY)</a:t>
            </a:r>
            <a:endParaRPr sz="2000" b="1">
              <a:solidFill>
                <a:srgbClr val="00E8B1"/>
              </a:solidFill>
              <a:latin typeface="Alibaba PuHuiTi Bold" panose="00020600040101010101" charset="-122"/>
              <a:ea typeface="Alibaba PuHuiTi Bold" panose="00020600040101010101" charset="-122"/>
            </a:endParaRPr>
          </a:p>
        </p:txBody>
      </p:sp>
      <p:pic>
        <p:nvPicPr>
          <p:cNvPr id="6" name="图片 5"/>
          <p:cNvPicPr/>
          <p:nvPr>
            <p:custDataLst>
              <p:tags r:id="rId4"/>
            </p:custDataLst>
          </p:nvPr>
        </p:nvPicPr>
        <p:blipFill>
          <a:blip r:embed="rId5"/>
          <a:stretch>
            <a:fillRect/>
          </a:stretch>
        </p:blipFill>
        <p:spPr>
          <a:xfrm>
            <a:off x="658495" y="1678940"/>
            <a:ext cx="2148840" cy="321945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6317615" y="2542540"/>
            <a:ext cx="2162175" cy="2882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sym typeface="+mn-ea"/>
              </a:rPr>
              <a:t>Core Ecosystem</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2"/>
            </p:custDataLst>
          </p:nvPr>
        </p:nvSpPr>
        <p:spPr>
          <a:xfrm>
            <a:off x="3061335" y="2350770"/>
            <a:ext cx="3112135" cy="1753235"/>
          </a:xfrm>
          <a:prstGeom prst="rect">
            <a:avLst/>
          </a:prstGeom>
          <a:noFill/>
        </p:spPr>
        <p:txBody>
          <a:bodyPr wrap="square" rtlCol="0">
            <a:spAutoFit/>
          </a:bodyPr>
          <a:p>
            <a:pPr marL="285750" indent="-2857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Core Functions:Multi-chain asset management,DApp interaction,NFT</a:t>
            </a:r>
            <a:r>
              <a:rPr lang="en-US" altLang="zh-CN" sz="1200">
                <a:solidFill>
                  <a:schemeClr val="bg1"/>
                </a:solidFill>
                <a:latin typeface="Alibaba PuHuiTi" panose="00020600040101010101" charset="-122"/>
                <a:ea typeface="Alibaba PuHuiTi" panose="00020600040101010101" charset="-122"/>
                <a:cs typeface="Alibaba PuHuiTi Bold" panose="00020600040101010101" charset="-122"/>
              </a:rPr>
              <a:t> </a:t>
            </a: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storage,cross-chain trading</a:t>
            </a:r>
            <a:r>
              <a:rPr lang="en-US" altLang="zh-CN" sz="1200">
                <a:solidFill>
                  <a:schemeClr val="bg1"/>
                </a:solidFill>
                <a:latin typeface="Alibaba PuHuiTi" panose="00020600040101010101" charset="-122"/>
                <a:ea typeface="Alibaba PuHuiTi" panose="00020600040101010101" charset="-122"/>
                <a:cs typeface="Alibaba PuHuiTi Bold" panose="00020600040101010101" charset="-122"/>
              </a:rPr>
              <a:t>,</a:t>
            </a: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and Web3 and</a:t>
            </a:r>
            <a:r>
              <a:rPr lang="en-US" altLang="zh-CN" sz="1200">
                <a:solidFill>
                  <a:schemeClr val="bg1"/>
                </a:solidFill>
                <a:latin typeface="Alibaba PuHuiTi" panose="00020600040101010101" charset="-122"/>
                <a:ea typeface="Alibaba PuHuiTi" panose="00020600040101010101" charset="-122"/>
                <a:cs typeface="Alibaba PuHuiTi Bold" panose="00020600040101010101" charset="-122"/>
              </a:rPr>
              <a:t> </a:t>
            </a: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AI service integration.</a:t>
            </a:r>
            <a:endPar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endParaRPr>
          </a:p>
          <a:p>
            <a:pPr indent="0" algn="l">
              <a:lnSpc>
                <a:spcPct val="100000"/>
              </a:lnSpc>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endParaRPr>
          </a:p>
          <a:p>
            <a:pPr marL="285750" indent="-2857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User Experience:Employs the highest level</a:t>
            </a:r>
            <a:r>
              <a:rPr lang="en-US" altLang="zh-CN" sz="1200">
                <a:solidFill>
                  <a:schemeClr val="bg1"/>
                </a:solidFill>
                <a:latin typeface="Alibaba PuHuiTi" panose="00020600040101010101" charset="-122"/>
                <a:ea typeface="Alibaba PuHuiTi" panose="00020600040101010101" charset="-122"/>
                <a:cs typeface="Alibaba PuHuiTi Bold" panose="00020600040101010101" charset="-122"/>
              </a:rPr>
              <a:t> </a:t>
            </a: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of security</a:t>
            </a:r>
            <a:r>
              <a:rPr lang="en-US" altLang="zh-CN" sz="1200">
                <a:solidFill>
                  <a:schemeClr val="bg1"/>
                </a:solidFill>
                <a:latin typeface="Alibaba PuHuiTi" panose="00020600040101010101" charset="-122"/>
                <a:ea typeface="Alibaba PuHuiTi" panose="00020600040101010101" charset="-122"/>
                <a:cs typeface="Alibaba PuHuiTi Bold" panose="00020600040101010101" charset="-122"/>
              </a:rPr>
              <a:t> </a:t>
            </a: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protocols while providing a simple and intuitive user interface.</a:t>
            </a:r>
            <a:endPar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endParaRPr>
          </a:p>
        </p:txBody>
      </p:sp>
      <p:sp>
        <p:nvSpPr>
          <p:cNvPr id="2" name="文本框 1"/>
          <p:cNvSpPr txBox="1"/>
          <p:nvPr/>
        </p:nvSpPr>
        <p:spPr>
          <a:xfrm>
            <a:off x="3061335" y="1678940"/>
            <a:ext cx="541845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5.Tantin Web3 Wallet</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7" name="文本框 6"/>
          <p:cNvSpPr txBox="1"/>
          <p:nvPr>
            <p:custDataLst>
              <p:tags r:id="rId3"/>
            </p:custDataLst>
          </p:nvPr>
        </p:nvSpPr>
        <p:spPr>
          <a:xfrm>
            <a:off x="8745855" y="2898775"/>
            <a:ext cx="3183255" cy="2122805"/>
          </a:xfrm>
          <a:prstGeom prst="rect">
            <a:avLst/>
          </a:prstGeom>
          <a:noFill/>
        </p:spPr>
        <p:txBody>
          <a:bodyPr wrap="square" rtlCol="0">
            <a:spAutoFit/>
          </a:bodyPr>
          <a:p>
            <a:pPr marL="285750" indent="-2857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Research Directions:Blockchain privacy protection,DeFi innovation mechanisms,NFT standard optimization,  Web3 and AI technology integration, and</a:t>
            </a:r>
            <a:r>
              <a:rPr lang="en-US" altLang="zh-CN" sz="1200">
                <a:solidFill>
                  <a:schemeClr val="bg1"/>
                </a:solidFill>
                <a:latin typeface="Alibaba PuHuiTi" panose="00020600040101010101" charset="-122"/>
                <a:ea typeface="Alibaba PuHuiTi" panose="00020600040101010101" charset="-122"/>
                <a:cs typeface="Alibaba PuHuiTi Bold" panose="00020600040101010101" charset="-122"/>
              </a:rPr>
              <a:t> </a:t>
            </a: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new application</a:t>
            </a:r>
            <a:r>
              <a:rPr lang="en-US" altLang="zh-CN" sz="1200">
                <a:solidFill>
                  <a:schemeClr val="bg1"/>
                </a:solidFill>
                <a:latin typeface="Alibaba PuHuiTi" panose="00020600040101010101" charset="-122"/>
                <a:ea typeface="Alibaba PuHuiTi" panose="00020600040101010101" charset="-122"/>
                <a:cs typeface="Alibaba PuHuiTi Bold" panose="00020600040101010101" charset="-122"/>
              </a:rPr>
              <a:t> </a:t>
            </a: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development.</a:t>
            </a:r>
            <a:endPar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endParaRPr>
          </a:p>
          <a:p>
            <a:pPr indent="0" algn="l">
              <a:lnSpc>
                <a:spcPct val="100000"/>
              </a:lnSpc>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endParaRPr>
          </a:p>
          <a:p>
            <a:pPr marL="285750" indent="-285750" algn="l">
              <a:lnSpc>
                <a:spcPct val="100000"/>
              </a:lnSpc>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Support Mechanisms:Establishes   developer</a:t>
            </a:r>
            <a:r>
              <a:rPr lang="en-US" altLang="zh-CN" sz="1200">
                <a:solidFill>
                  <a:schemeClr val="bg1"/>
                </a:solidFill>
                <a:latin typeface="Alibaba PuHuiTi" panose="00020600040101010101" charset="-122"/>
                <a:ea typeface="Alibaba PuHuiTi" panose="00020600040101010101" charset="-122"/>
                <a:cs typeface="Alibaba PuHuiTi Bold" panose="00020600040101010101" charset="-122"/>
              </a:rPr>
              <a:t> </a:t>
            </a:r>
            <a:r>
              <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rPr>
              <a:t>reward programs to drive technological innovation and application implementation.</a:t>
            </a:r>
            <a:endParaRPr lang="zh-CN" altLang="en-US" sz="1200">
              <a:solidFill>
                <a:schemeClr val="bg1"/>
              </a:solidFill>
              <a:latin typeface="Alibaba PuHuiTi" panose="00020600040101010101" charset="-122"/>
              <a:ea typeface="Alibaba PuHuiTi" panose="00020600040101010101" charset="-122"/>
              <a:cs typeface="Alibaba PuHuiTi Bold" panose="00020600040101010101" charset="-122"/>
            </a:endParaRPr>
          </a:p>
        </p:txBody>
      </p:sp>
      <p:sp>
        <p:nvSpPr>
          <p:cNvPr id="9" name="文本框 8"/>
          <p:cNvSpPr txBox="1"/>
          <p:nvPr/>
        </p:nvSpPr>
        <p:spPr>
          <a:xfrm>
            <a:off x="8763000" y="2350770"/>
            <a:ext cx="283527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6.Tantin Laboratory</a:t>
            </a:r>
            <a:endParaRPr lang="zh-CN" altLang="en-US" sz="2000" b="1">
              <a:solidFill>
                <a:srgbClr val="00E8B1"/>
              </a:solidFill>
              <a:latin typeface="Alibaba PuHuiTi Bold" panose="00020600040101010101" charset="-122"/>
              <a:ea typeface="Alibaba PuHuiTi Bold" panose="00020600040101010101" charset="-122"/>
            </a:endParaRPr>
          </a:p>
        </p:txBody>
      </p:sp>
      <p:pic>
        <p:nvPicPr>
          <p:cNvPr id="5" name="图片 4"/>
          <p:cNvPicPr>
            <a:picLocks noChangeAspect="1"/>
          </p:cNvPicPr>
          <p:nvPr>
            <p:custDataLst>
              <p:tags r:id="rId4"/>
            </p:custDataLst>
          </p:nvPr>
        </p:nvPicPr>
        <p:blipFill>
          <a:blip r:embed="rId5"/>
          <a:stretch>
            <a:fillRect/>
          </a:stretch>
        </p:blipFill>
        <p:spPr>
          <a:xfrm>
            <a:off x="658495" y="1678940"/>
            <a:ext cx="2202180" cy="2985135"/>
          </a:xfrm>
          <a:prstGeom prst="rect">
            <a:avLst/>
          </a:prstGeom>
        </p:spPr>
      </p:pic>
      <p:pic>
        <p:nvPicPr>
          <p:cNvPr id="12" name="图片 11"/>
          <p:cNvPicPr/>
          <p:nvPr>
            <p:custDataLst>
              <p:tags r:id="rId6"/>
            </p:custDataLst>
          </p:nvPr>
        </p:nvPicPr>
        <p:blipFill>
          <a:blip r:embed="rId7"/>
          <a:stretch>
            <a:fillRect/>
          </a:stretch>
        </p:blipFill>
        <p:spPr>
          <a:xfrm>
            <a:off x="6348730" y="2350770"/>
            <a:ext cx="2145665" cy="32194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1151255" y="2906395"/>
            <a:ext cx="9890125" cy="1045845"/>
          </a:xfrm>
          <a:prstGeom prst="rect">
            <a:avLst/>
          </a:prstGeom>
          <a:noFill/>
        </p:spPr>
        <p:txBody>
          <a:bodyPr wrap="square" rtlCol="0">
            <a:noAutofit/>
          </a:bodyPr>
          <a:p>
            <a:pPr algn="ctr"/>
            <a:r>
              <a:rPr sz="3200" b="1">
                <a:solidFill>
                  <a:schemeClr val="bg1"/>
                </a:solidFill>
                <a:effectLst/>
                <a:latin typeface="Alibaba PuHuiTi Bold" panose="00020600040101010101" charset="-122"/>
                <a:ea typeface="Alibaba PuHuiTi Bold" panose="00020600040101010101" charset="-122"/>
              </a:rPr>
              <a:t>III. Four Major Revenue Sources of Tantin Group</a:t>
            </a:r>
            <a:endParaRPr sz="3200" b="1">
              <a:solidFill>
                <a:schemeClr val="bg1"/>
              </a:solidFill>
              <a:effectLst/>
              <a:latin typeface="Alibaba PuHuiTi Bold" panose="00020600040101010101" charset="-122"/>
              <a:ea typeface="Alibaba PuHuiTi Bold" panose="0002060004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139190" y="2997200"/>
            <a:ext cx="5671820" cy="1060450"/>
          </a:xfrm>
          <a:prstGeom prst="rect">
            <a:avLst/>
          </a:prstGeom>
          <a:noFill/>
        </p:spPr>
        <p:txBody>
          <a:bodyPr wrap="square" rtlCol="0">
            <a:spAutoFit/>
          </a:bodyPr>
          <a:p>
            <a:pPr algn="l">
              <a:lnSpc>
                <a:spcPct val="150000"/>
              </a:lnSpc>
            </a:pPr>
            <a:r>
              <a:rPr sz="1400">
                <a:solidFill>
                  <a:schemeClr val="bg1"/>
                </a:solidFill>
                <a:latin typeface="Alibaba PuHuiTi Light" panose="00020600040101010101" charset="-122"/>
                <a:ea typeface="Alibaba PuHuiTi Light" panose="00020600040101010101" charset="-122"/>
              </a:rPr>
              <a:t>Tantin Stablecoin will</a:t>
            </a:r>
            <a:r>
              <a:rPr lang="en-US" sz="1400">
                <a:solidFill>
                  <a:schemeClr val="bg1"/>
                </a:solidFill>
                <a:latin typeface="Alibaba PuHuiTi Light" panose="00020600040101010101" charset="-122"/>
                <a:ea typeface="Alibaba PuHuiTi Light" panose="00020600040101010101" charset="-122"/>
              </a:rPr>
              <a:t> </a:t>
            </a:r>
            <a:r>
              <a:rPr sz="1400">
                <a:solidFill>
                  <a:schemeClr val="bg1"/>
                </a:solidFill>
                <a:latin typeface="Alibaba PuHuiTi Light" panose="00020600040101010101" charset="-122"/>
                <a:ea typeface="Alibaba PuHuiTi Light" panose="00020600040101010101" charset="-122"/>
              </a:rPr>
              <a:t>adopt a strict fiat reserve mechanism, generating long-term stable cash flow through bank deposit interest and financial investment income.</a:t>
            </a:r>
            <a:endParaRPr sz="1400">
              <a:solidFill>
                <a:schemeClr val="bg1"/>
              </a:solidFill>
              <a:latin typeface="Alibaba PuHuiTi Light" panose="00020600040101010101" charset="-122"/>
              <a:ea typeface="Alibaba PuHuiTi Light" panose="00020600040101010101" charset="-122"/>
            </a:endParaRPr>
          </a:p>
        </p:txBody>
      </p:sp>
      <p:sp>
        <p:nvSpPr>
          <p:cNvPr id="9" name="文本框 8"/>
          <p:cNvSpPr txBox="1"/>
          <p:nvPr>
            <p:custDataLst>
              <p:tags r:id="rId2"/>
            </p:custDataLst>
          </p:nvPr>
        </p:nvSpPr>
        <p:spPr>
          <a:xfrm>
            <a:off x="1139190" y="2325370"/>
            <a:ext cx="5316220" cy="521970"/>
          </a:xfrm>
          <a:prstGeom prst="rect">
            <a:avLst/>
          </a:prstGeom>
          <a:noFill/>
        </p:spPr>
        <p:txBody>
          <a:bodyPr wrap="square" rtlCol="0">
            <a:spAutoFit/>
          </a:bodyPr>
          <a:p>
            <a:pPr algn="l"/>
            <a:r>
              <a:rPr sz="2800" b="1">
                <a:solidFill>
                  <a:srgbClr val="00E8B1"/>
                </a:solidFill>
                <a:latin typeface="Alibaba PuHuiTi Bold" panose="00020600040101010101" charset="-122"/>
                <a:ea typeface="Alibaba PuHuiTi Bold" panose="00020600040101010101" charset="-122"/>
              </a:rPr>
              <a:t>1</a:t>
            </a:r>
            <a:r>
              <a:rPr lang="en-US" sz="2800" b="1">
                <a:solidFill>
                  <a:srgbClr val="00E8B1"/>
                </a:solidFill>
                <a:latin typeface="Alibaba PuHuiTi Bold" panose="00020600040101010101" charset="-122"/>
                <a:ea typeface="Alibaba PuHuiTi Bold" panose="00020600040101010101" charset="-122"/>
              </a:rPr>
              <a:t>.</a:t>
            </a:r>
            <a:r>
              <a:rPr sz="2800" b="1">
                <a:solidFill>
                  <a:srgbClr val="00E8B1"/>
                </a:solidFill>
                <a:latin typeface="Alibaba PuHuiTi Bold" panose="00020600040101010101" charset="-122"/>
                <a:ea typeface="Alibaba PuHuiTi Bold" panose="00020600040101010101" charset="-122"/>
              </a:rPr>
              <a:t>Bank</a:t>
            </a:r>
            <a:r>
              <a:rPr lang="en-US" sz="2800" b="1">
                <a:solidFill>
                  <a:srgbClr val="00E8B1"/>
                </a:solidFill>
                <a:latin typeface="Alibaba PuHuiTi Bold" panose="00020600040101010101" charset="-122"/>
                <a:ea typeface="Alibaba PuHuiTi Bold" panose="00020600040101010101" charset="-122"/>
              </a:rPr>
              <a:t> </a:t>
            </a:r>
            <a:r>
              <a:rPr sz="2800" b="1">
                <a:solidFill>
                  <a:srgbClr val="00E8B1"/>
                </a:solidFill>
                <a:latin typeface="Alibaba PuHuiTi Bold" panose="00020600040101010101" charset="-122"/>
                <a:ea typeface="Alibaba PuHuiTi Bold" panose="00020600040101010101" charset="-122"/>
              </a:rPr>
              <a:t>Reserves</a:t>
            </a:r>
            <a:endParaRPr sz="2800" b="1">
              <a:solidFill>
                <a:srgbClr val="00E8B1"/>
              </a:solidFill>
              <a:latin typeface="Alibaba PuHuiTi Bold" panose="00020600040101010101" charset="-122"/>
              <a:ea typeface="Alibaba PuHuiTi Bold" panose="00020600040101010101" charset="-122"/>
            </a:endParaRPr>
          </a:p>
        </p:txBody>
      </p:sp>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Four Major Revenue Sources </a:t>
            </a:r>
            <a:endParaRPr sz="2400" b="1">
              <a:solidFill>
                <a:schemeClr val="bg1"/>
              </a:solidFill>
              <a:effectLst/>
              <a:latin typeface="Alibaba PuHuiTi Bold" panose="00020600040101010101" charset="-122"/>
              <a:ea typeface="Alibaba PuHuiTi Bold" panose="00020600040101010101" charset="-122"/>
            </a:endParaRPr>
          </a:p>
        </p:txBody>
      </p:sp>
      <p:pic>
        <p:nvPicPr>
          <p:cNvPr id="10" name="图片 9"/>
          <p:cNvPicPr/>
          <p:nvPr>
            <p:custDataLst>
              <p:tags r:id="rId4"/>
            </p:custDataLst>
          </p:nvPr>
        </p:nvPicPr>
        <p:blipFill>
          <a:blip r:embed="rId5"/>
          <a:stretch>
            <a:fillRect/>
          </a:stretch>
        </p:blipFill>
        <p:spPr>
          <a:xfrm>
            <a:off x="6811010" y="1463675"/>
            <a:ext cx="3897630" cy="38976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a:picLocks noChangeAspect="1"/>
          </p:cNvPicPr>
          <p:nvPr>
            <p:custDataLst>
              <p:tags r:id="rId1"/>
            </p:custDataLst>
          </p:nvPr>
        </p:nvPicPr>
        <p:blipFill>
          <a:blip r:embed="rId2"/>
          <a:stretch>
            <a:fillRect/>
          </a:stretch>
        </p:blipFill>
        <p:spPr>
          <a:xfrm>
            <a:off x="0" y="1337310"/>
            <a:ext cx="12200890" cy="4194175"/>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Four Major Revenue Sources </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4"/>
            </p:custDataLst>
          </p:nvPr>
        </p:nvSpPr>
        <p:spPr>
          <a:xfrm>
            <a:off x="658495" y="2927985"/>
            <a:ext cx="8322945" cy="2030095"/>
          </a:xfrm>
          <a:prstGeom prst="rect">
            <a:avLst/>
          </a:prstGeom>
          <a:noFill/>
        </p:spPr>
        <p:txBody>
          <a:bodyPr wrap="square" rtlCol="0">
            <a:spAutoFit/>
          </a:bodyPr>
          <a:p>
            <a:pPr algn="l">
              <a:lnSpc>
                <a:spcPct val="100000"/>
              </a:lnSpc>
            </a:pPr>
            <a:r>
              <a:rPr sz="1400" b="1">
                <a:solidFill>
                  <a:schemeClr val="bg1"/>
                </a:solidFill>
              </a:rPr>
              <a:t>GAS  Fees: </a:t>
            </a:r>
            <a:r>
              <a:rPr sz="1400">
                <a:solidFill>
                  <a:schemeClr val="bg1"/>
                </a:solidFill>
              </a:rPr>
              <a:t>Each transaction  on the Tantin  Public Chain requires  a  GAS  fee  to  support  the  chain's  operation  and security.</a:t>
            </a:r>
            <a:endParaRPr sz="1400">
              <a:solidFill>
                <a:schemeClr val="bg1"/>
              </a:solidFill>
            </a:endParaRPr>
          </a:p>
          <a:p>
            <a:pPr algn="l">
              <a:lnSpc>
                <a:spcPct val="100000"/>
              </a:lnSpc>
            </a:pPr>
            <a:endParaRPr sz="1400">
              <a:solidFill>
                <a:schemeClr val="bg1"/>
              </a:solidFill>
            </a:endParaRPr>
          </a:p>
          <a:p>
            <a:pPr algn="l">
              <a:lnSpc>
                <a:spcPct val="100000"/>
              </a:lnSpc>
            </a:pPr>
            <a:r>
              <a:rPr sz="1400" b="1">
                <a:solidFill>
                  <a:schemeClr val="bg1"/>
                </a:solidFill>
              </a:rPr>
              <a:t>Cross-Chain  Bridge  Revenue: </a:t>
            </a:r>
            <a:r>
              <a:rPr sz="1400">
                <a:solidFill>
                  <a:schemeClr val="bg1"/>
                </a:solidFill>
              </a:rPr>
              <a:t>The  Tantin  Public  Chain features an efficient cross-chain bridging protocol,</a:t>
            </a:r>
            <a:r>
              <a:rPr lang="en-US" sz="1400">
                <a:solidFill>
                  <a:schemeClr val="bg1"/>
                </a:solidFill>
              </a:rPr>
              <a:t> </a:t>
            </a:r>
            <a:r>
              <a:rPr sz="1400">
                <a:solidFill>
                  <a:schemeClr val="bg1"/>
                </a:solidFill>
              </a:rPr>
              <a:t>supporting asset  interoperability  with   mainstream  blockchains  like Ethereum, Bitcoin,  and  Solana. Each  cross-chain  transfer charges a certain fee.</a:t>
            </a:r>
            <a:endParaRPr sz="1400">
              <a:solidFill>
                <a:schemeClr val="bg1"/>
              </a:solidFill>
            </a:endParaRPr>
          </a:p>
          <a:p>
            <a:pPr algn="l">
              <a:lnSpc>
                <a:spcPct val="100000"/>
              </a:lnSpc>
            </a:pPr>
            <a:endParaRPr sz="1400">
              <a:solidFill>
                <a:schemeClr val="bg1"/>
              </a:solidFill>
            </a:endParaRPr>
          </a:p>
          <a:p>
            <a:pPr algn="l">
              <a:lnSpc>
                <a:spcPct val="100000"/>
              </a:lnSpc>
            </a:pPr>
            <a:r>
              <a:rPr sz="1400" b="1">
                <a:solidFill>
                  <a:schemeClr val="bg1"/>
                </a:solidFill>
              </a:rPr>
              <a:t>Decentralized   Exchange   (DEX)    Revenue:  </a:t>
            </a:r>
            <a:r>
              <a:rPr sz="1400">
                <a:solidFill>
                  <a:schemeClr val="bg1"/>
                </a:solidFill>
              </a:rPr>
              <a:t>The  DEX deployed  on  the  Tantin  Public  Chain generates  income through  transaction  fees, liquidity  mining  incentives, and listing fees.</a:t>
            </a:r>
            <a:endParaRPr sz="1400">
              <a:solidFill>
                <a:schemeClr val="bg1"/>
              </a:solidFill>
            </a:endParaRPr>
          </a:p>
        </p:txBody>
      </p:sp>
      <p:sp>
        <p:nvSpPr>
          <p:cNvPr id="4" name="文本框 3"/>
          <p:cNvSpPr txBox="1"/>
          <p:nvPr>
            <p:custDataLst>
              <p:tags r:id="rId5"/>
            </p:custDataLst>
          </p:nvPr>
        </p:nvSpPr>
        <p:spPr>
          <a:xfrm>
            <a:off x="658495" y="1869440"/>
            <a:ext cx="8322310" cy="829945"/>
          </a:xfrm>
          <a:prstGeom prst="rect">
            <a:avLst/>
          </a:prstGeom>
          <a:noFill/>
        </p:spPr>
        <p:txBody>
          <a:bodyPr wrap="square" rtlCol="0">
            <a:spAutoFit/>
          </a:bodyPr>
          <a:p>
            <a:pPr algn="l"/>
            <a:r>
              <a:rPr lang="zh-CN" altLang="en-US" sz="2400" b="1">
                <a:solidFill>
                  <a:srgbClr val="00E8B1"/>
                </a:solidFill>
                <a:latin typeface="Alibaba PuHuiTi Bold" panose="00020600040101010101" charset="-122"/>
                <a:ea typeface="Alibaba PuHuiTi Bold" panose="00020600040101010101" charset="-122"/>
              </a:rPr>
              <a:t>2.Public</a:t>
            </a:r>
            <a:r>
              <a:rPr lang="en-US" altLang="zh-CN" sz="2400" b="1">
                <a:solidFill>
                  <a:srgbClr val="00E8B1"/>
                </a:solidFill>
                <a:latin typeface="Alibaba PuHuiTi Bold" panose="00020600040101010101" charset="-122"/>
                <a:ea typeface="Alibaba PuHuiTi Bold" panose="00020600040101010101" charset="-122"/>
              </a:rPr>
              <a:t> </a:t>
            </a:r>
            <a:r>
              <a:rPr lang="zh-CN" altLang="en-US" sz="2400" b="1">
                <a:solidFill>
                  <a:srgbClr val="00E8B1"/>
                </a:solidFill>
                <a:latin typeface="Alibaba PuHuiTi Bold" panose="00020600040101010101" charset="-122"/>
                <a:ea typeface="Alibaba PuHuiTi Bold" panose="00020600040101010101" charset="-122"/>
              </a:rPr>
              <a:t>Chain Revenue：GAS fees,cross-chain bridges, and DEX’s multiple profit engines</a:t>
            </a:r>
            <a:endParaRPr lang="zh-CN" altLang="en-US" sz="2400" b="1">
              <a:solidFill>
                <a:srgbClr val="00E8B1"/>
              </a:solidFill>
              <a:latin typeface="Alibaba PuHuiTi Bold" panose="00020600040101010101" charset="-122"/>
              <a:ea typeface="Alibaba PuHuiTi Bold" panose="00020600040101010101"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8647430" y="1725295"/>
            <a:ext cx="2868930" cy="2868930"/>
          </a:xfrm>
          <a:prstGeom prst="rect">
            <a:avLst/>
          </a:prstGeom>
        </p:spPr>
      </p:pic>
      <p:sp>
        <p:nvSpPr>
          <p:cNvPr id="12" name="矩形 11"/>
          <p:cNvSpPr/>
          <p:nvPr>
            <p:custDataLst>
              <p:tags r:id="rId3"/>
            </p:custDataLst>
          </p:nvPr>
        </p:nvSpPr>
        <p:spPr>
          <a:xfrm>
            <a:off x="4644390" y="3783965"/>
            <a:ext cx="6871970" cy="1793875"/>
          </a:xfrm>
          <a:prstGeom prst="rect">
            <a:avLst/>
          </a:prstGeom>
          <a:solidFill>
            <a:schemeClr val="tx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p:cNvPicPr/>
          <p:nvPr>
            <p:custDataLst>
              <p:tags r:id="rId4"/>
            </p:custDataLst>
          </p:nvPr>
        </p:nvPicPr>
        <p:blipFill>
          <a:blip r:embed="rId5"/>
          <a:stretch>
            <a:fillRect/>
          </a:stretch>
        </p:blipFill>
        <p:spPr>
          <a:xfrm>
            <a:off x="658495" y="2529840"/>
            <a:ext cx="2869565" cy="2869565"/>
          </a:xfrm>
          <a:prstGeom prst="rect">
            <a:avLst/>
          </a:prstGeom>
        </p:spPr>
      </p:pic>
      <p:sp>
        <p:nvSpPr>
          <p:cNvPr id="11" name="矩形 10"/>
          <p:cNvSpPr/>
          <p:nvPr>
            <p:custDataLst>
              <p:tags r:id="rId6"/>
            </p:custDataLst>
          </p:nvPr>
        </p:nvSpPr>
        <p:spPr>
          <a:xfrm>
            <a:off x="658495" y="1481455"/>
            <a:ext cx="7012305" cy="1644650"/>
          </a:xfrm>
          <a:prstGeom prst="rect">
            <a:avLst/>
          </a:prstGeom>
          <a:solidFill>
            <a:schemeClr val="tx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7"/>
            </p:custDataLst>
          </p:nvPr>
        </p:nvSpPr>
        <p:spPr>
          <a:xfrm>
            <a:off x="1095375" y="2225675"/>
            <a:ext cx="6297295" cy="737235"/>
          </a:xfrm>
          <a:prstGeom prst="rect">
            <a:avLst/>
          </a:prstGeom>
          <a:noFill/>
        </p:spPr>
        <p:txBody>
          <a:bodyPr wrap="square" rtlCol="0">
            <a:spAutoFit/>
          </a:bodyPr>
          <a:p>
            <a:pPr algn="l"/>
            <a:r>
              <a:rPr sz="1400">
                <a:solidFill>
                  <a:schemeClr val="bg1"/>
                </a:solidFill>
                <a:latin typeface="Alibaba PuHuiTi Light" panose="00020600040101010101" charset="-122"/>
                <a:ea typeface="Alibaba PuHuiTi Light" panose="00020600040101010101" charset="-122"/>
              </a:rPr>
              <a:t>The Tantin  Exchange will charge fees for spot trading,derivatives   trading,and lending services,continuously optimizing services to attract more users and form a stable</a:t>
            </a:r>
            <a:r>
              <a:rPr lang="en-US" sz="1400">
                <a:solidFill>
                  <a:schemeClr val="bg1"/>
                </a:solidFill>
                <a:latin typeface="Alibaba PuHuiTi Light" panose="00020600040101010101" charset="-122"/>
                <a:ea typeface="Alibaba PuHuiTi Light" panose="00020600040101010101" charset="-122"/>
              </a:rPr>
              <a:t> </a:t>
            </a:r>
            <a:r>
              <a:rPr sz="1400">
                <a:solidFill>
                  <a:schemeClr val="bg1"/>
                </a:solidFill>
                <a:latin typeface="Alibaba PuHuiTi Light" panose="00020600040101010101" charset="-122"/>
                <a:ea typeface="Alibaba PuHuiTi Light" panose="00020600040101010101" charset="-122"/>
              </a:rPr>
              <a:t>revenue source.</a:t>
            </a:r>
            <a:endParaRPr sz="1400">
              <a:solidFill>
                <a:schemeClr val="bg1"/>
              </a:solidFill>
              <a:latin typeface="Alibaba PuHuiTi Light" panose="00020600040101010101" charset="-122"/>
              <a:ea typeface="Alibaba PuHuiTi Light" panose="00020600040101010101" charset="-122"/>
            </a:endParaRPr>
          </a:p>
        </p:txBody>
      </p:sp>
      <p:sp>
        <p:nvSpPr>
          <p:cNvPr id="9" name="文本框 8"/>
          <p:cNvSpPr txBox="1"/>
          <p:nvPr>
            <p:custDataLst>
              <p:tags r:id="rId8"/>
            </p:custDataLst>
          </p:nvPr>
        </p:nvSpPr>
        <p:spPr>
          <a:xfrm>
            <a:off x="1095375" y="1672590"/>
            <a:ext cx="5035550" cy="398780"/>
          </a:xfrm>
          <a:prstGeom prst="rect">
            <a:avLst/>
          </a:prstGeom>
          <a:noFill/>
        </p:spPr>
        <p:txBody>
          <a:bodyPr wrap="square" rtlCol="0">
            <a:spAutoFit/>
          </a:bodyPr>
          <a:p>
            <a:pPr algn="l"/>
            <a:r>
              <a:rPr sz="2000" b="1">
                <a:solidFill>
                  <a:srgbClr val="00E8B1"/>
                </a:solidFill>
                <a:latin typeface="Alibaba PuHuiTi Bold" panose="00020600040101010101" charset="-122"/>
                <a:ea typeface="Alibaba PuHuiTi Bold" panose="00020600040101010101" charset="-122"/>
              </a:rPr>
              <a:t>3.Exchange Transaction Fee Revenue</a:t>
            </a:r>
            <a:endParaRPr sz="2000" b="1">
              <a:solidFill>
                <a:srgbClr val="00E8B1"/>
              </a:solidFill>
              <a:latin typeface="Alibaba PuHuiTi Bold" panose="00020600040101010101" charset="-122"/>
              <a:ea typeface="Alibaba PuHuiTi Bold" panose="00020600040101010101" charset="-122"/>
            </a:endParaRPr>
          </a:p>
        </p:txBody>
      </p:sp>
      <p:sp>
        <p:nvSpPr>
          <p:cNvPr id="2" name="文本框 1"/>
          <p:cNvSpPr txBox="1"/>
          <p:nvPr>
            <p:custDataLst>
              <p:tags r:id="rId9"/>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Four Major Revenue Sources </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10"/>
            </p:custDataLst>
          </p:nvPr>
        </p:nvSpPr>
        <p:spPr>
          <a:xfrm>
            <a:off x="5016500" y="4625975"/>
            <a:ext cx="6297930" cy="737235"/>
          </a:xfrm>
          <a:prstGeom prst="rect">
            <a:avLst/>
          </a:prstGeom>
          <a:noFill/>
        </p:spPr>
        <p:txBody>
          <a:bodyPr wrap="square" rtlCol="0">
            <a:spAutoFit/>
          </a:bodyPr>
          <a:p>
            <a:pPr algn="l"/>
            <a:r>
              <a:rPr sz="1400">
                <a:solidFill>
                  <a:schemeClr val="bg1"/>
                </a:solidFill>
                <a:latin typeface="Alibaba PuHuiTi Light" panose="00020600040101010101" charset="-122"/>
                <a:ea typeface="Alibaba PuHuiTi Light" panose="00020600040101010101" charset="-122"/>
              </a:rPr>
              <a:t>The circulation scale of Tantin Stablecoin will grow rapidly with  ecosystem  expansion,  generating  substantial  income through the management fees of locked fiat assets.</a:t>
            </a:r>
            <a:endParaRPr sz="1400">
              <a:solidFill>
                <a:schemeClr val="bg1"/>
              </a:solidFill>
              <a:latin typeface="Alibaba PuHuiTi Light" panose="00020600040101010101" charset="-122"/>
              <a:ea typeface="Alibaba PuHuiTi Light" panose="00020600040101010101" charset="-122"/>
            </a:endParaRPr>
          </a:p>
        </p:txBody>
      </p:sp>
      <p:sp>
        <p:nvSpPr>
          <p:cNvPr id="4" name="文本框 3"/>
          <p:cNvSpPr txBox="1"/>
          <p:nvPr>
            <p:custDataLst>
              <p:tags r:id="rId11"/>
            </p:custDataLst>
          </p:nvPr>
        </p:nvSpPr>
        <p:spPr>
          <a:xfrm>
            <a:off x="5016500" y="4072890"/>
            <a:ext cx="5035550" cy="398780"/>
          </a:xfrm>
          <a:prstGeom prst="rect">
            <a:avLst/>
          </a:prstGeom>
          <a:noFill/>
        </p:spPr>
        <p:txBody>
          <a:bodyPr wrap="square" rtlCol="0">
            <a:spAutoFit/>
          </a:bodyPr>
          <a:p>
            <a:pPr algn="l"/>
            <a:r>
              <a:rPr sz="2000" b="1">
                <a:solidFill>
                  <a:srgbClr val="00E8B1"/>
                </a:solidFill>
                <a:latin typeface="Alibaba PuHuiTi Bold" panose="00020600040101010101" charset="-122"/>
                <a:ea typeface="Alibaba PuHuiTi Bold" panose="00020600040101010101" charset="-122"/>
              </a:rPr>
              <a:t>4.Stablecoin Issuance Profit</a:t>
            </a:r>
            <a:endParaRPr sz="2000" b="1">
              <a:solidFill>
                <a:srgbClr val="00E8B1"/>
              </a:solidFill>
              <a:latin typeface="Alibaba PuHuiTi Bold" panose="00020600040101010101" charset="-122"/>
              <a:ea typeface="Alibaba PuHuiTi Bold" panose="00020600040101010101"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1974850" y="2361565"/>
            <a:ext cx="8242300" cy="1671320"/>
          </a:xfrm>
          <a:prstGeom prst="rect">
            <a:avLst/>
          </a:prstGeom>
          <a:noFill/>
        </p:spPr>
        <p:txBody>
          <a:bodyPr wrap="square" rtlCol="0">
            <a:noAutofit/>
          </a:bodyPr>
          <a:p>
            <a:pPr algn="ctr"/>
            <a:r>
              <a:rPr sz="3200" b="1">
                <a:solidFill>
                  <a:schemeClr val="bg1"/>
                </a:solidFill>
                <a:effectLst/>
                <a:latin typeface="Alibaba PuHuiTi Bold" panose="00020600040101010101" charset="-122"/>
                <a:ea typeface="Alibaba PuHuiTi Bold" panose="00020600040101010101" charset="-122"/>
              </a:rPr>
              <a:t>IV. Profit Distribution Mechanism</a:t>
            </a:r>
            <a:endParaRPr sz="3200" b="1">
              <a:solidFill>
                <a:schemeClr val="bg1"/>
              </a:solidFill>
              <a:effectLst/>
              <a:latin typeface="Alibaba PuHuiTi Bold" panose="00020600040101010101" charset="-122"/>
              <a:ea typeface="Alibaba PuHuiTi Bold" panose="00020600040101010101" charset="-122"/>
            </a:endParaRPr>
          </a:p>
          <a:p>
            <a:pPr algn="ctr"/>
            <a:r>
              <a:rPr sz="3200" b="1">
                <a:solidFill>
                  <a:srgbClr val="00E8B1"/>
                </a:solidFill>
                <a:effectLst/>
                <a:latin typeface="Alibaba PuHuiTi Bold" panose="00020600040101010101" charset="-122"/>
                <a:ea typeface="Alibaba PuHuiTi Bold" panose="00020600040101010101" charset="-122"/>
              </a:rPr>
              <a:t>Tantin Coin to Rise   Continuously for 10 Years,with</a:t>
            </a:r>
            <a:r>
              <a:rPr lang="en-US" sz="3200" b="1">
                <a:solidFill>
                  <a:srgbClr val="00E8B1"/>
                </a:solidFill>
                <a:effectLst/>
                <a:latin typeface="Alibaba PuHuiTi Bold" panose="00020600040101010101" charset="-122"/>
                <a:ea typeface="Alibaba PuHuiTi Bold" panose="00020600040101010101" charset="-122"/>
              </a:rPr>
              <a:t> </a:t>
            </a:r>
            <a:r>
              <a:rPr sz="3200" b="1">
                <a:solidFill>
                  <a:srgbClr val="00E8B1"/>
                </a:solidFill>
                <a:effectLst/>
                <a:latin typeface="Alibaba PuHuiTi Bold" panose="00020600040101010101" charset="-122"/>
                <a:ea typeface="Alibaba PuHuiTi Bold" panose="00020600040101010101" charset="-122"/>
              </a:rPr>
              <a:t>a</a:t>
            </a:r>
            <a:r>
              <a:rPr lang="en-US" sz="3200" b="1">
                <a:solidFill>
                  <a:srgbClr val="00E8B1"/>
                </a:solidFill>
                <a:effectLst/>
                <a:latin typeface="Alibaba PuHuiTi Bold" panose="00020600040101010101" charset="-122"/>
                <a:ea typeface="Alibaba PuHuiTi Bold" panose="00020600040101010101" charset="-122"/>
              </a:rPr>
              <a:t> </a:t>
            </a:r>
            <a:r>
              <a:rPr sz="3200" b="1">
                <a:solidFill>
                  <a:srgbClr val="00E8B1"/>
                </a:solidFill>
                <a:effectLst/>
                <a:latin typeface="Alibaba PuHuiTi Bold" panose="00020600040101010101" charset="-122"/>
                <a:ea typeface="Alibaba PuHuiTi Bold" panose="00020600040101010101" charset="-122"/>
              </a:rPr>
              <a:t>100,000-Fold Increase</a:t>
            </a:r>
            <a:endParaRPr sz="3200" b="1">
              <a:solidFill>
                <a:srgbClr val="00E8B1"/>
              </a:solidFill>
              <a:effectLst/>
              <a:latin typeface="Alibaba PuHuiTi Bold" panose="00020600040101010101" charset="-122"/>
              <a:ea typeface="Alibaba PuHuiTi Bold" panose="0002060004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 name="图片 30"/>
          <p:cNvPicPr>
            <a:picLocks noChangeAspect="1"/>
          </p:cNvPicPr>
          <p:nvPr>
            <p:custDataLst>
              <p:tags r:id="rId1"/>
            </p:custDataLst>
          </p:nvPr>
        </p:nvPicPr>
        <p:blipFill>
          <a:blip r:embed="rId2">
            <a:alphaModFix amt="80000"/>
          </a:blip>
          <a:stretch>
            <a:fillRect/>
          </a:stretch>
        </p:blipFill>
        <p:spPr>
          <a:xfrm>
            <a:off x="-2540" y="0"/>
            <a:ext cx="12194540" cy="6858000"/>
          </a:xfrm>
          <a:prstGeom prst="rect">
            <a:avLst/>
          </a:prstGeom>
        </p:spPr>
      </p:pic>
      <p:sp>
        <p:nvSpPr>
          <p:cNvPr id="2" name="文本框 1"/>
          <p:cNvSpPr txBox="1"/>
          <p:nvPr>
            <p:custDataLst>
              <p:tags r:id="rId3"/>
            </p:custDataLst>
          </p:nvPr>
        </p:nvSpPr>
        <p:spPr>
          <a:xfrm>
            <a:off x="658495" y="473075"/>
            <a:ext cx="8598535" cy="881380"/>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Through six major destruction</a:t>
            </a:r>
            <a:r>
              <a:rPr lang="en-US" sz="2400" b="1">
                <a:solidFill>
                  <a:schemeClr val="bg1"/>
                </a:solidFill>
                <a:effectLst/>
                <a:latin typeface="Alibaba PuHuiTi Bold" panose="00020600040101010101" charset="-122"/>
                <a:ea typeface="Alibaba PuHuiTi Bold" panose="00020600040101010101" charset="-122"/>
              </a:rPr>
              <a:t> </a:t>
            </a:r>
            <a:r>
              <a:rPr sz="2400" b="1">
                <a:solidFill>
                  <a:schemeClr val="bg1"/>
                </a:solidFill>
                <a:effectLst/>
                <a:latin typeface="Alibaba PuHuiTi Bold" panose="00020600040101010101" charset="-122"/>
                <a:ea typeface="Alibaba PuHuiTi Bold" panose="00020600040101010101" charset="-122"/>
              </a:rPr>
              <a:t>mechanisms,Tantin Coin achieves strong deflationary attributes:</a:t>
            </a:r>
            <a:endParaRPr sz="2400" b="1">
              <a:solidFill>
                <a:schemeClr val="bg1"/>
              </a:solidFill>
              <a:effectLst/>
              <a:latin typeface="Alibaba PuHuiTi Bold" panose="00020600040101010101" charset="-122"/>
              <a:ea typeface="Alibaba PuHuiTi Bold" panose="00020600040101010101" charset="-122"/>
            </a:endParaRPr>
          </a:p>
        </p:txBody>
      </p:sp>
      <p:pic>
        <p:nvPicPr>
          <p:cNvPr id="7" name="图片 6" descr="logo"/>
          <p:cNvPicPr>
            <a:picLocks noChangeAspect="1"/>
          </p:cNvPicPr>
          <p:nvPr userDrawn="1">
            <p:custDataLst>
              <p:tags r:id="rId4"/>
            </p:custDataLst>
          </p:nvPr>
        </p:nvPicPr>
        <p:blipFill>
          <a:blip r:embed="rId5"/>
          <a:stretch>
            <a:fillRect/>
          </a:stretch>
        </p:blipFill>
        <p:spPr>
          <a:xfrm>
            <a:off x="10394315" y="467995"/>
            <a:ext cx="1231265" cy="376555"/>
          </a:xfrm>
          <a:prstGeom prst="rect">
            <a:avLst/>
          </a:prstGeom>
        </p:spPr>
      </p:pic>
      <p:pic>
        <p:nvPicPr>
          <p:cNvPr id="8" name="图片 7" descr="CTC"/>
          <p:cNvPicPr>
            <a:picLocks noChangeAspect="1"/>
          </p:cNvPicPr>
          <p:nvPr userDrawn="1">
            <p:custDataLst>
              <p:tags r:id="rId6"/>
            </p:custDataLst>
          </p:nvPr>
        </p:nvPicPr>
        <p:blipFill>
          <a:blip r:embed="rId7"/>
          <a:stretch>
            <a:fillRect/>
          </a:stretch>
        </p:blipFill>
        <p:spPr>
          <a:xfrm>
            <a:off x="10545445" y="6132830"/>
            <a:ext cx="303530" cy="303530"/>
          </a:xfrm>
          <a:prstGeom prst="rect">
            <a:avLst/>
          </a:prstGeom>
        </p:spPr>
      </p:pic>
      <p:pic>
        <p:nvPicPr>
          <p:cNvPr id="5" name="图片 4" descr="USDY"/>
          <p:cNvPicPr>
            <a:picLocks noChangeAspect="1"/>
          </p:cNvPicPr>
          <p:nvPr userDrawn="1">
            <p:custDataLst>
              <p:tags r:id="rId8"/>
            </p:custDataLst>
          </p:nvPr>
        </p:nvPicPr>
        <p:blipFill>
          <a:blip r:embed="rId9"/>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10"/>
            </p:custDataLst>
          </p:nvPr>
        </p:nvPicPr>
        <p:blipFill>
          <a:blip r:embed="rId11"/>
          <a:stretch>
            <a:fillRect/>
          </a:stretch>
        </p:blipFill>
        <p:spPr>
          <a:xfrm>
            <a:off x="11322050" y="6132830"/>
            <a:ext cx="303530" cy="303530"/>
          </a:xfrm>
          <a:prstGeom prst="rect">
            <a:avLst/>
          </a:prstGeom>
        </p:spPr>
      </p:pic>
      <p:sp>
        <p:nvSpPr>
          <p:cNvPr id="11" name="文本框 10"/>
          <p:cNvSpPr txBox="1"/>
          <p:nvPr userDrawn="1">
            <p:custDataLst>
              <p:tags r:id="rId12"/>
            </p:custDataLst>
          </p:nvPr>
        </p:nvSpPr>
        <p:spPr>
          <a:xfrm>
            <a:off x="-100965" y="6160770"/>
            <a:ext cx="5743575" cy="275590"/>
          </a:xfrm>
          <a:prstGeom prst="rect">
            <a:avLst/>
          </a:prstGeom>
          <a:noFill/>
        </p:spPr>
        <p:txBody>
          <a:bodyPr wrap="square" rtlCol="0">
            <a:spAutoFit/>
          </a:bodyPr>
          <a:p>
            <a:pPr algn="ctr"/>
            <a:r>
              <a:rPr sz="1200">
                <a:solidFill>
                  <a:schemeClr val="bg1">
                    <a:lumMod val="75000"/>
                  </a:schemeClr>
                </a:solidFill>
                <a:latin typeface="Alibaba PuHuiTi Light" panose="00020600040101010101" charset="-122"/>
                <a:ea typeface="Alibaba PuHuiTi Light" panose="00020600040101010101" charset="-122"/>
                <a:sym typeface="+mn-ea"/>
              </a:rPr>
              <a:t>Tantin as a Metaphor • Connecting and Coexisting</a:t>
            </a:r>
            <a:endParaRPr lang="zh-CN" altLang="en-US" sz="1200">
              <a:solidFill>
                <a:schemeClr val="tx1">
                  <a:lumMod val="50000"/>
                  <a:lumOff val="50000"/>
                </a:schemeClr>
              </a:solidFill>
              <a:latin typeface="Alibaba PuHuiTi Light" panose="00020600040101010101" charset="-122"/>
              <a:ea typeface="Alibaba PuHuiTi Light" panose="00020600040101010101" charset="-122"/>
            </a:endParaRPr>
          </a:p>
        </p:txBody>
      </p:sp>
      <p:grpSp>
        <p:nvGrpSpPr>
          <p:cNvPr id="13" name="组合 12"/>
          <p:cNvGrpSpPr/>
          <p:nvPr/>
        </p:nvGrpSpPr>
        <p:grpSpPr>
          <a:xfrm>
            <a:off x="852805" y="1999615"/>
            <a:ext cx="4711312" cy="724535"/>
            <a:chOff x="1372" y="2784"/>
            <a:chExt cx="8100" cy="1246"/>
          </a:xfrm>
        </p:grpSpPr>
        <p:sp>
          <p:nvSpPr>
            <p:cNvPr id="3" name="文本框 2"/>
            <p:cNvSpPr txBox="1"/>
            <p:nvPr>
              <p:custDataLst>
                <p:tags r:id="rId13"/>
              </p:custDataLst>
            </p:nvPr>
          </p:nvSpPr>
          <p:spPr>
            <a:xfrm>
              <a:off x="2445" y="2784"/>
              <a:ext cx="7027" cy="1246"/>
            </a:xfrm>
            <a:prstGeom prst="rect">
              <a:avLst/>
            </a:prstGeom>
            <a:noFill/>
          </p:spPr>
          <p:txBody>
            <a:bodyPr wrap="square" rtlCol="0">
              <a:noAutofit/>
            </a:bodyPr>
            <a:p>
              <a:pPr algn="l"/>
              <a:r>
                <a:rPr sz="1400" b="1">
                  <a:solidFill>
                    <a:schemeClr val="bg1"/>
                  </a:solidFill>
                  <a:latin typeface="Calibri Bold" panose="020F0302020204030204" charset="0"/>
                  <a:cs typeface="Calibri Bold" panose="020F0302020204030204" charset="0"/>
                </a:rPr>
                <a:t>80% of Tantin Stablecoin (USDY) transfer fees are used to buy  and  destroy  Tantin  Coin, </a:t>
              </a:r>
              <a:r>
                <a:rPr sz="1400">
                  <a:solidFill>
                    <a:schemeClr val="bg1"/>
                  </a:solidFill>
                </a:rPr>
                <a:t> while  20%   is  allocated  for operational expenses.</a:t>
              </a:r>
              <a:endParaRPr sz="1400">
                <a:solidFill>
                  <a:schemeClr val="bg1"/>
                </a:solidFill>
              </a:endParaRPr>
            </a:p>
          </p:txBody>
        </p:sp>
        <p:sp>
          <p:nvSpPr>
            <p:cNvPr id="12" name="矩形 11"/>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1</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14" name="组合 13"/>
          <p:cNvGrpSpPr/>
          <p:nvPr/>
        </p:nvGrpSpPr>
        <p:grpSpPr>
          <a:xfrm>
            <a:off x="853317" y="3209894"/>
            <a:ext cx="4564079" cy="724726"/>
            <a:chOff x="1372" y="2784"/>
            <a:chExt cx="7848" cy="1246"/>
          </a:xfrm>
        </p:grpSpPr>
        <p:sp>
          <p:nvSpPr>
            <p:cNvPr id="16" name="文本框 15"/>
            <p:cNvSpPr txBox="1"/>
            <p:nvPr>
              <p:custDataLst>
                <p:tags r:id="rId14"/>
              </p:custDataLst>
            </p:nvPr>
          </p:nvSpPr>
          <p:spPr>
            <a:xfrm>
              <a:off x="2445" y="2784"/>
              <a:ext cx="6775" cy="1246"/>
            </a:xfrm>
            <a:prstGeom prst="rect">
              <a:avLst/>
            </a:prstGeom>
            <a:noFill/>
          </p:spPr>
          <p:txBody>
            <a:bodyPr wrap="square" rtlCol="0">
              <a:noAutofit/>
            </a:bodyPr>
            <a:p>
              <a:pPr algn="l"/>
              <a:r>
                <a:rPr sz="1400" b="1">
                  <a:solidFill>
                    <a:schemeClr val="bg1"/>
                  </a:solidFill>
                  <a:latin typeface="Calibri Bold" panose="020F0302020204030204" charset="0"/>
                  <a:cs typeface="Calibri Bold" panose="020F0302020204030204" charset="0"/>
                  <a:sym typeface="+mn-ea"/>
                </a:rPr>
                <a:t>80% of contract-related profits are used to buy and destroy Tantin Coin, </a:t>
              </a:r>
              <a:r>
                <a:rPr sz="1400">
                  <a:solidFill>
                    <a:schemeClr val="bg1"/>
                  </a:solidFill>
                  <a:sym typeface="+mn-ea"/>
                </a:rPr>
                <a:t>while 20% is allocated for company operational</a:t>
              </a:r>
              <a:r>
                <a:rPr lang="en-US" sz="1400">
                  <a:solidFill>
                    <a:schemeClr val="bg1"/>
                  </a:solidFill>
                  <a:sym typeface="+mn-ea"/>
                </a:rPr>
                <a:t> expenses.</a:t>
              </a:r>
              <a:endParaRPr lang="en-US" sz="1400">
                <a:solidFill>
                  <a:schemeClr val="bg1"/>
                </a:solidFill>
                <a:sym typeface="+mn-ea"/>
              </a:endParaRPr>
            </a:p>
          </p:txBody>
        </p:sp>
        <p:sp>
          <p:nvSpPr>
            <p:cNvPr id="17" name="矩形 16"/>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2</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18" name="组合 17"/>
          <p:cNvGrpSpPr/>
          <p:nvPr/>
        </p:nvGrpSpPr>
        <p:grpSpPr>
          <a:xfrm>
            <a:off x="853317" y="4419569"/>
            <a:ext cx="4319824" cy="724726"/>
            <a:chOff x="1372" y="2784"/>
            <a:chExt cx="7428" cy="1246"/>
          </a:xfrm>
        </p:grpSpPr>
        <p:sp>
          <p:nvSpPr>
            <p:cNvPr id="20" name="文本框 19"/>
            <p:cNvSpPr txBox="1"/>
            <p:nvPr>
              <p:custDataLst>
                <p:tags r:id="rId15"/>
              </p:custDataLst>
            </p:nvPr>
          </p:nvSpPr>
          <p:spPr>
            <a:xfrm>
              <a:off x="2445" y="2784"/>
              <a:ext cx="6355" cy="1246"/>
            </a:xfrm>
            <a:prstGeom prst="rect">
              <a:avLst/>
            </a:prstGeom>
            <a:noFill/>
          </p:spPr>
          <p:txBody>
            <a:bodyPr wrap="square" rtlCol="0">
              <a:noAutofit/>
            </a:bodyPr>
            <a:p>
              <a:pPr algn="l"/>
              <a:r>
                <a:rPr sz="1400" b="1">
                  <a:solidFill>
                    <a:schemeClr val="bg1"/>
                  </a:solidFill>
                  <a:latin typeface="Calibri Bold" panose="020F0302020204030204" charset="0"/>
                  <a:cs typeface="Calibri Bold" panose="020F0302020204030204" charset="0"/>
                  <a:sym typeface="+mn-ea"/>
                </a:rPr>
                <a:t>80% of GAS fees are used to buy and destroy Tantin Coin,</a:t>
              </a:r>
              <a:r>
                <a:rPr sz="1400">
                  <a:solidFill>
                    <a:schemeClr val="bg1"/>
                  </a:solidFill>
                  <a:sym typeface="+mn-ea"/>
                </a:rPr>
                <a:t> while 20% is allocated for company operational expenses.</a:t>
              </a:r>
              <a:endParaRPr sz="1400">
                <a:solidFill>
                  <a:schemeClr val="bg1"/>
                </a:solidFill>
                <a:sym typeface="+mn-ea"/>
              </a:endParaRPr>
            </a:p>
          </p:txBody>
        </p:sp>
        <p:sp>
          <p:nvSpPr>
            <p:cNvPr id="21" name="矩形 20"/>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3</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22" name="组合 21"/>
          <p:cNvGrpSpPr/>
          <p:nvPr/>
        </p:nvGrpSpPr>
        <p:grpSpPr>
          <a:xfrm>
            <a:off x="6106795" y="1999615"/>
            <a:ext cx="4826635" cy="724535"/>
            <a:chOff x="1372" y="2784"/>
            <a:chExt cx="9483" cy="1246"/>
          </a:xfrm>
        </p:grpSpPr>
        <p:sp>
          <p:nvSpPr>
            <p:cNvPr id="24" name="文本框 23"/>
            <p:cNvSpPr txBox="1"/>
            <p:nvPr>
              <p:custDataLst>
                <p:tags r:id="rId16"/>
              </p:custDataLst>
            </p:nvPr>
          </p:nvSpPr>
          <p:spPr>
            <a:xfrm>
              <a:off x="2445" y="2784"/>
              <a:ext cx="8410" cy="1246"/>
            </a:xfrm>
            <a:prstGeom prst="rect">
              <a:avLst/>
            </a:prstGeom>
            <a:noFill/>
          </p:spPr>
          <p:txBody>
            <a:bodyPr wrap="square" rtlCol="0">
              <a:noAutofit/>
            </a:bodyPr>
            <a:p>
              <a:pPr algn="l"/>
              <a:r>
                <a:rPr sz="1400" b="1">
                  <a:solidFill>
                    <a:schemeClr val="bg1"/>
                  </a:solidFill>
                  <a:latin typeface="Calibri Bold" panose="020F0302020204030204" charset="0"/>
                  <a:cs typeface="Calibri Bold" panose="020F0302020204030204" charset="0"/>
                  <a:sym typeface="+mn-ea"/>
                </a:rPr>
                <a:t>80% of stablecoin interest is used to buy and destroy Tantin Coin, </a:t>
              </a:r>
              <a:r>
                <a:rPr sz="1400">
                  <a:solidFill>
                    <a:schemeClr val="bg1"/>
                  </a:solidFill>
                  <a:sym typeface="+mn-ea"/>
                </a:rPr>
                <a:t>while  20%   is  allocated  for  company operational</a:t>
              </a:r>
              <a:r>
                <a:rPr lang="en-US" sz="1400">
                  <a:solidFill>
                    <a:schemeClr val="bg1"/>
                  </a:solidFill>
                  <a:sym typeface="+mn-ea"/>
                </a:rPr>
                <a:t> </a:t>
              </a:r>
              <a:r>
                <a:rPr sz="1400">
                  <a:solidFill>
                    <a:schemeClr val="bg1"/>
                  </a:solidFill>
                  <a:sym typeface="+mn-ea"/>
                </a:rPr>
                <a:t>expenses.</a:t>
              </a:r>
              <a:endParaRPr sz="1400">
                <a:solidFill>
                  <a:schemeClr val="bg1"/>
                </a:solidFill>
                <a:sym typeface="+mn-ea"/>
              </a:endParaRPr>
            </a:p>
          </p:txBody>
        </p:sp>
        <p:sp>
          <p:nvSpPr>
            <p:cNvPr id="25" name="矩形 24"/>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4</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27" name="组合 26"/>
          <p:cNvGrpSpPr/>
          <p:nvPr/>
        </p:nvGrpSpPr>
        <p:grpSpPr>
          <a:xfrm>
            <a:off x="6096000" y="3210560"/>
            <a:ext cx="4752975" cy="724535"/>
            <a:chOff x="1372" y="2784"/>
            <a:chExt cx="9338" cy="1246"/>
          </a:xfrm>
        </p:grpSpPr>
        <p:sp>
          <p:nvSpPr>
            <p:cNvPr id="29" name="文本框 28"/>
            <p:cNvSpPr txBox="1"/>
            <p:nvPr>
              <p:custDataLst>
                <p:tags r:id="rId17"/>
              </p:custDataLst>
            </p:nvPr>
          </p:nvSpPr>
          <p:spPr>
            <a:xfrm>
              <a:off x="2445" y="2784"/>
              <a:ext cx="8265" cy="1246"/>
            </a:xfrm>
            <a:prstGeom prst="rect">
              <a:avLst/>
            </a:prstGeom>
            <a:noFill/>
          </p:spPr>
          <p:txBody>
            <a:bodyPr wrap="square" rtlCol="0">
              <a:noAutofit/>
            </a:bodyPr>
            <a:p>
              <a:pPr algn="l"/>
              <a:r>
                <a:rPr sz="1400" b="1">
                  <a:solidFill>
                    <a:schemeClr val="bg1"/>
                  </a:solidFill>
                  <a:latin typeface="Calibri Bold" panose="020F0302020204030204" charset="0"/>
                  <a:cs typeface="Calibri Bold" panose="020F0302020204030204" charset="0"/>
                  <a:sym typeface="+mn-ea"/>
                </a:rPr>
                <a:t>80% of listing fees are used to buy and destroy Tantin Coin,</a:t>
              </a:r>
              <a:r>
                <a:rPr sz="1400">
                  <a:solidFill>
                    <a:schemeClr val="bg1"/>
                  </a:solidFill>
                  <a:sym typeface="+mn-ea"/>
                </a:rPr>
                <a:t> while 20% is allocated for company operational expenses.</a:t>
              </a:r>
              <a:endParaRPr sz="1400">
                <a:solidFill>
                  <a:schemeClr val="bg1"/>
                </a:solidFill>
                <a:sym typeface="+mn-ea"/>
              </a:endParaRPr>
            </a:p>
          </p:txBody>
        </p:sp>
        <p:sp>
          <p:nvSpPr>
            <p:cNvPr id="30" name="矩形 29"/>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5</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15" name="组合 14"/>
          <p:cNvGrpSpPr/>
          <p:nvPr/>
        </p:nvGrpSpPr>
        <p:grpSpPr>
          <a:xfrm>
            <a:off x="6115050" y="4364990"/>
            <a:ext cx="4887595" cy="724535"/>
            <a:chOff x="1372" y="2784"/>
            <a:chExt cx="9602" cy="1246"/>
          </a:xfrm>
        </p:grpSpPr>
        <p:sp>
          <p:nvSpPr>
            <p:cNvPr id="19" name="文本框 18"/>
            <p:cNvSpPr txBox="1"/>
            <p:nvPr>
              <p:custDataLst>
                <p:tags r:id="rId18"/>
              </p:custDataLst>
            </p:nvPr>
          </p:nvSpPr>
          <p:spPr>
            <a:xfrm>
              <a:off x="2445" y="2784"/>
              <a:ext cx="8529" cy="1246"/>
            </a:xfrm>
            <a:prstGeom prst="rect">
              <a:avLst/>
            </a:prstGeom>
            <a:noFill/>
          </p:spPr>
          <p:txBody>
            <a:bodyPr wrap="square" rtlCol="0">
              <a:noAutofit/>
            </a:bodyPr>
            <a:p>
              <a:pPr algn="l"/>
              <a:r>
                <a:rPr sz="1400" b="1">
                  <a:solidFill>
                    <a:schemeClr val="bg1"/>
                  </a:solidFill>
                  <a:latin typeface="Calibri Bold" panose="020F0302020204030204" charset="0"/>
                  <a:cs typeface="Calibri Bold" panose="020F0302020204030204" charset="0"/>
                  <a:sym typeface="+mn-ea"/>
                </a:rPr>
                <a:t>80% of Tantin Coin (CTC) transfer fees are used to destroy Tantin Coin,</a:t>
              </a:r>
              <a:r>
                <a:rPr sz="1400">
                  <a:solidFill>
                    <a:schemeClr val="bg1"/>
                  </a:solidFill>
                  <a:sym typeface="+mn-ea"/>
                </a:rPr>
                <a:t> while 20% is allocated for company operational</a:t>
              </a:r>
              <a:r>
                <a:rPr lang="en-US" sz="1400">
                  <a:solidFill>
                    <a:schemeClr val="bg1"/>
                  </a:solidFill>
                  <a:sym typeface="+mn-ea"/>
                </a:rPr>
                <a:t> </a:t>
              </a:r>
              <a:r>
                <a:rPr sz="1400">
                  <a:solidFill>
                    <a:schemeClr val="bg1"/>
                  </a:solidFill>
                  <a:sym typeface="+mn-ea"/>
                </a:rPr>
                <a:t>expenses.</a:t>
              </a:r>
              <a:endParaRPr sz="1400">
                <a:solidFill>
                  <a:schemeClr val="bg1"/>
                </a:solidFill>
                <a:sym typeface="+mn-ea"/>
              </a:endParaRPr>
            </a:p>
          </p:txBody>
        </p:sp>
        <p:sp>
          <p:nvSpPr>
            <p:cNvPr id="23" name="矩形 22"/>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6</a:t>
              </a:r>
              <a:endParaRPr lang="en-US" altLang="zh-CN" sz="2400" b="1">
                <a:solidFill>
                  <a:schemeClr val="tx1"/>
                </a:solidFill>
                <a:latin typeface="Alibaba PuHuiTi Bold" panose="00020600040101010101" charset="-122"/>
                <a:ea typeface="Alibaba PuHuiTi Bold" panose="00020600040101010101" charset="-122"/>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The world's first economic incentive model</a:t>
            </a:r>
            <a:endParaRPr sz="2400" b="1">
              <a:solidFill>
                <a:schemeClr val="bg1"/>
              </a:solidFill>
              <a:effectLst/>
              <a:latin typeface="Alibaba PuHuiTi Bold" panose="00020600040101010101" charset="-122"/>
              <a:ea typeface="Alibaba PuHuiTi Bold" panose="00020600040101010101" charset="-122"/>
            </a:endParaRPr>
          </a:p>
        </p:txBody>
      </p:sp>
      <p:sp>
        <p:nvSpPr>
          <p:cNvPr id="7" name="文本框 6"/>
          <p:cNvSpPr txBox="1"/>
          <p:nvPr>
            <p:custDataLst>
              <p:tags r:id="rId2"/>
            </p:custDataLst>
          </p:nvPr>
        </p:nvSpPr>
        <p:spPr>
          <a:xfrm>
            <a:off x="906780" y="4531360"/>
            <a:ext cx="2835910" cy="1383665"/>
          </a:xfrm>
          <a:prstGeom prst="rect">
            <a:avLst/>
          </a:prstGeom>
          <a:noFill/>
        </p:spPr>
        <p:txBody>
          <a:bodyPr wrap="square" rtlCol="0">
            <a:spAutoFit/>
          </a:bodyPr>
          <a:p>
            <a:pPr algn="ctr"/>
            <a:r>
              <a:rPr lang="zh-CN" altLang="en-US" sz="1200">
                <a:solidFill>
                  <a:schemeClr val="bg1"/>
                </a:solidFill>
                <a:latin typeface="Alibaba PuHuiTi Light" panose="00020600040101010101" charset="-122"/>
                <a:ea typeface="Alibaba PuHuiTi Light" panose="00020600040101010101" charset="-122"/>
              </a:rPr>
              <a:t> Through the four core revenue sources of stablecoin issuance, exchange fees, public chain transfer fees and legal currency reserves, Tantin Coin is fully bound to ecological application scenarios.</a:t>
            </a:r>
            <a:endParaRPr lang="zh-CN" altLang="en-US" sz="1200">
              <a:solidFill>
                <a:schemeClr val="bg1"/>
              </a:solidFill>
              <a:latin typeface="Alibaba PuHuiTi Light" panose="00020600040101010101" charset="-122"/>
              <a:ea typeface="Alibaba PuHuiTi Light" panose="00020600040101010101" charset="-122"/>
            </a:endParaRPr>
          </a:p>
        </p:txBody>
      </p:sp>
      <p:sp>
        <p:nvSpPr>
          <p:cNvPr id="9" name="文本框 8"/>
          <p:cNvSpPr txBox="1"/>
          <p:nvPr>
            <p:custDataLst>
              <p:tags r:id="rId3"/>
            </p:custDataLst>
          </p:nvPr>
        </p:nvSpPr>
        <p:spPr>
          <a:xfrm>
            <a:off x="658495" y="4089400"/>
            <a:ext cx="3322955" cy="368300"/>
          </a:xfrm>
          <a:prstGeom prst="rect">
            <a:avLst/>
          </a:prstGeom>
          <a:noFill/>
        </p:spPr>
        <p:txBody>
          <a:bodyPr wrap="square" rtlCol="0">
            <a:spAutoFit/>
          </a:bodyPr>
          <a:p>
            <a:pPr algn="ctr"/>
            <a:r>
              <a:rPr lang="zh-CN" altLang="en-US" b="1">
                <a:solidFill>
                  <a:srgbClr val="00E8B1"/>
                </a:solidFill>
                <a:latin typeface="Alibaba PuHuiTi Bold" panose="00020600040101010101" charset="-122"/>
                <a:ea typeface="Alibaba PuHuiTi Bold" panose="00020600040101010101" charset="-122"/>
              </a:rPr>
              <a:t>Multiple ecological binding</a:t>
            </a:r>
            <a:endParaRPr lang="zh-CN" altLang="en-US" b="1">
              <a:solidFill>
                <a:srgbClr val="00E8B1"/>
              </a:solidFill>
              <a:latin typeface="Alibaba PuHuiTi Bold" panose="00020600040101010101" charset="-122"/>
              <a:ea typeface="Alibaba PuHuiTi Bold" panose="00020600040101010101" charset="-122"/>
            </a:endParaRPr>
          </a:p>
        </p:txBody>
      </p:sp>
      <p:sp>
        <p:nvSpPr>
          <p:cNvPr id="6" name="文本框 5"/>
          <p:cNvSpPr txBox="1"/>
          <p:nvPr>
            <p:custDataLst>
              <p:tags r:id="rId4"/>
            </p:custDataLst>
          </p:nvPr>
        </p:nvSpPr>
        <p:spPr>
          <a:xfrm>
            <a:off x="4798695" y="4531360"/>
            <a:ext cx="2835910" cy="1014730"/>
          </a:xfrm>
          <a:prstGeom prst="rect">
            <a:avLst/>
          </a:prstGeom>
          <a:noFill/>
        </p:spPr>
        <p:txBody>
          <a:bodyPr wrap="square" rtlCol="0">
            <a:spAutoFit/>
          </a:bodyPr>
          <a:p>
            <a:pPr algn="ctr"/>
            <a:r>
              <a:rPr lang="zh-CN" altLang="en-US" sz="1200">
                <a:solidFill>
                  <a:schemeClr val="bg1"/>
                </a:solidFill>
                <a:latin typeface="Alibaba PuHuiTi Light" panose="00020600040101010101" charset="-122"/>
                <a:ea typeface="Alibaba PuHuiTi Light" panose="00020600040101010101" charset="-122"/>
              </a:rPr>
              <a:t>The income will be used for destruction, continuously optimizing the supply and demand relationship and driving up the value of Tantin Coin.</a:t>
            </a:r>
            <a:endParaRPr lang="zh-CN" altLang="en-US" sz="1200">
              <a:solidFill>
                <a:schemeClr val="bg1"/>
              </a:solidFill>
              <a:latin typeface="Alibaba PuHuiTi Light" panose="00020600040101010101" charset="-122"/>
              <a:ea typeface="Alibaba PuHuiTi Light" panose="00020600040101010101" charset="-122"/>
            </a:endParaRPr>
          </a:p>
        </p:txBody>
      </p:sp>
      <p:sp>
        <p:nvSpPr>
          <p:cNvPr id="8" name="文本框 7"/>
          <p:cNvSpPr txBox="1"/>
          <p:nvPr>
            <p:custDataLst>
              <p:tags r:id="rId5"/>
            </p:custDataLst>
          </p:nvPr>
        </p:nvSpPr>
        <p:spPr>
          <a:xfrm>
            <a:off x="4463415" y="4089400"/>
            <a:ext cx="3484245" cy="368300"/>
          </a:xfrm>
          <a:prstGeom prst="rect">
            <a:avLst/>
          </a:prstGeom>
          <a:noFill/>
        </p:spPr>
        <p:txBody>
          <a:bodyPr wrap="square" rtlCol="0">
            <a:spAutoFit/>
          </a:bodyPr>
          <a:p>
            <a:pPr algn="ctr"/>
            <a:r>
              <a:rPr lang="zh-CN" altLang="en-US" b="1">
                <a:solidFill>
                  <a:srgbClr val="00E8B1"/>
                </a:solidFill>
                <a:latin typeface="Alibaba PuHuiTi Bold" panose="00020600040101010101" charset="-122"/>
                <a:ea typeface="Alibaba PuHuiTi Bold" panose="00020600040101010101" charset="-122"/>
              </a:rPr>
              <a:t>Circular Economy Model</a:t>
            </a:r>
            <a:endParaRPr lang="zh-CN" altLang="en-US" b="1">
              <a:solidFill>
                <a:srgbClr val="00E8B1"/>
              </a:solidFill>
              <a:latin typeface="Alibaba PuHuiTi Bold" panose="00020600040101010101" charset="-122"/>
              <a:ea typeface="Alibaba PuHuiTi Bold" panose="00020600040101010101" charset="-122"/>
            </a:endParaRPr>
          </a:p>
        </p:txBody>
      </p:sp>
      <p:sp>
        <p:nvSpPr>
          <p:cNvPr id="11" name="文本框 10"/>
          <p:cNvSpPr txBox="1"/>
          <p:nvPr>
            <p:custDataLst>
              <p:tags r:id="rId6"/>
            </p:custDataLst>
          </p:nvPr>
        </p:nvSpPr>
        <p:spPr>
          <a:xfrm>
            <a:off x="8686800" y="4531360"/>
            <a:ext cx="2835910" cy="1568450"/>
          </a:xfrm>
          <a:prstGeom prst="rect">
            <a:avLst/>
          </a:prstGeom>
          <a:noFill/>
        </p:spPr>
        <p:txBody>
          <a:bodyPr wrap="square" rtlCol="0">
            <a:spAutoFit/>
          </a:bodyPr>
          <a:p>
            <a:pPr algn="ctr"/>
            <a:r>
              <a:rPr lang="zh-CN" altLang="en-US" sz="1200">
                <a:solidFill>
                  <a:schemeClr val="bg1"/>
                </a:solidFill>
                <a:latin typeface="Alibaba PuHuiTi Light" panose="00020600040101010101" charset="-122"/>
                <a:ea typeface="Alibaba PuHuiTi Light" panose="00020600040101010101" charset="-122"/>
              </a:rPr>
              <a:t>The core of the economic model is to motivate ecological participants. Every transaction and participation of users can boost the growth of the market value of Celestial Coin and achieve common prosperity of the ecology.</a:t>
            </a:r>
            <a:endParaRPr lang="zh-CN" altLang="en-US" sz="1200">
              <a:solidFill>
                <a:schemeClr val="bg1"/>
              </a:solidFill>
              <a:latin typeface="Alibaba PuHuiTi Light" panose="00020600040101010101" charset="-122"/>
              <a:ea typeface="Alibaba PuHuiTi Light" panose="00020600040101010101" charset="-122"/>
            </a:endParaRPr>
          </a:p>
        </p:txBody>
      </p:sp>
      <p:sp>
        <p:nvSpPr>
          <p:cNvPr id="12" name="文本框 11"/>
          <p:cNvSpPr txBox="1"/>
          <p:nvPr>
            <p:custDataLst>
              <p:tags r:id="rId7"/>
            </p:custDataLst>
          </p:nvPr>
        </p:nvSpPr>
        <p:spPr>
          <a:xfrm>
            <a:off x="8341995" y="4089400"/>
            <a:ext cx="3322955" cy="368300"/>
          </a:xfrm>
          <a:prstGeom prst="rect">
            <a:avLst/>
          </a:prstGeom>
          <a:noFill/>
        </p:spPr>
        <p:txBody>
          <a:bodyPr wrap="square" rtlCol="0">
            <a:spAutoFit/>
          </a:bodyPr>
          <a:p>
            <a:pPr algn="ctr"/>
            <a:r>
              <a:rPr lang="zh-CN" altLang="en-US" b="1">
                <a:solidFill>
                  <a:srgbClr val="00E8B1"/>
                </a:solidFill>
                <a:latin typeface="Alibaba PuHuiTi Bold" panose="00020600040101010101" charset="-122"/>
                <a:ea typeface="Alibaba PuHuiTi Bold" panose="00020600040101010101" charset="-122"/>
              </a:rPr>
              <a:t>User win-win mechanism</a:t>
            </a:r>
            <a:endParaRPr lang="zh-CN" altLang="en-US" b="1">
              <a:solidFill>
                <a:srgbClr val="00E8B1"/>
              </a:solidFill>
              <a:latin typeface="Alibaba PuHuiTi Bold" panose="00020600040101010101" charset="-122"/>
              <a:ea typeface="Alibaba PuHuiTi Bold" panose="00020600040101010101" charset="-122"/>
            </a:endParaRPr>
          </a:p>
        </p:txBody>
      </p:sp>
      <p:sp>
        <p:nvSpPr>
          <p:cNvPr id="13" name="椭圆 12"/>
          <p:cNvSpPr/>
          <p:nvPr>
            <p:custDataLst>
              <p:tags r:id="rId8"/>
            </p:custDataLst>
          </p:nvPr>
        </p:nvSpPr>
        <p:spPr>
          <a:xfrm>
            <a:off x="9048115" y="1747520"/>
            <a:ext cx="2112010" cy="2112010"/>
          </a:xfrm>
          <a:prstGeom prst="ellipse">
            <a:avLst/>
          </a:pr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custDataLst>
              <p:tags r:id="rId9"/>
            </p:custDataLst>
          </p:nvPr>
        </p:nvPicPr>
        <p:blipFill>
          <a:blip r:embed="rId10"/>
          <a:stretch>
            <a:fillRect/>
          </a:stretch>
        </p:blipFill>
        <p:spPr>
          <a:xfrm>
            <a:off x="658495" y="1659255"/>
            <a:ext cx="3307715" cy="2205355"/>
          </a:xfrm>
          <a:prstGeom prst="rect">
            <a:avLst/>
          </a:prstGeom>
        </p:spPr>
      </p:pic>
      <p:pic>
        <p:nvPicPr>
          <p:cNvPr id="19" name="图片 18"/>
          <p:cNvPicPr/>
          <p:nvPr>
            <p:custDataLst>
              <p:tags r:id="rId11"/>
            </p:custDataLst>
          </p:nvPr>
        </p:nvPicPr>
        <p:blipFill>
          <a:blip r:embed="rId12"/>
          <a:srcRect r="4849" b="318"/>
          <a:stretch>
            <a:fillRect/>
          </a:stretch>
        </p:blipFill>
        <p:spPr>
          <a:xfrm>
            <a:off x="4337685" y="1653540"/>
            <a:ext cx="3735705" cy="2200275"/>
          </a:xfrm>
          <a:prstGeom prst="rect">
            <a:avLst/>
          </a:prstGeom>
        </p:spPr>
      </p:pic>
      <p:pic>
        <p:nvPicPr>
          <p:cNvPr id="20" name="图片 19" descr="/private/var/folders/jc/1xt8c5yj3zg0rw4d81x0bgzr0000gn/T/com.kingsoft.wpsoffice.mac/picturecompress_20250219160052/output_1.pngoutput_1"/>
          <p:cNvPicPr>
            <a:picLocks noChangeAspect="1"/>
          </p:cNvPicPr>
          <p:nvPr>
            <p:custDataLst>
              <p:tags r:id="rId13"/>
            </p:custDataLst>
          </p:nvPr>
        </p:nvPicPr>
        <p:blipFill>
          <a:blip r:embed="rId14"/>
          <a:srcRect l="5301" r="5626"/>
          <a:stretch>
            <a:fillRect/>
          </a:stretch>
        </p:blipFill>
        <p:spPr>
          <a:xfrm>
            <a:off x="8357235" y="1653540"/>
            <a:ext cx="3307715" cy="22002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589848" y="1880870"/>
            <a:ext cx="7012305" cy="1045845"/>
          </a:xfrm>
          <a:prstGeom prst="rect">
            <a:avLst/>
          </a:prstGeom>
          <a:noFill/>
        </p:spPr>
        <p:txBody>
          <a:bodyPr wrap="square" rtlCol="0">
            <a:noAutofit/>
          </a:bodyPr>
          <a:p>
            <a:pPr algn="ctr"/>
            <a:r>
              <a:rPr sz="3200" b="1">
                <a:solidFill>
                  <a:schemeClr val="bg1"/>
                </a:solidFill>
                <a:effectLst/>
                <a:latin typeface="Alibaba PuHuiTi Bold" panose="00020600040101010101" charset="-122"/>
                <a:ea typeface="Alibaba PuHuiTi Bold" panose="00020600040101010101" charset="-122"/>
              </a:rPr>
              <a:t>I.Tantin Goals</a:t>
            </a:r>
            <a:endParaRPr sz="3200" b="1">
              <a:solidFill>
                <a:schemeClr val="bg1"/>
              </a:solidFill>
              <a:effectLst/>
              <a:latin typeface="Alibaba PuHuiTi Bold" panose="00020600040101010101" charset="-122"/>
              <a:ea typeface="Alibaba PuHuiTi Bold" panose="00020600040101010101" charset="-122"/>
            </a:endParaRPr>
          </a:p>
          <a:p>
            <a:pPr algn="ctr"/>
            <a:r>
              <a:rPr sz="3200" b="1">
                <a:solidFill>
                  <a:srgbClr val="00E8B1"/>
                </a:solidFill>
                <a:effectLst/>
                <a:latin typeface="Alibaba PuHuiTi Bold" panose="00020600040101010101" charset="-122"/>
                <a:ea typeface="Alibaba PuHuiTi Bold" panose="00020600040101010101" charset="-122"/>
              </a:rPr>
              <a:t>Six Major Goals for 2025-2035</a:t>
            </a:r>
            <a:endParaRPr sz="3200" b="1">
              <a:solidFill>
                <a:srgbClr val="00E8B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2"/>
            </p:custDataLst>
          </p:nvPr>
        </p:nvSpPr>
        <p:spPr>
          <a:xfrm>
            <a:off x="1107440" y="3403600"/>
            <a:ext cx="9977120" cy="521970"/>
          </a:xfrm>
          <a:prstGeom prst="rect">
            <a:avLst/>
          </a:prstGeom>
          <a:noFill/>
        </p:spPr>
        <p:txBody>
          <a:bodyPr wrap="square" rtlCol="0">
            <a:spAutoFit/>
          </a:bodyPr>
          <a:p>
            <a:pPr algn="ctr"/>
            <a:r>
              <a:rPr lang="zh-CN" altLang="en-US" sz="1400">
                <a:solidFill>
                  <a:schemeClr val="bg1"/>
                </a:solidFill>
                <a:latin typeface="Alibaba PuHuiTi Light" panose="00020600040101010101" charset="-122"/>
                <a:ea typeface="Alibaba PuHuiTi Light" panose="00020600040101010101" charset="-122"/>
              </a:rPr>
              <a:t>Tantin Group is rooted in the global Web3 and AI industries, focusing on the next 10 years. </a:t>
            </a:r>
            <a:br>
              <a:rPr lang="zh-CN" altLang="en-US" sz="1400">
                <a:solidFill>
                  <a:schemeClr val="bg1"/>
                </a:solidFill>
                <a:latin typeface="Alibaba PuHuiTi Light" panose="00020600040101010101" charset="-122"/>
                <a:ea typeface="Alibaba PuHuiTi Light" panose="00020600040101010101" charset="-122"/>
              </a:rPr>
            </a:br>
            <a:r>
              <a:rPr lang="zh-CN" altLang="en-US" sz="1400">
                <a:solidFill>
                  <a:schemeClr val="bg1"/>
                </a:solidFill>
                <a:latin typeface="Alibaba PuHuiTi Light" panose="00020600040101010101" charset="-122"/>
                <a:ea typeface="Alibaba PuHuiTi Light" panose="00020600040101010101" charset="-122"/>
              </a:rPr>
              <a:t>With forward-looking strategic</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planning and innovation-driven initiatives, we have</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established six grand goals:</a:t>
            </a:r>
            <a:endParaRPr lang="zh-CN" altLang="en-US" sz="14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Market value management advantages</a:t>
            </a:r>
            <a:endParaRPr sz="2400" b="1">
              <a:solidFill>
                <a:schemeClr val="bg1"/>
              </a:solidFill>
              <a:effectLst/>
              <a:latin typeface="Alibaba PuHuiTi Bold" panose="00020600040101010101" charset="-122"/>
              <a:ea typeface="Alibaba PuHuiTi Bold" panose="00020600040101010101" charset="-122"/>
            </a:endParaRPr>
          </a:p>
        </p:txBody>
      </p:sp>
      <p:sp>
        <p:nvSpPr>
          <p:cNvPr id="7" name="文本框 6"/>
          <p:cNvSpPr txBox="1"/>
          <p:nvPr>
            <p:custDataLst>
              <p:tags r:id="rId2"/>
            </p:custDataLst>
          </p:nvPr>
        </p:nvSpPr>
        <p:spPr>
          <a:xfrm>
            <a:off x="906780" y="4801235"/>
            <a:ext cx="2835910" cy="829945"/>
          </a:xfrm>
          <a:prstGeom prst="rect">
            <a:avLst/>
          </a:prstGeom>
          <a:noFill/>
        </p:spPr>
        <p:txBody>
          <a:bodyPr wrap="square" rtlCol="0">
            <a:spAutoFit/>
          </a:bodyPr>
          <a:p>
            <a:pPr algn="ctr"/>
            <a:r>
              <a:rPr lang="zh-CN" altLang="en-US" sz="1200">
                <a:solidFill>
                  <a:schemeClr val="bg1"/>
                </a:solidFill>
                <a:latin typeface="Alibaba PuHuiTi Light" panose="00020600040101010101" charset="-122"/>
                <a:ea typeface="Alibaba PuHuiTi Light" panose="00020600040101010101" charset="-122"/>
              </a:rPr>
              <a:t>Through large-scale destruction, continuous supply reduction is achieved,enhancing the value of tokens.</a:t>
            </a:r>
            <a:endParaRPr lang="zh-CN" altLang="en-US" sz="1200">
              <a:solidFill>
                <a:schemeClr val="bg1"/>
              </a:solidFill>
              <a:latin typeface="Alibaba PuHuiTi Light" panose="00020600040101010101" charset="-122"/>
              <a:ea typeface="Alibaba PuHuiTi Light" panose="00020600040101010101" charset="-122"/>
            </a:endParaRPr>
          </a:p>
        </p:txBody>
      </p:sp>
      <p:sp>
        <p:nvSpPr>
          <p:cNvPr id="9" name="文本框 8"/>
          <p:cNvSpPr txBox="1"/>
          <p:nvPr>
            <p:custDataLst>
              <p:tags r:id="rId3"/>
            </p:custDataLst>
          </p:nvPr>
        </p:nvSpPr>
        <p:spPr>
          <a:xfrm>
            <a:off x="659130" y="4089400"/>
            <a:ext cx="3308350" cy="645160"/>
          </a:xfrm>
          <a:prstGeom prst="rect">
            <a:avLst/>
          </a:prstGeom>
          <a:noFill/>
        </p:spPr>
        <p:txBody>
          <a:bodyPr wrap="square" rtlCol="0">
            <a:spAutoFit/>
          </a:bodyPr>
          <a:p>
            <a:pPr algn="ctr"/>
            <a:r>
              <a:rPr lang="zh-CN" altLang="en-US" b="1">
                <a:solidFill>
                  <a:srgbClr val="00E8B1"/>
                </a:solidFill>
                <a:latin typeface="Alibaba PuHuiTi Bold" panose="00020600040101010101" charset="-122"/>
                <a:ea typeface="Alibaba PuHuiTi Bold" panose="00020600040101010101" charset="-122"/>
              </a:rPr>
              <a:t>Strong deflationary properties</a:t>
            </a:r>
            <a:endParaRPr lang="zh-CN" altLang="en-US" b="1">
              <a:solidFill>
                <a:srgbClr val="00E8B1"/>
              </a:solidFill>
              <a:latin typeface="Alibaba PuHuiTi Bold" panose="00020600040101010101" charset="-122"/>
              <a:ea typeface="Alibaba PuHuiTi Bold" panose="00020600040101010101" charset="-122"/>
            </a:endParaRPr>
          </a:p>
        </p:txBody>
      </p:sp>
      <p:sp>
        <p:nvSpPr>
          <p:cNvPr id="5" name="椭圆 4"/>
          <p:cNvSpPr/>
          <p:nvPr>
            <p:custDataLst>
              <p:tags r:id="rId4"/>
            </p:custDataLst>
          </p:nvPr>
        </p:nvSpPr>
        <p:spPr>
          <a:xfrm>
            <a:off x="1268095" y="1747520"/>
            <a:ext cx="2112010" cy="2112010"/>
          </a:xfrm>
          <a:prstGeom prst="ellipse">
            <a:avLst/>
          </a:pr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custDataLst>
              <p:tags r:id="rId5"/>
            </p:custDataLst>
          </p:nvPr>
        </p:nvSpPr>
        <p:spPr>
          <a:xfrm>
            <a:off x="4798695" y="4531360"/>
            <a:ext cx="2835910" cy="1014730"/>
          </a:xfrm>
          <a:prstGeom prst="rect">
            <a:avLst/>
          </a:prstGeom>
          <a:noFill/>
        </p:spPr>
        <p:txBody>
          <a:bodyPr wrap="square" rtlCol="0">
            <a:spAutoFit/>
          </a:bodyPr>
          <a:p>
            <a:pPr algn="ctr"/>
            <a:r>
              <a:rPr lang="zh-CN" altLang="en-US" sz="1200">
                <a:solidFill>
                  <a:schemeClr val="bg1"/>
                </a:solidFill>
                <a:latin typeface="Alibaba PuHuiTi Light" panose="00020600040101010101" charset="-122"/>
                <a:ea typeface="Alibaba PuHuiTi Light" panose="00020600040101010101" charset="-122"/>
              </a:rPr>
              <a:t>A stable and transparent income distribution mechanism sends a signal of long-term development to the market,enhancing user trust and willingness to hold.</a:t>
            </a:r>
            <a:endParaRPr lang="zh-CN" altLang="en-US" sz="1200">
              <a:solidFill>
                <a:schemeClr val="bg1"/>
              </a:solidFill>
              <a:latin typeface="Alibaba PuHuiTi Light" panose="00020600040101010101" charset="-122"/>
              <a:ea typeface="Alibaba PuHuiTi Light" panose="00020600040101010101" charset="-122"/>
            </a:endParaRPr>
          </a:p>
        </p:txBody>
      </p:sp>
      <p:sp>
        <p:nvSpPr>
          <p:cNvPr id="8" name="文本框 7"/>
          <p:cNvSpPr txBox="1"/>
          <p:nvPr>
            <p:custDataLst>
              <p:tags r:id="rId6"/>
            </p:custDataLst>
          </p:nvPr>
        </p:nvSpPr>
        <p:spPr>
          <a:xfrm>
            <a:off x="4499610" y="4089400"/>
            <a:ext cx="3432175" cy="368300"/>
          </a:xfrm>
          <a:prstGeom prst="rect">
            <a:avLst/>
          </a:prstGeom>
          <a:noFill/>
        </p:spPr>
        <p:txBody>
          <a:bodyPr wrap="square" rtlCol="0">
            <a:spAutoFit/>
          </a:bodyPr>
          <a:p>
            <a:pPr algn="ctr"/>
            <a:r>
              <a:rPr lang="zh-CN" altLang="en-US" b="1">
                <a:solidFill>
                  <a:srgbClr val="00E8B1"/>
                </a:solidFill>
                <a:latin typeface="Alibaba PuHuiTi Bold" panose="00020600040101010101" charset="-122"/>
                <a:ea typeface="Alibaba PuHuiTi Bold" panose="00020600040101010101" charset="-122"/>
              </a:rPr>
              <a:t>Market confidence increases</a:t>
            </a:r>
            <a:endParaRPr lang="zh-CN" altLang="en-US" b="1">
              <a:solidFill>
                <a:srgbClr val="00E8B1"/>
              </a:solidFill>
              <a:latin typeface="Alibaba PuHuiTi Bold" panose="00020600040101010101" charset="-122"/>
              <a:ea typeface="Alibaba PuHuiTi Bold" panose="00020600040101010101" charset="-122"/>
            </a:endParaRPr>
          </a:p>
        </p:txBody>
      </p:sp>
      <p:sp>
        <p:nvSpPr>
          <p:cNvPr id="11" name="文本框 10"/>
          <p:cNvSpPr txBox="1"/>
          <p:nvPr>
            <p:custDataLst>
              <p:tags r:id="rId7"/>
            </p:custDataLst>
          </p:nvPr>
        </p:nvSpPr>
        <p:spPr>
          <a:xfrm>
            <a:off x="8686800" y="4801235"/>
            <a:ext cx="2835910" cy="1014730"/>
          </a:xfrm>
          <a:prstGeom prst="rect">
            <a:avLst/>
          </a:prstGeom>
          <a:noFill/>
        </p:spPr>
        <p:txBody>
          <a:bodyPr wrap="square" rtlCol="0">
            <a:spAutoFit/>
          </a:bodyPr>
          <a:p>
            <a:pPr algn="ctr"/>
            <a:r>
              <a:rPr lang="zh-CN" altLang="en-US" sz="1200">
                <a:solidFill>
                  <a:schemeClr val="bg1"/>
                </a:solidFill>
                <a:latin typeface="Alibaba PuHuiTi Light" panose="00020600040101010101" charset="-122"/>
                <a:ea typeface="Alibaba PuHuiTi Light" panose="00020600040101010101" charset="-122"/>
              </a:rPr>
              <a:t>Through stable operations and market incentive funds,we support the ecosystem's technological innovation and user growth to ensure long-term competitiveness.</a:t>
            </a:r>
            <a:endParaRPr lang="zh-CN" altLang="en-US" sz="1200">
              <a:solidFill>
                <a:schemeClr val="bg1"/>
              </a:solidFill>
              <a:latin typeface="Alibaba PuHuiTi Light" panose="00020600040101010101" charset="-122"/>
              <a:ea typeface="Alibaba PuHuiTi Light" panose="00020600040101010101" charset="-122"/>
            </a:endParaRPr>
          </a:p>
        </p:txBody>
      </p:sp>
      <p:sp>
        <p:nvSpPr>
          <p:cNvPr id="12" name="文本框 11"/>
          <p:cNvSpPr txBox="1"/>
          <p:nvPr>
            <p:custDataLst>
              <p:tags r:id="rId8"/>
            </p:custDataLst>
          </p:nvPr>
        </p:nvSpPr>
        <p:spPr>
          <a:xfrm>
            <a:off x="8440420" y="4089400"/>
            <a:ext cx="3321685" cy="645160"/>
          </a:xfrm>
          <a:prstGeom prst="rect">
            <a:avLst/>
          </a:prstGeom>
          <a:noFill/>
        </p:spPr>
        <p:txBody>
          <a:bodyPr wrap="square" rtlCol="0">
            <a:spAutoFit/>
          </a:bodyPr>
          <a:p>
            <a:pPr algn="ctr"/>
            <a:r>
              <a:rPr lang="zh-CN" altLang="en-US" b="1">
                <a:solidFill>
                  <a:srgbClr val="00E8B1"/>
                </a:solidFill>
                <a:latin typeface="Alibaba PuHuiTi Bold" panose="00020600040101010101" charset="-122"/>
                <a:ea typeface="Alibaba PuHuiTi Bold" panose="00020600040101010101" charset="-122"/>
              </a:rPr>
              <a:t>Steady development of ecology</a:t>
            </a:r>
            <a:endParaRPr lang="zh-CN" altLang="en-US" b="1">
              <a:solidFill>
                <a:srgbClr val="00E8B1"/>
              </a:solidFill>
              <a:latin typeface="Alibaba PuHuiTi Bold" panose="00020600040101010101" charset="-122"/>
              <a:ea typeface="Alibaba PuHuiTi Bold" panose="00020600040101010101" charset="-122"/>
            </a:endParaRPr>
          </a:p>
        </p:txBody>
      </p:sp>
      <p:pic>
        <p:nvPicPr>
          <p:cNvPr id="3" name="图片 2"/>
          <p:cNvPicPr/>
          <p:nvPr>
            <p:custDataLst>
              <p:tags r:id="rId9"/>
            </p:custDataLst>
          </p:nvPr>
        </p:nvPicPr>
        <p:blipFill>
          <a:blip r:embed="rId10"/>
          <a:stretch>
            <a:fillRect/>
          </a:stretch>
        </p:blipFill>
        <p:spPr>
          <a:xfrm>
            <a:off x="4499610" y="1659255"/>
            <a:ext cx="3432810" cy="2205990"/>
          </a:xfrm>
          <a:prstGeom prst="rect">
            <a:avLst/>
          </a:prstGeom>
        </p:spPr>
      </p:pic>
      <p:pic>
        <p:nvPicPr>
          <p:cNvPr id="4" name="图片 3"/>
          <p:cNvPicPr/>
          <p:nvPr>
            <p:custDataLst>
              <p:tags r:id="rId11"/>
            </p:custDataLst>
          </p:nvPr>
        </p:nvPicPr>
        <p:blipFill>
          <a:blip r:embed="rId12"/>
          <a:srcRect l="6841" r="7499"/>
          <a:stretch>
            <a:fillRect/>
          </a:stretch>
        </p:blipFill>
        <p:spPr>
          <a:xfrm>
            <a:off x="658495" y="1659255"/>
            <a:ext cx="3307715" cy="2207895"/>
          </a:xfrm>
          <a:prstGeom prst="rect">
            <a:avLst/>
          </a:prstGeom>
        </p:spPr>
      </p:pic>
      <p:pic>
        <p:nvPicPr>
          <p:cNvPr id="15" name="图片 14"/>
          <p:cNvPicPr/>
          <p:nvPr>
            <p:custDataLst>
              <p:tags r:id="rId13"/>
            </p:custDataLst>
          </p:nvPr>
        </p:nvPicPr>
        <p:blipFill>
          <a:blip r:embed="rId14"/>
          <a:stretch>
            <a:fillRect/>
          </a:stretch>
        </p:blipFill>
        <p:spPr>
          <a:xfrm>
            <a:off x="8449945" y="1655445"/>
            <a:ext cx="3308350" cy="22040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文本框 2"/>
          <p:cNvSpPr txBox="1"/>
          <p:nvPr>
            <p:custDataLst>
              <p:tags r:id="rId3"/>
            </p:custDataLst>
          </p:nvPr>
        </p:nvSpPr>
        <p:spPr>
          <a:xfrm>
            <a:off x="1879600" y="2148840"/>
            <a:ext cx="8433435" cy="1014730"/>
          </a:xfrm>
          <a:prstGeom prst="rect">
            <a:avLst/>
          </a:prstGeom>
          <a:noFill/>
        </p:spPr>
        <p:txBody>
          <a:bodyPr wrap="square" rtlCol="0">
            <a:spAutoFit/>
          </a:bodyPr>
          <a:p>
            <a:pPr algn="ctr">
              <a:lnSpc>
                <a:spcPct val="100000"/>
              </a:lnSpc>
            </a:pPr>
            <a:r>
              <a:rPr sz="1200">
                <a:solidFill>
                  <a:schemeClr val="bg1"/>
                </a:solidFill>
                <a:latin typeface="Alibaba PuHuiTi Light" panose="00020600040101010101" charset="-122"/>
                <a:ea typeface="Alibaba PuHuiTi Light" panose="00020600040101010101" charset="-122"/>
              </a:rPr>
              <a:t>With its unique revenue source and the world's first economic incentive model, Tantin Group achieves a virtuous cycle between Tantin coin market value management and ecological development. Through a multi-dimensional revenue model and a transparent and efficient fund allocation strategy, Tantin Group will not only push Tantin coin market value to exceed the expected target, but also build a sustainable Web3 and AI digital economic system to help global users and partners achieve win-win results.</a:t>
            </a:r>
            <a:endParaRPr sz="1200">
              <a:solidFill>
                <a:schemeClr val="bg1"/>
              </a:solidFill>
              <a:latin typeface="Alibaba PuHuiTi Light" panose="00020600040101010101" charset="-122"/>
              <a:ea typeface="Alibaba PuHuiTi Light" panose="00020600040101010101" charset="-122"/>
            </a:endParaRPr>
          </a:p>
        </p:txBody>
      </p:sp>
      <p:sp>
        <p:nvSpPr>
          <p:cNvPr id="5" name="文本框 4"/>
          <p:cNvSpPr txBox="1"/>
          <p:nvPr>
            <p:custDataLst>
              <p:tags r:id="rId4"/>
            </p:custDataLst>
          </p:nvPr>
        </p:nvSpPr>
        <p:spPr>
          <a:xfrm>
            <a:off x="889000" y="944880"/>
            <a:ext cx="10433050" cy="1014730"/>
          </a:xfrm>
          <a:prstGeom prst="rect">
            <a:avLst/>
          </a:prstGeom>
          <a:noFill/>
        </p:spPr>
        <p:txBody>
          <a:bodyPr wrap="square" rtlCol="0">
            <a:spAutoFit/>
          </a:bodyPr>
          <a:p>
            <a:pPr algn="ctr"/>
            <a:r>
              <a:rPr sz="2000" b="1">
                <a:solidFill>
                  <a:srgbClr val="00E8B1"/>
                </a:solidFill>
                <a:latin typeface="Alibaba PuHuiTi Bold" panose="00020600040101010101" charset="-122"/>
                <a:ea typeface="Alibaba PuHuiTi Bold" panose="00020600040101010101" charset="-122"/>
                <a:sym typeface="+mn-ea"/>
              </a:rPr>
              <a:t>Tantin Group relies on its unique revenue source and the world's first economic incentive model to achieve a virtuous cycle between Tantin coin market value management and ecological development.</a:t>
            </a:r>
            <a:endParaRPr sz="2000" b="1">
              <a:solidFill>
                <a:srgbClr val="00E8B1"/>
              </a:solidFill>
              <a:latin typeface="Alibaba PuHuiTi Bold" panose="00020600040101010101" charset="-122"/>
              <a:ea typeface="Alibaba PuHuiTi Bold" panose="00020600040101010101" charset="-122"/>
              <a:sym typeface="+mn-ea"/>
            </a:endParaRPr>
          </a:p>
        </p:txBody>
      </p:sp>
      <p:pic>
        <p:nvPicPr>
          <p:cNvPr id="7" name="图片 6" descr="logo"/>
          <p:cNvPicPr>
            <a:picLocks noChangeAspect="1"/>
          </p:cNvPicPr>
          <p:nvPr userDrawn="1">
            <p:custDataLst>
              <p:tags r:id="rId5"/>
            </p:custDataLst>
          </p:nvPr>
        </p:nvPicPr>
        <p:blipFill>
          <a:blip r:embed="rId6"/>
          <a:stretch>
            <a:fillRect/>
          </a:stretch>
        </p:blipFill>
        <p:spPr>
          <a:xfrm>
            <a:off x="10394315" y="467995"/>
            <a:ext cx="1231265" cy="376555"/>
          </a:xfrm>
          <a:prstGeom prst="rect">
            <a:avLst/>
          </a:prstGeom>
        </p:spPr>
      </p:pic>
      <p:pic>
        <p:nvPicPr>
          <p:cNvPr id="8" name="图片 7" descr="CTC"/>
          <p:cNvPicPr>
            <a:picLocks noChangeAspect="1"/>
          </p:cNvPicPr>
          <p:nvPr userDrawn="1">
            <p:custDataLst>
              <p:tags r:id="rId7"/>
            </p:custDataLst>
          </p:nvPr>
        </p:nvPicPr>
        <p:blipFill>
          <a:blip r:embed="rId8"/>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9"/>
            </p:custDataLst>
          </p:nvPr>
        </p:nvPicPr>
        <p:blipFill>
          <a:blip r:embed="rId10"/>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11"/>
            </p:custDataLst>
          </p:nvPr>
        </p:nvPicPr>
        <p:blipFill>
          <a:blip r:embed="rId12"/>
          <a:stretch>
            <a:fillRect/>
          </a:stretch>
        </p:blipFill>
        <p:spPr>
          <a:xfrm>
            <a:off x="11322050" y="6132830"/>
            <a:ext cx="303530" cy="3035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589848" y="2905760"/>
            <a:ext cx="7012305" cy="1045845"/>
          </a:xfrm>
          <a:prstGeom prst="rect">
            <a:avLst/>
          </a:prstGeom>
          <a:noFill/>
        </p:spPr>
        <p:txBody>
          <a:bodyPr wrap="square" rtlCol="0">
            <a:noAutofit/>
          </a:bodyPr>
          <a:p>
            <a:pPr algn="ctr"/>
            <a:r>
              <a:rPr sz="3200" b="1">
                <a:solidFill>
                  <a:schemeClr val="bg1"/>
                </a:solidFill>
                <a:effectLst/>
                <a:latin typeface="Alibaba PuHuiTi Bold" panose="00020600040101010101" charset="-122"/>
                <a:ea typeface="Alibaba PuHuiTi Bold" panose="00020600040101010101" charset="-122"/>
              </a:rPr>
              <a:t>V.Project Implementation Plan</a:t>
            </a:r>
            <a:endParaRPr sz="3200" b="1">
              <a:solidFill>
                <a:schemeClr val="bg1"/>
              </a:solidFill>
              <a:effectLst/>
              <a:latin typeface="Alibaba PuHuiTi Bold" panose="00020600040101010101" charset="-122"/>
              <a:ea typeface="Alibaba PuHuiTi Bold" panose="0002060004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Project</a:t>
            </a:r>
            <a:r>
              <a:rPr lang="en-US" sz="2400" b="1">
                <a:solidFill>
                  <a:schemeClr val="bg1"/>
                </a:solidFill>
                <a:effectLst/>
                <a:latin typeface="Alibaba PuHuiTi Bold" panose="00020600040101010101" charset="-122"/>
                <a:ea typeface="Alibaba PuHuiTi Bold" panose="00020600040101010101" charset="-122"/>
              </a:rPr>
              <a:t> </a:t>
            </a:r>
            <a:r>
              <a:rPr sz="2400" b="1">
                <a:solidFill>
                  <a:schemeClr val="bg1"/>
                </a:solidFill>
                <a:effectLst/>
                <a:latin typeface="Alibaba PuHuiTi Bold" panose="00020600040101010101" charset="-122"/>
                <a:ea typeface="Alibaba PuHuiTi Bold" panose="00020600040101010101" charset="-122"/>
              </a:rPr>
              <a:t>Implementation Plan</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2"/>
            </p:custDataLst>
          </p:nvPr>
        </p:nvSpPr>
        <p:spPr>
          <a:xfrm>
            <a:off x="658495" y="2755265"/>
            <a:ext cx="5976620" cy="252285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Team building and compliance work:</a:t>
            </a:r>
            <a:endParaRPr lang="zh-CN" altLang="en-US"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Complete the construction of the core team and confirm various senior positions (such as Asia Pacific Operations Director, CTO, CFO, etc.).</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Register a compliant company, apply for necessary qualifications and licenses, and ensure compliance with legal and regulatory requirements around the world.</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Teacher Yu will give a lecture - the first ten consensus conferences to expand brand influence and promote recognition from global users and partners.</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20 global campaigns - global nodes</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Complete the design and testing of Celestial Coin and Celestial Stable Coin to ensure technical feasibility.</a:t>
            </a:r>
            <a:endParaRPr lang="zh-CN" altLang="en-US" sz="1200">
              <a:solidFill>
                <a:schemeClr val="bg1"/>
              </a:solidFill>
              <a:latin typeface="Alibaba PuHuiTi" panose="00020600040101010101" charset="-122"/>
              <a:ea typeface="Alibaba PuHuiTi" panose="00020600040101010101" charset="-122"/>
              <a:sym typeface="+mn-ea"/>
            </a:endParaRPr>
          </a:p>
        </p:txBody>
      </p:sp>
      <p:sp>
        <p:nvSpPr>
          <p:cNvPr id="4" name="文本框 3"/>
          <p:cNvSpPr txBox="1"/>
          <p:nvPr>
            <p:custDataLst>
              <p:tags r:id="rId3"/>
            </p:custDataLst>
          </p:nvPr>
        </p:nvSpPr>
        <p:spPr>
          <a:xfrm>
            <a:off x="658495" y="1325245"/>
            <a:ext cx="7895590" cy="953135"/>
          </a:xfrm>
          <a:prstGeom prst="rect">
            <a:avLst/>
          </a:prstGeom>
          <a:noFill/>
        </p:spPr>
        <p:txBody>
          <a:bodyPr wrap="square" rtlCol="0">
            <a:spAutoFit/>
          </a:bodyPr>
          <a:p>
            <a:pPr algn="l"/>
            <a:r>
              <a:rPr lang="zh-CN" altLang="en-US" sz="3600" b="1">
                <a:solidFill>
                  <a:schemeClr val="tx1"/>
                </a:solidFill>
                <a:latin typeface="Alibaba PuHuiTi Bold" panose="00020600040101010101" charset="-122"/>
                <a:ea typeface="Alibaba PuHuiTi Bold" panose="00020600040101010101" charset="-122"/>
              </a:rPr>
              <a:t>Phase</a:t>
            </a:r>
            <a:r>
              <a:rPr lang="en-US" altLang="zh-CN" sz="3600" b="1">
                <a:solidFill>
                  <a:schemeClr val="tx1"/>
                </a:solidFill>
                <a:latin typeface="Alibaba PuHuiTi Bold" panose="00020600040101010101" charset="-122"/>
                <a:ea typeface="Alibaba PuHuiTi Bold" panose="00020600040101010101" charset="-122"/>
              </a:rPr>
              <a:t> </a:t>
            </a:r>
            <a:r>
              <a:rPr lang="zh-CN" altLang="en-US" sz="3600" b="1">
                <a:solidFill>
                  <a:schemeClr val="tx1"/>
                </a:solidFill>
                <a:latin typeface="Alibaba PuHuiTi Bold" panose="00020600040101010101" charset="-122"/>
                <a:ea typeface="Alibaba PuHuiTi Bold" panose="00020600040101010101" charset="-122"/>
              </a:rPr>
              <a:t>1: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Initial Preparation and Brand Establishment(1</a:t>
            </a:r>
            <a:r>
              <a:rPr lang="en-US" altLang="zh-CN" sz="2000" b="1">
                <a:solidFill>
                  <a:schemeClr val="tx1"/>
                </a:solidFill>
                <a:latin typeface="Alibaba PuHuiTi Bold" panose="00020600040101010101" charset="-122"/>
                <a:ea typeface="Alibaba PuHuiTi Bold" panose="00020600040101010101" charset="-122"/>
              </a:rPr>
              <a:t> </a:t>
            </a:r>
            <a:r>
              <a:rPr lang="zh-CN" altLang="en-US" sz="2000" b="1">
                <a:solidFill>
                  <a:schemeClr val="tx1"/>
                </a:solidFill>
                <a:latin typeface="Alibaba PuHuiTi Bold" panose="00020600040101010101" charset="-122"/>
                <a:ea typeface="Alibaba PuHuiTi Bold" panose="00020600040101010101" charset="-122"/>
              </a:rPr>
              <a:t>Year) </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4"/>
            </p:custDataLst>
          </p:nvPr>
        </p:nvSpPr>
        <p:spPr>
          <a:xfrm>
            <a:off x="6971665" y="2755265"/>
            <a:ext cx="4692650" cy="2553335"/>
          </a:xfrm>
          <a:prstGeom prst="rect">
            <a:avLst/>
          </a:prstGeom>
          <a:noFill/>
        </p:spPr>
        <p:txBody>
          <a:bodyPr wrap="square" rtlCol="0">
            <a:spAutoFit/>
          </a:bodyPr>
          <a:p>
            <a:pPr indent="0" algn="l">
              <a:buFont typeface="Arial" panose="020B0604020202020204" pitchFamily="34" charset="0"/>
              <a:buNone/>
            </a:pPr>
            <a:r>
              <a:rPr sz="1400" b="1">
                <a:solidFill>
                  <a:schemeClr val="bg1"/>
                </a:solidFill>
                <a:latin typeface="Alibaba PuHuiTi Bold" panose="00020600040101010101" charset="-122"/>
                <a:ea typeface="Alibaba PuHuiTi Bold" panose="00020600040101010101" charset="-122"/>
                <a:sym typeface="+mn-ea"/>
              </a:rPr>
              <a:t>Platform construction and first phase of ecological implementation:</a:t>
            </a:r>
            <a:endParaRPr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Release the first version of the Tantin digital currency trading platform, providing basic spot trading, leveraged trading and staking mining functions.</a:t>
            </a:r>
            <a:endParaRPr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Release the basic version of the Tantin Web3 wallet, supporting multi-chain asset management and simple DApp interaction.</a:t>
            </a:r>
            <a:endParaRPr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Start the research and development of the Tantin public chain and improve the technical architecture.</a:t>
            </a:r>
            <a:endParaRPr sz="12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Project Implementation Plan</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3"/>
            </p:custDataLst>
          </p:nvPr>
        </p:nvSpPr>
        <p:spPr>
          <a:xfrm>
            <a:off x="658495" y="2916555"/>
            <a:ext cx="3451225" cy="2338070"/>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Tantin public chain test network:</a:t>
            </a:r>
            <a:endParaRPr lang="zh-CN" altLang="en-US"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Launch the Tantin public chain test network to attract developers to participate and promote the development of decentralized applications.</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Optimize the performance of the Tantin public chain and add more smart contract functions and cross-chain interoperability.</a:t>
            </a:r>
            <a:endParaRPr lang="zh-CN" altLang="en-US" sz="1200">
              <a:solidFill>
                <a:schemeClr val="bg1"/>
              </a:solidFill>
              <a:latin typeface="Alibaba PuHuiTi" panose="00020600040101010101" charset="-122"/>
              <a:ea typeface="Alibaba PuHuiTi" panose="00020600040101010101" charset="-122"/>
              <a:sym typeface="+mn-ea"/>
            </a:endParaRPr>
          </a:p>
        </p:txBody>
      </p:sp>
      <p:sp>
        <p:nvSpPr>
          <p:cNvPr id="4" name="文本框 3"/>
          <p:cNvSpPr txBox="1"/>
          <p:nvPr>
            <p:custDataLst>
              <p:tags r:id="rId4"/>
            </p:custDataLst>
          </p:nvPr>
        </p:nvSpPr>
        <p:spPr>
          <a:xfrm>
            <a:off x="658495" y="1325245"/>
            <a:ext cx="7895590" cy="953135"/>
          </a:xfrm>
          <a:prstGeom prst="rect">
            <a:avLst/>
          </a:prstGeom>
          <a:noFill/>
        </p:spPr>
        <p:txBody>
          <a:bodyPr wrap="square" rtlCol="0">
            <a:spAutoFit/>
          </a:bodyPr>
          <a:p>
            <a:pPr algn="l"/>
            <a:r>
              <a:rPr lang="zh-CN" altLang="en-US" sz="3600" b="1">
                <a:solidFill>
                  <a:schemeClr val="tx1"/>
                </a:solidFill>
                <a:latin typeface="Alibaba PuHuiTi Bold" panose="00020600040101010101" charset="-122"/>
                <a:ea typeface="Alibaba PuHuiTi Bold" panose="00020600040101010101" charset="-122"/>
              </a:rPr>
              <a:t>Phase</a:t>
            </a:r>
            <a:r>
              <a:rPr lang="en-US" altLang="zh-CN" sz="3600" b="1">
                <a:solidFill>
                  <a:schemeClr val="tx1"/>
                </a:solidFill>
                <a:latin typeface="Alibaba PuHuiTi Bold" panose="00020600040101010101" charset="-122"/>
                <a:ea typeface="Alibaba PuHuiTi Bold" panose="00020600040101010101" charset="-122"/>
              </a:rPr>
              <a:t> </a:t>
            </a:r>
            <a:r>
              <a:rPr lang="zh-CN" altLang="en-US" sz="3600" b="1">
                <a:solidFill>
                  <a:schemeClr val="tx1"/>
                </a:solidFill>
                <a:latin typeface="Alibaba PuHuiTi Bold" panose="00020600040101010101" charset="-122"/>
                <a:ea typeface="Alibaba PuHuiTi Bold" panose="00020600040101010101" charset="-122"/>
              </a:rPr>
              <a:t>2: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Product</a:t>
            </a:r>
            <a:r>
              <a:rPr lang="en-US" altLang="zh-CN" sz="2000" b="1">
                <a:solidFill>
                  <a:schemeClr val="tx1"/>
                </a:solidFill>
                <a:latin typeface="Alibaba PuHuiTi Bold" panose="00020600040101010101" charset="-122"/>
                <a:ea typeface="Alibaba PuHuiTi Bold" panose="00020600040101010101" charset="-122"/>
              </a:rPr>
              <a:t> </a:t>
            </a:r>
            <a:r>
              <a:rPr lang="zh-CN" altLang="en-US" sz="2000" b="1">
                <a:solidFill>
                  <a:schemeClr val="tx1"/>
                </a:solidFill>
                <a:latin typeface="Alibaba PuHuiTi Bold" panose="00020600040101010101" charset="-122"/>
                <a:ea typeface="Alibaba PuHuiTi Bold" panose="00020600040101010101" charset="-122"/>
              </a:rPr>
              <a:t>Expansion and User Growth(2-3 Years)</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5"/>
            </p:custDataLst>
          </p:nvPr>
        </p:nvSpPr>
        <p:spPr>
          <a:xfrm>
            <a:off x="4253230" y="2916555"/>
            <a:ext cx="3674110" cy="270700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Trading platform and wallet expansion:</a:t>
            </a:r>
            <a:endParaRPr lang="zh-CN" altLang="en-US" sz="14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Improve the Tantin trading platform and launch more new features such as trading pairs, leveraged trading, and derivatives trading.</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Enhance the functions of the Tantin Web3 wallet, add NFT storage, cross-chain transactions, and more DApp access.</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Introduce AI coin selection and strategy education functions to attract more users to use the trading platform.</a:t>
            </a:r>
            <a:endParaRPr lang="zh-CN" altLang="en-US" sz="1200">
              <a:solidFill>
                <a:schemeClr val="bg1"/>
              </a:solidFill>
              <a:latin typeface="Alibaba PuHuiTi" panose="00020600040101010101" charset="-122"/>
              <a:ea typeface="Alibaba PuHuiTi" panose="00020600040101010101" charset="-122"/>
              <a:sym typeface="+mn-ea"/>
            </a:endParaRPr>
          </a:p>
        </p:txBody>
      </p:sp>
      <p:sp>
        <p:nvSpPr>
          <p:cNvPr id="6" name="文本框 5"/>
          <p:cNvSpPr txBox="1"/>
          <p:nvPr>
            <p:custDataLst>
              <p:tags r:id="rId6"/>
            </p:custDataLst>
          </p:nvPr>
        </p:nvSpPr>
        <p:spPr>
          <a:xfrm>
            <a:off x="8161655" y="2916555"/>
            <a:ext cx="3451225" cy="215328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Marketing and ecological incentives:</a:t>
            </a:r>
            <a:endParaRPr lang="zh-CN" altLang="en-US"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Launch global marketing to attract more users to join the celestial ecology, and strive to launch an additional 10 million</a:t>
            </a:r>
            <a:r>
              <a:rPr lang="en-US" altLang="zh-CN" sz="1200">
                <a:solidFill>
                  <a:schemeClr val="bg1"/>
                </a:solidFill>
                <a:latin typeface="Alibaba PuHuiTi" panose="00020600040101010101" charset="-122"/>
                <a:ea typeface="Alibaba PuHuiTi" panose="00020600040101010101" charset="-122"/>
                <a:sym typeface="+mn-ea"/>
              </a:rPr>
              <a:t>+</a:t>
            </a:r>
            <a:r>
              <a:rPr lang="zh-CN" altLang="en-US" sz="1200">
                <a:solidFill>
                  <a:schemeClr val="bg1"/>
                </a:solidFill>
                <a:latin typeface="Alibaba PuHuiTi" panose="00020600040101010101" charset="-122"/>
                <a:ea typeface="Alibaba PuHuiTi" panose="00020600040101010101" charset="-122"/>
                <a:sym typeface="+mn-ea"/>
              </a:rPr>
              <a:t> coin holders.</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Introduce an ecological incentive plan to promote the participation and contribution of developers and community members.</a:t>
            </a:r>
            <a:endParaRPr lang="zh-CN" altLang="en-US" sz="12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Project Implementation Plan</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3"/>
            </p:custDataLst>
          </p:nvPr>
        </p:nvSpPr>
        <p:spPr>
          <a:xfrm>
            <a:off x="658495" y="2964180"/>
            <a:ext cx="3451225" cy="255333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Tantin Coin Market Value Breakthrough:</a:t>
            </a:r>
            <a:endParaRPr lang="zh-CN" altLang="en-US"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sz="12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Achieve a market value breakthrough of 200 trillion US dollars for Tantin Coin, becoming an important component of the global Web3 and AI ecosystem.</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Promote Tantin Coin to become the mainstream in the field of digital assets, develop global ecological applications, and promote the continuous growth of market value.</a:t>
            </a:r>
            <a:endParaRPr lang="zh-CN" altLang="en-US" sz="1200">
              <a:solidFill>
                <a:schemeClr val="bg1"/>
              </a:solidFill>
              <a:latin typeface="Alibaba PuHuiTi" panose="00020600040101010101" charset="-122"/>
              <a:ea typeface="Alibaba PuHuiTi" panose="00020600040101010101" charset="-122"/>
              <a:sym typeface="+mn-ea"/>
            </a:endParaRPr>
          </a:p>
        </p:txBody>
      </p:sp>
      <p:sp>
        <p:nvSpPr>
          <p:cNvPr id="4" name="文本框 3"/>
          <p:cNvSpPr txBox="1"/>
          <p:nvPr>
            <p:custDataLst>
              <p:tags r:id="rId4"/>
            </p:custDataLst>
          </p:nvPr>
        </p:nvSpPr>
        <p:spPr>
          <a:xfrm>
            <a:off x="658495" y="1325245"/>
            <a:ext cx="7895590" cy="953135"/>
          </a:xfrm>
          <a:prstGeom prst="rect">
            <a:avLst/>
          </a:prstGeom>
          <a:noFill/>
        </p:spPr>
        <p:txBody>
          <a:bodyPr wrap="square" rtlCol="0">
            <a:spAutoFit/>
          </a:bodyPr>
          <a:p>
            <a:pPr algn="l"/>
            <a:r>
              <a:rPr lang="zh-CN" altLang="en-US" sz="3600" b="1">
                <a:latin typeface="Alibaba PuHuiTi Bold" panose="00020600040101010101" charset="-122"/>
                <a:ea typeface="Alibaba PuHuiTi Bold" panose="00020600040101010101" charset="-122"/>
                <a:sym typeface="+mn-ea"/>
              </a:rPr>
              <a:t>Phase</a:t>
            </a:r>
            <a:r>
              <a:rPr lang="en-US" altLang="zh-CN" sz="3600" b="1">
                <a:latin typeface="Alibaba PuHuiTi Bold" panose="00020600040101010101" charset="-122"/>
                <a:ea typeface="Alibaba PuHuiTi Bold" panose="00020600040101010101" charset="-122"/>
                <a:sym typeface="+mn-ea"/>
              </a:rPr>
              <a:t> 3</a:t>
            </a:r>
            <a:r>
              <a:rPr lang="zh-CN" altLang="en-US" sz="3600" b="1">
                <a:solidFill>
                  <a:schemeClr val="tx1"/>
                </a:solidFill>
                <a:latin typeface="Alibaba PuHuiTi Bold" panose="00020600040101010101" charset="-122"/>
                <a:ea typeface="Alibaba PuHuiTi Bold" panose="00020600040101010101" charset="-122"/>
              </a:rPr>
              <a:t>: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Global Expansion and Deep</a:t>
            </a:r>
            <a:r>
              <a:rPr lang="en-US" altLang="zh-CN" sz="2000" b="1">
                <a:solidFill>
                  <a:schemeClr val="tx1"/>
                </a:solidFill>
                <a:latin typeface="Alibaba PuHuiTi Bold" panose="00020600040101010101" charset="-122"/>
                <a:ea typeface="Alibaba PuHuiTi Bold" panose="00020600040101010101" charset="-122"/>
              </a:rPr>
              <a:t> </a:t>
            </a:r>
            <a:r>
              <a:rPr lang="zh-CN" altLang="en-US" sz="2000" b="1">
                <a:solidFill>
                  <a:schemeClr val="tx1"/>
                </a:solidFill>
                <a:latin typeface="Alibaba PuHuiTi Bold" panose="00020600040101010101" charset="-122"/>
                <a:ea typeface="Alibaba PuHuiTi Bold" panose="00020600040101010101" charset="-122"/>
              </a:rPr>
              <a:t>Collaboration(4-6 Years)</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5"/>
            </p:custDataLst>
          </p:nvPr>
        </p:nvSpPr>
        <p:spPr>
          <a:xfrm>
            <a:off x="4410075" y="2964180"/>
            <a:ext cx="3451225" cy="292290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Build the world's largest digital currency trading platform:</a:t>
            </a:r>
            <a:endParaRPr lang="zh-CN" altLang="en-US"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sz="12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Tantin Trading Platform has become the preferred exchange for global users, supporting transactions of multiple fiat currencies and digital currencies.</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Strengthen platform security and user experience, and launch more innovative trading products.</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Introduce more global partners to expand the exchange's global market share.</a:t>
            </a:r>
            <a:endParaRPr lang="zh-CN" altLang="en-US" sz="1200">
              <a:solidFill>
                <a:schemeClr val="bg1"/>
              </a:solidFill>
              <a:latin typeface="Alibaba PuHuiTi" panose="00020600040101010101" charset="-122"/>
              <a:ea typeface="Alibaba PuHuiTi" panose="00020600040101010101" charset="-122"/>
              <a:sym typeface="+mn-ea"/>
            </a:endParaRPr>
          </a:p>
        </p:txBody>
      </p:sp>
      <p:sp>
        <p:nvSpPr>
          <p:cNvPr id="6" name="文本框 5"/>
          <p:cNvSpPr txBox="1"/>
          <p:nvPr>
            <p:custDataLst>
              <p:tags r:id="rId6"/>
            </p:custDataLst>
          </p:nvPr>
        </p:nvSpPr>
        <p:spPr>
          <a:xfrm>
            <a:off x="8161655" y="2964180"/>
            <a:ext cx="3451225" cy="255333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Celestial Stablecoin becomes mainstream:</a:t>
            </a:r>
            <a:endParaRPr lang="zh-CN" altLang="en-US"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sz="12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Celestial Stablecoin gradually replaces USDT and becomes the preferred stablecoin for global users, leading the standards of compliance and transparency.</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Expand the application of Celestial Stablecoin in multiple scenarios such as payment, cross-border remittance, and smart contract settlement.</a:t>
            </a:r>
            <a:endParaRPr lang="zh-CN" altLang="en-US" sz="12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Project Implementation Plan</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3"/>
            </p:custDataLst>
          </p:nvPr>
        </p:nvSpPr>
        <p:spPr>
          <a:xfrm>
            <a:off x="658495" y="2860040"/>
            <a:ext cx="3451225" cy="2491740"/>
          </a:xfrm>
          <a:prstGeom prst="rect">
            <a:avLst/>
          </a:prstGeom>
          <a:noFill/>
        </p:spPr>
        <p:txBody>
          <a:bodyPr wrap="square" rtlCol="0">
            <a:spAutoFit/>
          </a:bodyPr>
          <a:p>
            <a:pPr indent="0" algn="l">
              <a:buFont typeface="Arial" panose="020B0604020202020204" pitchFamily="34" charset="0"/>
              <a:buNone/>
            </a:pPr>
            <a:r>
              <a:rPr lang="zh-CN" altLang="en-US" sz="1200" b="1">
                <a:solidFill>
                  <a:schemeClr val="bg1"/>
                </a:solidFill>
                <a:latin typeface="Alibaba PuHuiTi Bold" panose="00020600040101010101" charset="-122"/>
                <a:ea typeface="Alibaba PuHuiTi Bold" panose="00020600040101010101" charset="-122"/>
                <a:sym typeface="+mn-ea"/>
              </a:rPr>
              <a:t>Tantin public chain becomes the core infrastructure:</a:t>
            </a:r>
            <a:endParaRPr lang="zh-CN" altLang="en-US" sz="12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Realize the global application of Tantin public chain, become the digital economic infrastructure, support large-scale commercial applications and developer ecology.</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Provide more decentralized finance (DeFi) functions and conduct cross-chain interoperability with more blockchain ecosystems around the world.</a:t>
            </a:r>
            <a:endParaRPr lang="zh-CN" altLang="en-US" sz="1200">
              <a:solidFill>
                <a:schemeClr val="bg1"/>
              </a:solidFill>
              <a:latin typeface="Alibaba PuHuiTi" panose="00020600040101010101" charset="-122"/>
              <a:ea typeface="Alibaba PuHuiTi" panose="00020600040101010101" charset="-122"/>
              <a:sym typeface="+mn-ea"/>
            </a:endParaRPr>
          </a:p>
        </p:txBody>
      </p:sp>
      <p:sp>
        <p:nvSpPr>
          <p:cNvPr id="4" name="文本框 3"/>
          <p:cNvSpPr txBox="1"/>
          <p:nvPr>
            <p:custDataLst>
              <p:tags r:id="rId4"/>
            </p:custDataLst>
          </p:nvPr>
        </p:nvSpPr>
        <p:spPr>
          <a:xfrm>
            <a:off x="658495" y="1325245"/>
            <a:ext cx="7895590" cy="953135"/>
          </a:xfrm>
          <a:prstGeom prst="rect">
            <a:avLst/>
          </a:prstGeom>
          <a:noFill/>
        </p:spPr>
        <p:txBody>
          <a:bodyPr wrap="square" rtlCol="0">
            <a:spAutoFit/>
          </a:bodyPr>
          <a:p>
            <a:pPr algn="l"/>
            <a:r>
              <a:rPr lang="zh-CN" altLang="en-US" sz="3600" b="1">
                <a:latin typeface="Alibaba PuHuiTi Bold" panose="00020600040101010101" charset="-122"/>
                <a:ea typeface="Alibaba PuHuiTi Bold" panose="00020600040101010101" charset="-122"/>
                <a:sym typeface="+mn-ea"/>
              </a:rPr>
              <a:t>Phase </a:t>
            </a:r>
            <a:r>
              <a:rPr lang="en-US" altLang="zh-CN" sz="3600" b="1">
                <a:latin typeface="Alibaba PuHuiTi Bold" panose="00020600040101010101" charset="-122"/>
                <a:ea typeface="Alibaba PuHuiTi Bold" panose="00020600040101010101" charset="-122"/>
                <a:sym typeface="+mn-ea"/>
              </a:rPr>
              <a:t>4</a:t>
            </a:r>
            <a:r>
              <a:rPr lang="zh-CN" altLang="en-US" sz="3600" b="1">
                <a:solidFill>
                  <a:schemeClr val="tx1"/>
                </a:solidFill>
                <a:latin typeface="Alibaba PuHuiTi Bold" panose="00020600040101010101" charset="-122"/>
                <a:ea typeface="Alibaba PuHuiTi Bold" panose="00020600040101010101" charset="-122"/>
              </a:rPr>
              <a:t>: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Technological Innovation and Global Governance(7-9 Years)</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5"/>
            </p:custDataLst>
          </p:nvPr>
        </p:nvSpPr>
        <p:spPr>
          <a:xfrm>
            <a:off x="4410075" y="2860040"/>
            <a:ext cx="3451225" cy="292290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Combining technological innovation with AI:</a:t>
            </a:r>
            <a:endParaRPr lang="zh-CN" altLang="en-US" sz="14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The Astronomical Laboratory will continue to promote research and innovation in the fields of blockchain privacy protection, DeFi innovation mechanisms, and AI technology integration.</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Deeply integrate AI technology with Web3 applications, launch AI-based digital asset management, investment decision-making and other tools, and enhance user experience.</a:t>
            </a:r>
            <a:endParaRPr lang="zh-CN" altLang="en-US" sz="1200">
              <a:solidFill>
                <a:schemeClr val="bg1"/>
              </a:solidFill>
              <a:latin typeface="Alibaba PuHuiTi" panose="00020600040101010101" charset="-122"/>
              <a:ea typeface="Alibaba PuHuiTi" panose="00020600040101010101" charset="-122"/>
              <a:sym typeface="+mn-ea"/>
            </a:endParaRPr>
          </a:p>
        </p:txBody>
      </p:sp>
      <p:sp>
        <p:nvSpPr>
          <p:cNvPr id="6" name="文本框 5"/>
          <p:cNvSpPr txBox="1"/>
          <p:nvPr>
            <p:custDataLst>
              <p:tags r:id="rId6"/>
            </p:custDataLst>
          </p:nvPr>
        </p:nvSpPr>
        <p:spPr>
          <a:xfrm>
            <a:off x="8161655" y="2860040"/>
            <a:ext cx="3830320" cy="2368550"/>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Global governance and decentralization:</a:t>
            </a:r>
            <a:endParaRPr lang="zh-CN" altLang="en-US"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sz="14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Complete the construction of a global decentralized governance framework, and the community and developers will jointly participate in the decision-making and management of the celestial ecology.</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Promote the legalization of celestial currency on a global scale, obtain the recognition of local regulators, and establish a more complete compliance mechanism.</a:t>
            </a:r>
            <a:endParaRPr lang="zh-CN" altLang="en-US" sz="12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Project Implementation Plan</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3"/>
            </p:custDataLst>
          </p:nvPr>
        </p:nvSpPr>
        <p:spPr>
          <a:xfrm>
            <a:off x="658495" y="2966720"/>
            <a:ext cx="3451225" cy="199961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Tantin</a:t>
            </a:r>
            <a:r>
              <a:rPr lang="en-US" altLang="zh-CN" sz="1400" b="1">
                <a:solidFill>
                  <a:schemeClr val="bg1"/>
                </a:solidFill>
                <a:latin typeface="Alibaba PuHuiTi Bold" panose="00020600040101010101" charset="-122"/>
                <a:ea typeface="Alibaba PuHuiTi Bold" panose="00020600040101010101" charset="-122"/>
                <a:sym typeface="+mn-ea"/>
              </a:rPr>
              <a:t> </a:t>
            </a:r>
            <a:r>
              <a:rPr lang="zh-CN" altLang="en-US" sz="1400" b="1">
                <a:solidFill>
                  <a:schemeClr val="bg1"/>
                </a:solidFill>
                <a:latin typeface="Alibaba PuHuiTi Bold" panose="00020600040101010101" charset="-122"/>
                <a:ea typeface="Alibaba PuHuiTi Bold" panose="00020600040101010101" charset="-122"/>
                <a:sym typeface="+mn-ea"/>
              </a:rPr>
              <a:t>becomes the world's leading</a:t>
            </a:r>
            <a:endParaRPr lang="zh-CN" altLang="en-US" sz="14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Web3 and AI platform:</a:t>
            </a:r>
            <a:endParaRPr lang="zh-CN" altLang="en-US" sz="14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Tantin Group has gained extensive influence around the world and has become a leader in the digital economy.</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en-US" altLang="zh-CN" sz="1200">
                <a:solidFill>
                  <a:schemeClr val="bg1"/>
                </a:solidFill>
                <a:latin typeface="Alibaba PuHuiTi" panose="00020600040101010101" charset="-122"/>
                <a:ea typeface="Alibaba PuHuiTi" panose="00020600040101010101" charset="-122"/>
                <a:sym typeface="+mn-ea"/>
              </a:rPr>
              <a:t>Create 100,000 global billionaires through Web3 and AI-driven wealth redistribution.</a:t>
            </a:r>
            <a:endParaRPr lang="en-US" altLang="zh-CN" sz="1200">
              <a:solidFill>
                <a:schemeClr val="bg1"/>
              </a:solidFill>
              <a:latin typeface="Alibaba PuHuiTi" panose="00020600040101010101" charset="-122"/>
              <a:ea typeface="Alibaba PuHuiTi" panose="00020600040101010101" charset="-122"/>
              <a:sym typeface="+mn-ea"/>
            </a:endParaRPr>
          </a:p>
        </p:txBody>
      </p:sp>
      <p:sp>
        <p:nvSpPr>
          <p:cNvPr id="4" name="文本框 3"/>
          <p:cNvSpPr txBox="1"/>
          <p:nvPr>
            <p:custDataLst>
              <p:tags r:id="rId4"/>
            </p:custDataLst>
          </p:nvPr>
        </p:nvSpPr>
        <p:spPr>
          <a:xfrm>
            <a:off x="658495" y="1325245"/>
            <a:ext cx="7895590" cy="953135"/>
          </a:xfrm>
          <a:prstGeom prst="rect">
            <a:avLst/>
          </a:prstGeom>
          <a:noFill/>
        </p:spPr>
        <p:txBody>
          <a:bodyPr wrap="square" rtlCol="0">
            <a:spAutoFit/>
          </a:bodyPr>
          <a:p>
            <a:pPr algn="l"/>
            <a:r>
              <a:rPr lang="zh-CN" altLang="en-US" sz="3600" b="1">
                <a:latin typeface="Alibaba PuHuiTi Bold" panose="00020600040101010101" charset="-122"/>
                <a:ea typeface="Alibaba PuHuiTi Bold" panose="00020600040101010101" charset="-122"/>
                <a:sym typeface="+mn-ea"/>
              </a:rPr>
              <a:t>Phase</a:t>
            </a:r>
            <a:r>
              <a:rPr lang="en-US" altLang="zh-CN" sz="3600" b="1">
                <a:latin typeface="Alibaba PuHuiTi Bold" panose="00020600040101010101" charset="-122"/>
                <a:ea typeface="Alibaba PuHuiTi Bold" panose="00020600040101010101" charset="-122"/>
                <a:sym typeface="+mn-ea"/>
              </a:rPr>
              <a:t> 5</a:t>
            </a:r>
            <a:r>
              <a:rPr lang="zh-CN" altLang="en-US" sz="3600" b="1">
                <a:latin typeface="Alibaba PuHuiTi Bold" panose="00020600040101010101" charset="-122"/>
                <a:ea typeface="Alibaba PuHuiTi Bold" panose="00020600040101010101" charset="-122"/>
                <a:sym typeface="+mn-ea"/>
              </a:rPr>
              <a:t>: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Global</a:t>
            </a:r>
            <a:r>
              <a:rPr lang="en-US" altLang="zh-CN" sz="2000" b="1">
                <a:solidFill>
                  <a:schemeClr val="tx1"/>
                </a:solidFill>
                <a:latin typeface="Alibaba PuHuiTi Bold" panose="00020600040101010101" charset="-122"/>
                <a:ea typeface="Alibaba PuHuiTi Bold" panose="00020600040101010101" charset="-122"/>
              </a:rPr>
              <a:t> </a:t>
            </a:r>
            <a:r>
              <a:rPr lang="zh-CN" altLang="en-US" sz="2000" b="1">
                <a:solidFill>
                  <a:schemeClr val="tx1"/>
                </a:solidFill>
                <a:latin typeface="Alibaba PuHuiTi Bold" panose="00020600040101010101" charset="-122"/>
                <a:ea typeface="Alibaba PuHuiTi Bold" panose="00020600040101010101" charset="-122"/>
              </a:rPr>
              <a:t>Influence and Future Prospects(10 Years)</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5"/>
            </p:custDataLst>
          </p:nvPr>
        </p:nvSpPr>
        <p:spPr>
          <a:xfrm>
            <a:off x="4410075" y="2966720"/>
            <a:ext cx="3451225" cy="255333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Market value management and ecological stability:</a:t>
            </a:r>
            <a:endParaRPr lang="zh-CN" altLang="en-US" sz="14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Through destruction and market incentive mechanisms, continue to promote the growth of the market value of Tantin Coin and ensure the scarcity and value of tokens.</a:t>
            </a: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Provide a strong user win-win mechanism to ensure the healthy development of the Tantin ecology and promote the sharing of global wealth.</a:t>
            </a:r>
            <a:endParaRPr lang="zh-CN" altLang="en-US" sz="1200">
              <a:solidFill>
                <a:schemeClr val="bg1"/>
              </a:solidFill>
              <a:latin typeface="Alibaba PuHuiTi" panose="00020600040101010101" charset="-122"/>
              <a:ea typeface="Alibaba PuHuiTi" panose="00020600040101010101" charset="-122"/>
              <a:sym typeface="+mn-ea"/>
            </a:endParaRPr>
          </a:p>
        </p:txBody>
      </p:sp>
      <p:sp>
        <p:nvSpPr>
          <p:cNvPr id="6" name="文本框 5"/>
          <p:cNvSpPr txBox="1"/>
          <p:nvPr>
            <p:custDataLst>
              <p:tags r:id="rId6"/>
            </p:custDataLst>
          </p:nvPr>
        </p:nvSpPr>
        <p:spPr>
          <a:xfrm>
            <a:off x="8161655" y="2966720"/>
            <a:ext cx="3451225" cy="1599565"/>
          </a:xfrm>
          <a:prstGeom prst="rect">
            <a:avLst/>
          </a:prstGeom>
          <a:noFill/>
        </p:spPr>
        <p:txBody>
          <a:bodyPr wrap="square" rtlCol="0">
            <a:spAutoFit/>
          </a:bodyPr>
          <a:p>
            <a:pPr indent="0" algn="l">
              <a:buFont typeface="Arial" panose="020B0604020202020204" pitchFamily="34" charset="0"/>
              <a:buNone/>
            </a:pPr>
            <a:r>
              <a:rPr lang="zh-CN" altLang="en-US" sz="1400" b="1">
                <a:solidFill>
                  <a:schemeClr val="bg1"/>
                </a:solidFill>
                <a:latin typeface="Alibaba PuHuiTi Bold" panose="00020600040101010101" charset="-122"/>
                <a:ea typeface="Alibaba PuHuiTi Bold" panose="00020600040101010101" charset="-122"/>
                <a:sym typeface="+mn-ea"/>
              </a:rPr>
              <a:t>Future expansion of Tantin:</a:t>
            </a:r>
            <a:endParaRPr lang="zh-CN" altLang="en-US" sz="1400" b="1">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endParaRPr lang="zh-CN" altLang="en-US"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lang="zh-CN" altLang="en-US" sz="1200">
                <a:solidFill>
                  <a:schemeClr val="bg1"/>
                </a:solidFill>
                <a:latin typeface="Alibaba PuHuiTi" panose="00020600040101010101" charset="-122"/>
                <a:ea typeface="Alibaba PuHuiTi" panose="00020600040101010101" charset="-122"/>
                <a:sym typeface="+mn-ea"/>
              </a:rPr>
              <a:t>Achieve unlimited expansion in technology, ecology and market, promote more innovative business models and application scenarios, and continue to lead the future development of Web3 and AI.</a:t>
            </a:r>
            <a:endParaRPr lang="zh-CN" altLang="en-US" sz="12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rivate/var/folders/jc/1xt8c5yj3zg0rw4d81x0bgzr0000gn/T/com.kingsoft.wpsoffice.mac/picturecompress_20250219162411/output_1.pngoutput_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矩形 3"/>
          <p:cNvSpPr/>
          <p:nvPr>
            <p:custDataLst>
              <p:tags r:id="rId3"/>
            </p:custDataLst>
          </p:nvPr>
        </p:nvSpPr>
        <p:spPr>
          <a:xfrm>
            <a:off x="658495" y="4156710"/>
            <a:ext cx="9415145" cy="1644650"/>
          </a:xfrm>
          <a:prstGeom prst="rect">
            <a:avLst/>
          </a:prstGeom>
          <a:solidFill>
            <a:schemeClr val="tx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custDataLst>
              <p:tags r:id="rId4"/>
            </p:custDataLst>
          </p:nvPr>
        </p:nvSpPr>
        <p:spPr>
          <a:xfrm>
            <a:off x="1186815" y="4440555"/>
            <a:ext cx="8433435" cy="1076325"/>
          </a:xfrm>
          <a:prstGeom prst="rect">
            <a:avLst/>
          </a:prstGeom>
          <a:noFill/>
        </p:spPr>
        <p:txBody>
          <a:bodyPr wrap="square" rtlCol="0">
            <a:spAutoFit/>
          </a:bodyPr>
          <a:p>
            <a:pPr algn="l">
              <a:lnSpc>
                <a:spcPct val="100000"/>
              </a:lnSpc>
            </a:pPr>
            <a:r>
              <a:rPr sz="1600">
                <a:solidFill>
                  <a:schemeClr val="bg1"/>
                </a:solidFill>
                <a:latin typeface="Alibaba PuHuiTi Light" panose="00020600040101010101" charset="-122"/>
                <a:ea typeface="Alibaba PuHuiTi Light" panose="00020600040101010101" charset="-122"/>
                <a:sym typeface="+mn-ea"/>
              </a:rPr>
              <a:t>By building a complete Web3 and AI ecosystem,Tantin Group provides innovative digital financial services to global users, developers and enterprises. The practical application value of Web3 and AI technologies will also promote the sustainable development of the global digital economy.</a:t>
            </a:r>
            <a:endParaRPr sz="1600">
              <a:solidFill>
                <a:schemeClr val="bg1"/>
              </a:solidFill>
              <a:latin typeface="Alibaba PuHuiTi Light" panose="00020600040101010101" charset="-122"/>
              <a:ea typeface="Alibaba PuHuiTi Light" panose="00020600040101010101" charset="-122"/>
              <a:sym typeface="+mn-ea"/>
            </a:endParaRPr>
          </a:p>
        </p:txBody>
      </p:sp>
      <p:sp>
        <p:nvSpPr>
          <p:cNvPr id="3" name="文本框 2"/>
          <p:cNvSpPr txBox="1"/>
          <p:nvPr>
            <p:custDataLst>
              <p:tags r:id="rId5"/>
            </p:custDataLst>
          </p:nvPr>
        </p:nvSpPr>
        <p:spPr>
          <a:xfrm>
            <a:off x="1186815" y="2821305"/>
            <a:ext cx="8433435" cy="922020"/>
          </a:xfrm>
          <a:prstGeom prst="rect">
            <a:avLst/>
          </a:prstGeom>
          <a:noFill/>
        </p:spPr>
        <p:txBody>
          <a:bodyPr wrap="square" rtlCol="0">
            <a:spAutoFit/>
          </a:bodyPr>
          <a:p>
            <a:pPr algn="l"/>
            <a:r>
              <a:rPr lang="en-US" sz="5400">
                <a:solidFill>
                  <a:srgbClr val="00E8B1"/>
                </a:solidFill>
                <a:latin typeface="Alibaba PuHuiTi Regular" panose="00020600040101010101" charset="-122"/>
                <a:ea typeface="Alibaba PuHuiTi Regular" panose="00020600040101010101" charset="-122"/>
                <a:sym typeface="+mn-ea"/>
              </a:rPr>
              <a:t>WEB3 &amp; AI</a:t>
            </a:r>
            <a:endParaRPr lang="en-US" sz="5400">
              <a:solidFill>
                <a:srgbClr val="00E8B1"/>
              </a:solidFill>
              <a:latin typeface="Alibaba PuHuiTi Regular" panose="00020600040101010101" charset="-122"/>
              <a:ea typeface="Alibaba PuHuiTi Regular" panose="00020600040101010101" charset="-122"/>
              <a:sym typeface="+mn-ea"/>
            </a:endParaRPr>
          </a:p>
        </p:txBody>
      </p:sp>
      <p:pic>
        <p:nvPicPr>
          <p:cNvPr id="7" name="图片 6" descr="logo"/>
          <p:cNvPicPr>
            <a:picLocks noChangeAspect="1"/>
          </p:cNvPicPr>
          <p:nvPr userDrawn="1">
            <p:custDataLst>
              <p:tags r:id="rId6"/>
            </p:custDataLst>
          </p:nvPr>
        </p:nvPicPr>
        <p:blipFill>
          <a:blip r:embed="rId7"/>
          <a:stretch>
            <a:fillRect/>
          </a:stretch>
        </p:blipFill>
        <p:spPr>
          <a:xfrm>
            <a:off x="10394315" y="467995"/>
            <a:ext cx="1231265" cy="376555"/>
          </a:xfrm>
          <a:prstGeom prst="rect">
            <a:avLst/>
          </a:prstGeom>
        </p:spPr>
      </p:pic>
      <p:pic>
        <p:nvPicPr>
          <p:cNvPr id="8" name="图片 7" descr="CTC"/>
          <p:cNvPicPr>
            <a:picLocks noChangeAspect="1"/>
          </p:cNvPicPr>
          <p:nvPr userDrawn="1">
            <p:custDataLst>
              <p:tags r:id="rId8"/>
            </p:custDataLst>
          </p:nvPr>
        </p:nvPicPr>
        <p:blipFill>
          <a:blip r:embed="rId9"/>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10"/>
            </p:custDataLst>
          </p:nvPr>
        </p:nvPicPr>
        <p:blipFill>
          <a:blip r:embed="rId11"/>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12"/>
            </p:custDataLst>
          </p:nvPr>
        </p:nvPicPr>
        <p:blipFill>
          <a:blip r:embed="rId13"/>
          <a:stretch>
            <a:fillRect/>
          </a:stretch>
        </p:blipFill>
        <p:spPr>
          <a:xfrm>
            <a:off x="11322050" y="6132830"/>
            <a:ext cx="303530" cy="30353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8" name="文本框 7"/>
          <p:cNvSpPr txBox="1"/>
          <p:nvPr>
            <p:custDataLst>
              <p:tags r:id="rId3"/>
            </p:custDataLst>
          </p:nvPr>
        </p:nvSpPr>
        <p:spPr>
          <a:xfrm>
            <a:off x="1058863" y="1713230"/>
            <a:ext cx="7012305" cy="1045845"/>
          </a:xfrm>
          <a:prstGeom prst="rect">
            <a:avLst/>
          </a:prstGeom>
          <a:noFill/>
        </p:spPr>
        <p:txBody>
          <a:bodyPr wrap="square" rtlCol="0">
            <a:noAutofit/>
          </a:bodyPr>
          <a:p>
            <a:pPr algn="l"/>
            <a:r>
              <a:rPr sz="3200" b="1">
                <a:solidFill>
                  <a:schemeClr val="bg1"/>
                </a:solidFill>
                <a:effectLst/>
                <a:latin typeface="Alibaba PuHuiTi Bold" panose="00020600040101010101" charset="-122"/>
                <a:ea typeface="Alibaba PuHuiTi Bold" panose="00020600040101010101" charset="-122"/>
              </a:rPr>
              <a:t>Core Value Philosophy of Tantin</a:t>
            </a:r>
            <a:endParaRPr sz="3200" b="1">
              <a:solidFill>
                <a:schemeClr val="bg1"/>
              </a:solidFill>
              <a:effectLst/>
              <a:latin typeface="Alibaba PuHuiTi Bold" panose="00020600040101010101" charset="-122"/>
              <a:ea typeface="Alibaba PuHuiTi Bold" panose="00020600040101010101" charset="-122"/>
            </a:endParaRPr>
          </a:p>
          <a:p>
            <a:pPr algn="l"/>
            <a:r>
              <a:rPr sz="3200" b="1">
                <a:solidFill>
                  <a:srgbClr val="00E8B1"/>
                </a:solidFill>
                <a:effectLst/>
                <a:latin typeface="Alibaba PuHuiTi Bold" panose="00020600040101010101" charset="-122"/>
                <a:ea typeface="Alibaba PuHuiTi Bold" panose="00020600040101010101" charset="-122"/>
              </a:rPr>
              <a:t>Cosmic Philosophy, Digital Future</a:t>
            </a:r>
            <a:endParaRPr sz="3200" b="1">
              <a:solidFill>
                <a:srgbClr val="00E8B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4"/>
            </p:custDataLst>
          </p:nvPr>
        </p:nvSpPr>
        <p:spPr>
          <a:xfrm>
            <a:off x="1165860" y="3235960"/>
            <a:ext cx="7325995" cy="1706880"/>
          </a:xfrm>
          <a:prstGeom prst="rect">
            <a:avLst/>
          </a:prstGeom>
          <a:noFill/>
        </p:spPr>
        <p:txBody>
          <a:bodyPr wrap="square" rtlCol="0">
            <a:spAutoFit/>
          </a:bodyPr>
          <a:p>
            <a:pPr algn="l">
              <a:lnSpc>
                <a:spcPct val="150000"/>
              </a:lnSpc>
            </a:pPr>
            <a:r>
              <a:rPr lang="zh-CN" altLang="en-US" sz="1400">
                <a:solidFill>
                  <a:schemeClr val="bg1"/>
                </a:solidFill>
                <a:latin typeface="Alibaba PuHuiTi Light" panose="00020600040101010101" charset="-122"/>
                <a:ea typeface="Alibaba PuHuiTi Light" panose="00020600040101010101" charset="-122"/>
              </a:rPr>
              <a:t>"Tantin"</a:t>
            </a:r>
            <a:r>
              <a:rPr lang="en-US" altLang="zh-CN" sz="1400">
                <a:solidFill>
                  <a:schemeClr val="bg1"/>
                </a:solidFill>
                <a:latin typeface="Alibaba PuHuiTi Light" panose="00020600040101010101" charset="-122"/>
                <a:ea typeface="Alibaba PuHuiTi Light" panose="00020600040101010101" charset="-122"/>
              </a:rPr>
              <a:t>,</a:t>
            </a:r>
            <a:r>
              <a:rPr lang="zh-CN" altLang="en-US" sz="1400">
                <a:solidFill>
                  <a:schemeClr val="bg1"/>
                </a:solidFill>
                <a:latin typeface="Alibaba PuHuiTi Light" panose="00020600040101010101" charset="-122"/>
                <a:ea typeface="Alibaba PuHuiTi Light" panose="00020600040101010101" charset="-122"/>
              </a:rPr>
              <a:t>as the core value philosophy, endows the project with profound philosophical significance and strategic direction for future development. Through the breadth and depth of the cosmos, using Tantin as a metaphor,it reveals the essence of Web3 and AI technologies and conveys the vision of breaking boundaries,connecting</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and</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coexisting,    and infinite</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innovation.</a:t>
            </a:r>
            <a:endParaRPr lang="zh-CN" altLang="en-US" sz="14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custDataLst>
              <p:tags r:id="rId1"/>
            </p:custDataLst>
          </p:nvPr>
        </p:nvPicPr>
        <p:blipFill>
          <a:blip r:embed="rId2"/>
          <a:stretch>
            <a:fillRect/>
          </a:stretch>
        </p:blipFill>
        <p:spPr>
          <a:xfrm>
            <a:off x="6403340" y="1875155"/>
            <a:ext cx="5799455" cy="3256915"/>
          </a:xfrm>
          <a:prstGeom prst="rect">
            <a:avLst/>
          </a:prstGeom>
        </p:spPr>
      </p:pic>
      <p:sp>
        <p:nvSpPr>
          <p:cNvPr id="8" name="文本框 7"/>
          <p:cNvSpPr txBox="1"/>
          <p:nvPr>
            <p:custDataLst>
              <p:tags r:id="rId3"/>
            </p:custDataLst>
          </p:nvPr>
        </p:nvSpPr>
        <p:spPr>
          <a:xfrm>
            <a:off x="495300" y="658495"/>
            <a:ext cx="10393680"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1.Tantin Public Chain：</a:t>
            </a:r>
            <a:endParaRPr sz="2400" b="1">
              <a:solidFill>
                <a:schemeClr val="bg1"/>
              </a:solidFill>
              <a:effectLst/>
              <a:latin typeface="Alibaba PuHuiTi Bold" panose="00020600040101010101" charset="-122"/>
              <a:ea typeface="Alibaba PuHuiTi Bold" panose="00020600040101010101" charset="-122"/>
            </a:endParaRPr>
          </a:p>
          <a:p>
            <a:pPr algn="l"/>
            <a:r>
              <a:rPr sz="2400" b="1">
                <a:solidFill>
                  <a:schemeClr val="bg1"/>
                </a:solidFill>
                <a:effectLst/>
                <a:latin typeface="Alibaba PuHuiTi Bold" panose="00020600040101010101" charset="-122"/>
                <a:ea typeface="Alibaba PuHuiTi Bold" panose="00020600040101010101" charset="-122"/>
              </a:rPr>
              <a:t>To become the world's largest public chain by 2028.</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4"/>
            </p:custDataLst>
          </p:nvPr>
        </p:nvSpPr>
        <p:spPr>
          <a:xfrm>
            <a:off x="495300" y="1875155"/>
            <a:ext cx="5709920" cy="3538220"/>
          </a:xfrm>
          <a:prstGeom prst="rect">
            <a:avLst/>
          </a:prstGeom>
          <a:noFill/>
        </p:spPr>
        <p:txBody>
          <a:bodyPr wrap="square" rtlCol="0">
            <a:spAutoFit/>
          </a:bodyPr>
          <a:p>
            <a:pPr algn="l">
              <a:lnSpc>
                <a:spcPct val="100000"/>
              </a:lnSpc>
            </a:pPr>
            <a:r>
              <a:rPr lang="zh-CN" altLang="en-US" sz="1400">
                <a:solidFill>
                  <a:schemeClr val="bg1"/>
                </a:solidFill>
                <a:latin typeface="Alibaba PuHuiTi Light" panose="00020600040101010101" charset="-122"/>
                <a:ea typeface="Alibaba PuHuiTi Light" panose="00020600040101010101" charset="-122"/>
              </a:rPr>
              <a:t>The Tantin Public</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Chain is a high-performance</a:t>
            </a:r>
            <a:r>
              <a:rPr lang="en-US" altLang="zh-CN" sz="1400">
                <a:solidFill>
                  <a:schemeClr val="bg1"/>
                </a:solidFill>
                <a:latin typeface="Alibaba PuHuiTi Light" panose="00020600040101010101" charset="-122"/>
                <a:ea typeface="Alibaba PuHuiTi Light" panose="00020600040101010101" charset="-122"/>
              </a:rPr>
              <a:t>,</a:t>
            </a:r>
            <a:r>
              <a:rPr lang="zh-CN" altLang="en-US" sz="1400">
                <a:solidFill>
                  <a:schemeClr val="bg1"/>
                </a:solidFill>
                <a:latin typeface="Alibaba PuHuiTi Light" panose="00020600040101010101" charset="-122"/>
                <a:ea typeface="Alibaba PuHuiTi Light" panose="00020600040101010101" charset="-122"/>
              </a:rPr>
              <a:t>highly    scalable blockchain protocol independently developed by Tantin Group,designed for the global Web3 and AI</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ecosystems.It</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aims to become the core</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infrastructure of the digital</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economy era.</a:t>
            </a:r>
            <a:endParaRPr lang="zh-CN" altLang="en-US" sz="1400">
              <a:solidFill>
                <a:schemeClr val="bg1"/>
              </a:solidFill>
              <a:latin typeface="Alibaba PuHuiTi Light" panose="00020600040101010101" charset="-122"/>
              <a:ea typeface="Alibaba PuHuiTi Light" panose="00020600040101010101" charset="-122"/>
            </a:endParaRPr>
          </a:p>
          <a:p>
            <a:pPr algn="l">
              <a:lnSpc>
                <a:spcPct val="100000"/>
              </a:lnSpc>
            </a:pPr>
            <a:endParaRPr lang="zh-CN" altLang="en-US" sz="1400">
              <a:solidFill>
                <a:schemeClr val="bg1"/>
              </a:solidFill>
              <a:latin typeface="Alibaba PuHuiTi Light" panose="00020600040101010101" charset="-122"/>
              <a:ea typeface="Alibaba PuHuiTi Light" panose="00020600040101010101" charset="-122"/>
            </a:endParaRPr>
          </a:p>
          <a:p>
            <a:pPr algn="l">
              <a:lnSpc>
                <a:spcPct val="100000"/>
              </a:lnSpc>
            </a:pPr>
            <a:r>
              <a:rPr lang="zh-CN" altLang="en-US" sz="1400">
                <a:solidFill>
                  <a:schemeClr val="bg1"/>
                </a:solidFill>
                <a:latin typeface="Alibaba PuHuiTi Light" panose="00020600040101010101" charset="-122"/>
                <a:ea typeface="Alibaba PuHuiTi Light" panose="00020600040101010101" charset="-122"/>
              </a:rPr>
              <a:t>Through technological</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innovation and architectural optimization</a:t>
            </a:r>
            <a:r>
              <a:rPr lang="en-US" altLang="zh-CN" sz="1400">
                <a:solidFill>
                  <a:schemeClr val="bg1"/>
                </a:solidFill>
                <a:latin typeface="Alibaba PuHuiTi Light" panose="00020600040101010101" charset="-122"/>
                <a:ea typeface="Alibaba PuHuiTi Light" panose="00020600040101010101" charset="-122"/>
              </a:rPr>
              <a:t>,</a:t>
            </a:r>
            <a:r>
              <a:rPr lang="zh-CN" altLang="en-US" sz="1400">
                <a:solidFill>
                  <a:schemeClr val="bg1"/>
                </a:solidFill>
                <a:latin typeface="Alibaba PuHuiTi Light" panose="00020600040101010101" charset="-122"/>
                <a:ea typeface="Alibaba PuHuiTi Light" panose="00020600040101010101" charset="-122"/>
              </a:rPr>
              <a:t>the Tantin Public Chain effectively addresses the performance bottlenecks,high costs,and ecosystem fragmentation of traditional blockchains.It provides secure,efficient,and scalable underlying support for decentralized applications(DAPPs),digital</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assets, cross-chain collaboration,and AI-driven smart contracts.</a:t>
            </a:r>
            <a:endParaRPr lang="zh-CN" altLang="en-US" sz="1400">
              <a:solidFill>
                <a:schemeClr val="bg1"/>
              </a:solidFill>
              <a:latin typeface="Alibaba PuHuiTi Light" panose="00020600040101010101" charset="-122"/>
              <a:ea typeface="Alibaba PuHuiTi Light" panose="00020600040101010101" charset="-122"/>
            </a:endParaRPr>
          </a:p>
          <a:p>
            <a:pPr algn="l">
              <a:lnSpc>
                <a:spcPct val="100000"/>
              </a:lnSpc>
            </a:pPr>
            <a:endParaRPr lang="zh-CN" altLang="en-US" sz="1400">
              <a:solidFill>
                <a:schemeClr val="bg1"/>
              </a:solidFill>
              <a:latin typeface="Alibaba PuHuiTi Light" panose="00020600040101010101" charset="-122"/>
              <a:ea typeface="Alibaba PuHuiTi Light" panose="00020600040101010101" charset="-122"/>
            </a:endParaRPr>
          </a:p>
          <a:p>
            <a:pPr algn="l">
              <a:lnSpc>
                <a:spcPct val="100000"/>
              </a:lnSpc>
            </a:pPr>
            <a:r>
              <a:rPr lang="zh-CN" altLang="en-US" sz="1400" b="1">
                <a:solidFill>
                  <a:srgbClr val="00E8B1"/>
                </a:solidFill>
                <a:latin typeface="Alibaba PuHuiTi Bold" panose="00020600040101010101" charset="-122"/>
                <a:ea typeface="Alibaba PuHuiTi Bold" panose="00020600040101010101" charset="-122"/>
              </a:rPr>
              <a:t>The plan is to develop into the world's largest public chain within three years,leading the innovation and popularization of blockchain technology.</a:t>
            </a:r>
            <a:endParaRPr lang="zh-CN" altLang="en-US" sz="1400" b="1">
              <a:solidFill>
                <a:srgbClr val="00E8B1"/>
              </a:solidFill>
              <a:latin typeface="Alibaba PuHuiTi Bold" panose="00020600040101010101" charset="-122"/>
              <a:ea typeface="Alibaba PuHuiTi Bold" panose="00020600040101010101" charset="-122"/>
            </a:endParaRPr>
          </a:p>
        </p:txBody>
      </p:sp>
      <p:grpSp>
        <p:nvGrpSpPr>
          <p:cNvPr id="6" name="组合 5"/>
          <p:cNvGrpSpPr/>
          <p:nvPr/>
        </p:nvGrpSpPr>
        <p:grpSpPr>
          <a:xfrm>
            <a:off x="5818505" y="2808605"/>
            <a:ext cx="1158240" cy="1158240"/>
            <a:chOff x="9163" y="4355"/>
            <a:chExt cx="1824" cy="1824"/>
          </a:xfrm>
        </p:grpSpPr>
        <p:sp>
          <p:nvSpPr>
            <p:cNvPr id="5" name="椭圆 4"/>
            <p:cNvSpPr/>
            <p:nvPr/>
          </p:nvSpPr>
          <p:spPr>
            <a:xfrm>
              <a:off x="9241" y="4423"/>
              <a:ext cx="1672" cy="1672"/>
            </a:xfrm>
            <a:prstGeom prst="ellipse">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CTC"/>
            <p:cNvPicPr>
              <a:picLocks noChangeAspect="1"/>
            </p:cNvPicPr>
            <p:nvPr/>
          </p:nvPicPr>
          <p:blipFill>
            <a:blip r:embed="rId5"/>
            <a:stretch>
              <a:fillRect/>
            </a:stretch>
          </p:blipFill>
          <p:spPr>
            <a:xfrm>
              <a:off x="9163" y="4355"/>
              <a:ext cx="1825" cy="1825"/>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6776085" y="1072515"/>
            <a:ext cx="4904105" cy="4712970"/>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Definition and Symbolism of Tantin</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4"/>
            </p:custDataLst>
          </p:nvPr>
        </p:nvSpPr>
        <p:spPr>
          <a:xfrm>
            <a:off x="658495" y="1310640"/>
            <a:ext cx="3551555" cy="2527300"/>
          </a:xfrm>
          <a:prstGeom prst="rect">
            <a:avLst/>
          </a:prstGeom>
          <a:noFill/>
        </p:spPr>
        <p:txBody>
          <a:bodyPr wrap="square" rtlCol="0">
            <a:noAutofit/>
          </a:bodyPr>
          <a:p>
            <a:pPr indent="0" algn="l">
              <a:buFont typeface="Arial" panose="020B0604020202020204" pitchFamily="34" charset="0"/>
              <a:buNone/>
            </a:pPr>
            <a:r>
              <a:rPr lang="en-US" altLang="zh-CN" sz="1400" b="1">
                <a:solidFill>
                  <a:srgbClr val="00E8B1"/>
                </a:solidFill>
                <a:latin typeface="Alibaba PuHuiTi Bold" panose="00020600040101010101" charset="-122"/>
                <a:ea typeface="Alibaba PuHuiTi Bold" panose="00020600040101010101" charset="-122"/>
                <a:sym typeface="+mn-ea"/>
              </a:rPr>
              <a:t>1.Definition and Symbolism of Tantin</a:t>
            </a:r>
            <a:br>
              <a:rPr lang="zh-CN" altLang="en-US" sz="1000" b="1">
                <a:solidFill>
                  <a:schemeClr val="bg1"/>
                </a:solidFill>
                <a:latin typeface="Alibaba PuHuiTi Bold" panose="00020600040101010101" charset="-122"/>
                <a:ea typeface="Alibaba PuHuiTi Bold" panose="00020600040101010101" charset="-122"/>
                <a:sym typeface="+mn-ea"/>
              </a:rPr>
            </a:br>
            <a:endParaRPr lang="zh-CN" altLang="en-US" sz="10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rPr>
              <a:t>Harmony between the whole and the individual: The universe is a whole composed of countless celestial bodies, and each celestial body is an indispensable individual. The Celestial Group is committed to building a decentralized ecosystem, connecting all nodes closely, and forming an indivisible Web3 world.</a:t>
            </a:r>
            <a:endParaRPr sz="1000">
              <a:solidFill>
                <a:schemeClr val="bg1"/>
              </a:solidFill>
              <a:latin typeface="Alibaba PuHuiTi" panose="00020600040101010101" charset="-122"/>
              <a:ea typeface="Alibaba PuHuiTi" panose="00020600040101010101" charset="-122"/>
            </a:endParaRPr>
          </a:p>
          <a:p>
            <a:pPr marL="171450" indent="-171450" algn="l">
              <a:buFont typeface="Arial" panose="020B0604020202020204" pitchFamily="34" charset="0"/>
              <a:buChar char="•"/>
            </a:pPr>
            <a:endParaRPr sz="1000">
              <a:solidFill>
                <a:schemeClr val="bg1"/>
              </a:solidFill>
              <a:latin typeface="Alibaba PuHuiTi" panose="00020600040101010101" charset="-122"/>
              <a:ea typeface="Alibaba PuHuiTi" panose="00020600040101010101" charset="-122"/>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rPr>
              <a:t>Ecological interconnection: This combination embodies the core spirit of blockchain "decentralization". All individuals collaborate in equality to form a powerful ecological force and promote the development and evolution of the whole.</a:t>
            </a:r>
            <a:endParaRPr sz="1000">
              <a:solidFill>
                <a:schemeClr val="bg1"/>
              </a:solidFill>
              <a:latin typeface="Alibaba PuHuiTi" panose="00020600040101010101" charset="-122"/>
              <a:ea typeface="Alibaba PuHuiTi" panose="00020600040101010101" charset="-122"/>
            </a:endParaRPr>
          </a:p>
        </p:txBody>
      </p:sp>
      <p:sp>
        <p:nvSpPr>
          <p:cNvPr id="5" name="文本框 4"/>
          <p:cNvSpPr txBox="1"/>
          <p:nvPr>
            <p:custDataLst>
              <p:tags r:id="rId5"/>
            </p:custDataLst>
          </p:nvPr>
        </p:nvSpPr>
        <p:spPr>
          <a:xfrm>
            <a:off x="4410075" y="1310640"/>
            <a:ext cx="4234180" cy="3107690"/>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2. Powerful energy</a:t>
            </a:r>
            <a:endParaRPr sz="1400" b="1">
              <a:solidFill>
                <a:srgbClr val="00E8B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sz="12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Unlimited potential: Just as the universe contains infinite energy, celestial bodies represent the potential and vitality in the digital economy.</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Multi-dimensional empowerment: This energy is reflected in four dimensions:</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Technological innovation: Based on the celestial public chain, it continuously promotes performance, compatibility and security.</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Funding support: Through diversified income models, it injects strong momentum into the sustainable development of the ecosystem.</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User consensus: Through strong community collaboration and consensus, a stable and strong user base is formed.</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Global influence: With cutting-edge concepts and technological advantages, it radiates the world and promotes the widespread implementation of the ecosystem.</a:t>
            </a:r>
            <a:endParaRPr sz="1000">
              <a:solidFill>
                <a:schemeClr val="bg1"/>
              </a:solidFill>
              <a:latin typeface="Alibaba PuHuiTi" panose="00020600040101010101" charset="-122"/>
              <a:ea typeface="Alibaba PuHuiTi" panose="00020600040101010101" charset="-122"/>
              <a:sym typeface="+mn-ea"/>
            </a:endParaRPr>
          </a:p>
        </p:txBody>
      </p:sp>
      <p:sp>
        <p:nvSpPr>
          <p:cNvPr id="6" name="文本框 5"/>
          <p:cNvSpPr txBox="1"/>
          <p:nvPr>
            <p:custDataLst>
              <p:tags r:id="rId6"/>
            </p:custDataLst>
          </p:nvPr>
        </p:nvSpPr>
        <p:spPr>
          <a:xfrm>
            <a:off x="658495" y="4204970"/>
            <a:ext cx="6010275" cy="1568450"/>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3. Unlimited business</a:t>
            </a:r>
            <a:endParaRPr sz="1400" b="1">
              <a:solidFill>
                <a:srgbClr val="00E8B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sz="12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Crossing traditional boundaries: Celestial bodies imply breaking through the limitations of traditional industries, regions and technologies, and creating a new era of Web3 that integrates technology, economy and culture.</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Infinite extension pattern: Just as the universe continues to expand, Celestial bodies' business is boundless, committed to achieving global development, and becoming the core promoter of the Web3 world.</a:t>
            </a:r>
            <a:endParaRPr sz="10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7" name="图片 6"/>
          <p:cNvPicPr>
            <a:picLocks noChangeAspect="1"/>
          </p:cNvPicPr>
          <p:nvPr>
            <p:custDataLst>
              <p:tags r:id="rId1"/>
            </p:custDataLst>
          </p:nvPr>
        </p:nvPicPr>
        <p:blipFill>
          <a:blip r:embed="rId2">
            <a:alphaModFix amt="80000"/>
          </a:blip>
          <a:stretch>
            <a:fillRect/>
          </a:stretch>
        </p:blipFill>
        <p:spPr>
          <a:xfrm>
            <a:off x="0" y="0"/>
            <a:ext cx="8668385" cy="5761355"/>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Tantin's Core Values</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4"/>
            </p:custDataLst>
          </p:nvPr>
        </p:nvSpPr>
        <p:spPr>
          <a:xfrm>
            <a:off x="6474460" y="1099185"/>
            <a:ext cx="5172075" cy="1999615"/>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1. Connection and symbiosis</a:t>
            </a:r>
            <a:endParaRPr sz="1400" b="1">
              <a:solidFill>
                <a:srgbClr val="00E8B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sz="14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Synergistic ecology: Tantin emphasizes the synergy between individuals and the whole, relying on technology and economic models to seamlessly connect users, developers and investors to jointly build a prosperous WEB3 ecosystem.</a:t>
            </a: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Value sharing: Through Web3 and AI technology and economic incentive models, promote fair distribution of value and achieve win-win results for ecological participants.</a:t>
            </a:r>
            <a:endParaRPr sz="1200">
              <a:solidFill>
                <a:schemeClr val="bg1"/>
              </a:solidFill>
              <a:latin typeface="Alibaba PuHuiTi" panose="00020600040101010101" charset="-122"/>
              <a:ea typeface="Alibaba PuHuiTi" panose="00020600040101010101" charset="-122"/>
              <a:sym typeface="+mn-ea"/>
            </a:endParaRPr>
          </a:p>
        </p:txBody>
      </p:sp>
      <p:sp>
        <p:nvSpPr>
          <p:cNvPr id="5" name="文本框 4"/>
          <p:cNvSpPr txBox="1"/>
          <p:nvPr>
            <p:custDataLst>
              <p:tags r:id="rId5"/>
            </p:custDataLst>
          </p:nvPr>
        </p:nvSpPr>
        <p:spPr>
          <a:xfrm>
            <a:off x="3147060" y="3238500"/>
            <a:ext cx="4065905" cy="2522855"/>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2. Infinite possibilities</a:t>
            </a:r>
            <a:endParaRPr sz="1400" b="1">
              <a:solidFill>
                <a:srgbClr val="00E8B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endParaRPr sz="1200">
              <a:solidFill>
                <a:schemeClr val="bg1"/>
              </a:solidFill>
              <a:latin typeface="Alibaba PuHuiTi Bold" panose="00020600040101010101" charset="-122"/>
              <a:ea typeface="Alibaba PuHuiTi Bold" panose="00020600040101010101" charset="-122"/>
              <a:sym typeface="+mn-ea"/>
            </a:endParaRPr>
          </a:p>
          <a:p>
            <a:pPr marL="285750" indent="-2857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Endless innovation:Tantin's boundlessness symbolizes the eternal pursuit of innovation and exploration. Through modules such as public chains, stablecoins and trading platforms, new business models and application scenarios are constantly generated.</a:t>
            </a:r>
            <a:endParaRPr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285750" indent="-2857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Future potential:Tantin ecology is the starting point of countless possibilities. Every innovation has a profound impact on users and the global economy.</a:t>
            </a:r>
            <a:endParaRPr sz="1200">
              <a:solidFill>
                <a:schemeClr val="bg1"/>
              </a:solidFill>
              <a:latin typeface="Alibaba PuHuiTi" panose="00020600040101010101" charset="-122"/>
              <a:ea typeface="Alibaba PuHuiTi" panose="00020600040101010101" charset="-122"/>
              <a:sym typeface="+mn-ea"/>
            </a:endParaRPr>
          </a:p>
        </p:txBody>
      </p:sp>
      <p:sp>
        <p:nvSpPr>
          <p:cNvPr id="6" name="文本框 5"/>
          <p:cNvSpPr txBox="1"/>
          <p:nvPr>
            <p:custDataLst>
              <p:tags r:id="rId6"/>
            </p:custDataLst>
          </p:nvPr>
        </p:nvSpPr>
        <p:spPr>
          <a:xfrm>
            <a:off x="7401560" y="3238500"/>
            <a:ext cx="4245610" cy="2338070"/>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3. Inclusiveness and win-win</a:t>
            </a:r>
            <a:endParaRPr sz="14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Global wealth sharing:Tantin uses economic incentive mechanisms to enable ordinary people to achieve wealth growth and economic freedom, and promote the universalization of wealth distribution.</a:t>
            </a: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Consensus-driven prosperity: With "consensus" as the core concept,Tantin encourages global users to participate through fair and transparent ecological rules to jointly promote ecological prosperity and sustainable growth.</a:t>
            </a:r>
            <a:endParaRPr sz="12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1242695" y="375920"/>
            <a:ext cx="9144000" cy="5143500"/>
          </a:xfrm>
          <a:prstGeom prst="rect">
            <a:avLst/>
          </a:prstGeom>
        </p:spPr>
      </p:pic>
      <p:pic>
        <p:nvPicPr>
          <p:cNvPr id="9" name="图片 8" descr="TT Coin"/>
          <p:cNvPicPr>
            <a:picLocks noChangeAspect="1"/>
          </p:cNvPicPr>
          <p:nvPr>
            <p:custDataLst>
              <p:tags r:id="rId3"/>
            </p:custDataLst>
          </p:nvPr>
        </p:nvPicPr>
        <p:blipFill>
          <a:blip r:embed="rId4"/>
          <a:stretch>
            <a:fillRect/>
          </a:stretch>
        </p:blipFill>
        <p:spPr>
          <a:xfrm>
            <a:off x="5280660" y="2158365"/>
            <a:ext cx="1156335" cy="1156335"/>
          </a:xfrm>
          <a:prstGeom prst="rect">
            <a:avLst/>
          </a:prstGeom>
        </p:spPr>
      </p:pic>
      <p:sp>
        <p:nvSpPr>
          <p:cNvPr id="2" name="文本框 1"/>
          <p:cNvSpPr txBox="1"/>
          <p:nvPr>
            <p:custDataLst>
              <p:tags r:id="rId5"/>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Extension of Tantin Spirit</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6"/>
            </p:custDataLst>
          </p:nvPr>
        </p:nvSpPr>
        <p:spPr>
          <a:xfrm>
            <a:off x="503555" y="1672590"/>
            <a:ext cx="4033520" cy="2122805"/>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1. Technical level: Stability and unlimited expansion</a:t>
            </a:r>
            <a:endParaRPr sz="1400" b="1">
              <a:solidFill>
                <a:srgbClr val="00E8B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sz="14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Equal emphasis on stability and innovation: Tantin's technical architecture is as stable as the universe, and it has a variety of functional expansions like galaxies to ensure the long-term development of the ecosystem.</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Unlimited scalability: Through the high-performance Tantin public chain and cross-chain interoperability, it provides a solid foundation for decentralized applications, smart contracts and global services.</a:t>
            </a:r>
            <a:endParaRPr sz="1000">
              <a:solidFill>
                <a:schemeClr val="bg1"/>
              </a:solidFill>
              <a:latin typeface="Alibaba PuHuiTi" panose="00020600040101010101" charset="-122"/>
              <a:ea typeface="Alibaba PuHuiTi" panose="00020600040101010101" charset="-122"/>
              <a:sym typeface="+mn-ea"/>
            </a:endParaRPr>
          </a:p>
        </p:txBody>
      </p:sp>
      <p:sp>
        <p:nvSpPr>
          <p:cNvPr id="5" name="文本框 4"/>
          <p:cNvSpPr txBox="1"/>
          <p:nvPr>
            <p:custDataLst>
              <p:tags r:id="rId7"/>
            </p:custDataLst>
          </p:nvPr>
        </p:nvSpPr>
        <p:spPr>
          <a:xfrm>
            <a:off x="3245485" y="4349115"/>
            <a:ext cx="4756785" cy="1722120"/>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2. Economic level: Strong engine and global layout</a:t>
            </a:r>
            <a:endParaRPr sz="14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Diversified income model:Tantin forms a strong economic self-circulation system through multi-dimensional income sources such as stablecoin issuance income, trading platform fees, GAS fees and bank reserve income.</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Global economic strategy: Combine the resource advantages of various regions to build a global blockchain ecosystem and realize the global implementation and development of the ecological layout.</a:t>
            </a:r>
            <a:endParaRPr sz="1000">
              <a:solidFill>
                <a:schemeClr val="bg1"/>
              </a:solidFill>
              <a:latin typeface="Alibaba PuHuiTi" panose="00020600040101010101" charset="-122"/>
              <a:ea typeface="Alibaba PuHuiTi" panose="00020600040101010101" charset="-122"/>
              <a:sym typeface="+mn-ea"/>
            </a:endParaRPr>
          </a:p>
        </p:txBody>
      </p:sp>
      <p:sp>
        <p:nvSpPr>
          <p:cNvPr id="6" name="文本框 5"/>
          <p:cNvSpPr txBox="1"/>
          <p:nvPr>
            <p:custDataLst>
              <p:tags r:id="rId8"/>
            </p:custDataLst>
          </p:nvPr>
        </p:nvSpPr>
        <p:spPr>
          <a:xfrm>
            <a:off x="7670165" y="1764665"/>
            <a:ext cx="4135755" cy="2399665"/>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3. Cultural level: breadth of thought and global influence</a:t>
            </a:r>
            <a:endParaRPr sz="14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Cognition determines height: through community education, technology popularization and consensus dissemination,Tantin</a:t>
            </a:r>
            <a:r>
              <a:rPr lang="en-US" sz="1000">
                <a:solidFill>
                  <a:schemeClr val="bg1"/>
                </a:solidFill>
                <a:latin typeface="Alibaba PuHuiTi" panose="00020600040101010101" charset="-122"/>
                <a:ea typeface="Alibaba PuHuiTi" panose="00020600040101010101" charset="-122"/>
                <a:sym typeface="+mn-ea"/>
              </a:rPr>
              <a:t> </a:t>
            </a:r>
            <a:r>
              <a:rPr sz="1000">
                <a:solidFill>
                  <a:schemeClr val="bg1"/>
                </a:solidFill>
                <a:latin typeface="Alibaba PuHuiTi" panose="00020600040101010101" charset="-122"/>
                <a:ea typeface="Alibaba PuHuiTi" panose="00020600040101010101" charset="-122"/>
                <a:sym typeface="+mn-ea"/>
              </a:rPr>
              <a:t>advocates in-depth exploration of ideas and leaps in cognition, promoting users' comprehensive understanding of blockchain and digital economy.</a:t>
            </a: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0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000">
                <a:solidFill>
                  <a:schemeClr val="bg1"/>
                </a:solidFill>
                <a:latin typeface="Alibaba PuHuiTi" panose="00020600040101010101" charset="-122"/>
                <a:ea typeface="Alibaba PuHuiTi" panose="00020600040101010101" charset="-122"/>
                <a:sym typeface="+mn-ea"/>
              </a:rPr>
              <a:t>Attract global resources and power: Like Tantin's gravitational field, the project attracts global users, developers and partners through strong vision, technical strength and business model to jointly promote the development of Tantin ecology.</a:t>
            </a:r>
            <a:endParaRPr sz="10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0" y="857250"/>
            <a:ext cx="9144000" cy="5143500"/>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lumMod val="75000"/>
                  </a:schemeClr>
                </a:solidFill>
                <a:latin typeface="Alibaba PuHuiTi Light" panose="00020600040101010101" charset="-122"/>
                <a:ea typeface="Alibaba PuHuiTi Light" panose="00020600040101010101" charset="-122"/>
                <a:sym typeface="+mn-ea"/>
              </a:rPr>
              <a:t>Tantin </a:t>
            </a:r>
            <a:r>
              <a:rPr sz="2400" b="1">
                <a:solidFill>
                  <a:schemeClr val="bg1"/>
                </a:solidFill>
                <a:effectLst/>
                <a:latin typeface="Alibaba PuHuiTi Bold" panose="00020600040101010101" charset="-122"/>
                <a:ea typeface="Alibaba PuHuiTi Bold" panose="00020600040101010101" charset="-122"/>
              </a:rPr>
              <a:t>'s unique philosophical implication</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4"/>
            </p:custDataLst>
          </p:nvPr>
        </p:nvSpPr>
        <p:spPr>
          <a:xfrm>
            <a:off x="5037455" y="1410970"/>
            <a:ext cx="3479165" cy="2399665"/>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1. Taking "sky" as the vision, expanding the vision of globalization</a:t>
            </a:r>
            <a:endParaRPr sz="1400" b="1">
              <a:solidFill>
                <a:srgbClr val="00E8B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sz="14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Tantin takes the universe as a reference, reflecting the global pattern that transcends regional and industry boundaries.</a:t>
            </a: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Through the multi-dimensional combination of technology, economy and culture</a:t>
            </a:r>
            <a:r>
              <a:rPr lang="en-US" sz="1200">
                <a:solidFill>
                  <a:schemeClr val="bg1"/>
                </a:solidFill>
                <a:latin typeface="Alibaba PuHuiTi" panose="00020600040101010101" charset="-122"/>
                <a:ea typeface="Alibaba PuHuiTi" panose="00020600040101010101" charset="-122"/>
                <a:sym typeface="+mn-ea"/>
              </a:rPr>
              <a:t>,</a:t>
            </a:r>
            <a:r>
              <a:rPr sz="1200">
                <a:solidFill>
                  <a:schemeClr val="bg1"/>
                </a:solidFill>
                <a:latin typeface="Alibaba PuHuiTi" panose="00020600040101010101" charset="-122"/>
                <a:ea typeface="Alibaba PuHuiTi" panose="00020600040101010101" charset="-122"/>
                <a:sym typeface="+mn-ea"/>
              </a:rPr>
              <a:t>Tantin has created boundless future possibilities for users and partners.</a:t>
            </a:r>
            <a:endParaRPr sz="1200">
              <a:solidFill>
                <a:schemeClr val="bg1"/>
              </a:solidFill>
              <a:latin typeface="Alibaba PuHuiTi" panose="00020600040101010101" charset="-122"/>
              <a:ea typeface="Alibaba PuHuiTi" panose="00020600040101010101" charset="-122"/>
              <a:sym typeface="+mn-ea"/>
            </a:endParaRPr>
          </a:p>
        </p:txBody>
      </p:sp>
      <p:sp>
        <p:nvSpPr>
          <p:cNvPr id="5" name="文本框 4"/>
          <p:cNvSpPr txBox="1"/>
          <p:nvPr>
            <p:custDataLst>
              <p:tags r:id="rId5"/>
            </p:custDataLst>
          </p:nvPr>
        </p:nvSpPr>
        <p:spPr>
          <a:xfrm>
            <a:off x="8706485" y="1410970"/>
            <a:ext cx="3041650" cy="2368550"/>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2. Taking "body" as the core, aggregate individual value</a:t>
            </a:r>
            <a:endParaRPr sz="14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Tantin regards every user as an important part of the ecosystem.</a:t>
            </a: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Through collaboration and consensus, every individual can realize their own value in the ecosystem and become an important force to promote overall development.</a:t>
            </a:r>
            <a:endParaRPr sz="1200">
              <a:solidFill>
                <a:schemeClr val="bg1"/>
              </a:solidFill>
              <a:latin typeface="Alibaba PuHuiTi" panose="00020600040101010101" charset="-122"/>
              <a:ea typeface="Alibaba PuHuiTi" panose="00020600040101010101" charset="-122"/>
              <a:sym typeface="+mn-ea"/>
            </a:endParaRPr>
          </a:p>
        </p:txBody>
      </p:sp>
      <p:sp>
        <p:nvSpPr>
          <p:cNvPr id="6" name="文本框 5"/>
          <p:cNvSpPr txBox="1"/>
          <p:nvPr>
            <p:custDataLst>
              <p:tags r:id="rId6"/>
            </p:custDataLst>
          </p:nvPr>
        </p:nvSpPr>
        <p:spPr>
          <a:xfrm>
            <a:off x="5037455" y="4170045"/>
            <a:ext cx="6710680" cy="1814830"/>
          </a:xfrm>
          <a:prstGeom prst="rect">
            <a:avLst/>
          </a:prstGeom>
          <a:noFill/>
        </p:spPr>
        <p:txBody>
          <a:bodyPr wrap="square" rtlCol="0">
            <a:spAutoFit/>
          </a:bodyPr>
          <a:p>
            <a:pPr indent="0" algn="l">
              <a:buFont typeface="Arial" panose="020B0604020202020204" pitchFamily="34" charset="0"/>
              <a:buNone/>
            </a:pPr>
            <a:r>
              <a:rPr sz="1400" b="1">
                <a:solidFill>
                  <a:srgbClr val="00E8B1"/>
                </a:solidFill>
                <a:latin typeface="Alibaba PuHuiTi Bold" panose="00020600040101010101" charset="-122"/>
                <a:ea typeface="Alibaba PuHuiTi Bold" panose="00020600040101010101" charset="-122"/>
                <a:sym typeface="+mn-ea"/>
              </a:rPr>
              <a:t>3. Guided by "philosophy", promote technological and economic innovation</a:t>
            </a:r>
            <a:endParaRPr sz="1400" b="1">
              <a:solidFill>
                <a:srgbClr val="00E8B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The philosophy of Tantin stems from a deep insight into the universe, Web3 blockchain and AI, focusing on both the stability of technology and the sustainable development of the ecosystem.</a:t>
            </a: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endParaRPr sz="1200">
              <a:solidFill>
                <a:schemeClr val="bg1"/>
              </a:solidFill>
              <a:latin typeface="Alibaba PuHuiTi" panose="00020600040101010101" charset="-122"/>
              <a:ea typeface="Alibaba PuHuiTi" panose="00020600040101010101" charset="-122"/>
              <a:sym typeface="+mn-ea"/>
            </a:endParaRPr>
          </a:p>
          <a:p>
            <a:pPr marL="171450" indent="-171450" algn="l">
              <a:buFont typeface="Arial" panose="020B0604020202020204" pitchFamily="34" charset="0"/>
              <a:buChar char="•"/>
            </a:pPr>
            <a:r>
              <a:rPr sz="1200">
                <a:solidFill>
                  <a:schemeClr val="bg1"/>
                </a:solidFill>
                <a:latin typeface="Alibaba PuHuiTi" panose="00020600040101010101" charset="-122"/>
                <a:ea typeface="Alibaba PuHuiTi" panose="00020600040101010101" charset="-122"/>
                <a:sym typeface="+mn-ea"/>
              </a:rPr>
              <a:t>Guided by this philosophy,Tantin is not only a technological innovator, but also a thought leader in the digital economy era.</a:t>
            </a:r>
            <a:endParaRPr sz="1200">
              <a:solidFill>
                <a:schemeClr val="bg1"/>
              </a:solidFill>
              <a:latin typeface="Alibaba PuHuiTi" panose="00020600040101010101" charset="-122"/>
              <a:ea typeface="Alibaba PuHuiTi" panose="00020600040101010101" charset="-122"/>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rivate/var/folders/jc/1xt8c5yj3zg0rw4d81x0bgzr0000gn/T/com.kingsoft.wpsoffice.mac/picturecompress_20250219005454/output_1.pngoutput_1"/>
          <p:cNvPicPr>
            <a:picLocks noChangeAspect="1"/>
          </p:cNvPicPr>
          <p:nvPr>
            <p:custDataLst>
              <p:tags r:id="rId1"/>
            </p:custDataLst>
          </p:nvPr>
        </p:nvPicPr>
        <p:blipFill>
          <a:blip r:embed="rId2">
            <a:alphaModFix amt="80000"/>
          </a:blip>
          <a:stretch>
            <a:fillRect/>
          </a:stretch>
        </p:blipFill>
        <p:spPr>
          <a:xfrm>
            <a:off x="0" y="0"/>
            <a:ext cx="12192000" cy="6858000"/>
          </a:xfrm>
          <a:prstGeom prst="rect">
            <a:avLst/>
          </a:prstGeom>
        </p:spPr>
      </p:pic>
      <p:sp>
        <p:nvSpPr>
          <p:cNvPr id="5" name="文本框 4"/>
          <p:cNvSpPr txBox="1"/>
          <p:nvPr>
            <p:custDataLst>
              <p:tags r:id="rId3"/>
            </p:custDataLst>
          </p:nvPr>
        </p:nvSpPr>
        <p:spPr>
          <a:xfrm>
            <a:off x="2382520" y="3480435"/>
            <a:ext cx="7428865" cy="1198880"/>
          </a:xfrm>
          <a:prstGeom prst="rect">
            <a:avLst/>
          </a:prstGeom>
          <a:noFill/>
        </p:spPr>
        <p:txBody>
          <a:bodyPr wrap="square" rtlCol="0">
            <a:spAutoFit/>
          </a:bodyPr>
          <a:p>
            <a:pPr algn="ctr"/>
            <a:r>
              <a:rPr sz="1200">
                <a:solidFill>
                  <a:schemeClr val="bg1"/>
                </a:solidFill>
                <a:latin typeface="Alibaba PuHuiTi Light" panose="00020600040101010101" charset="-122"/>
                <a:ea typeface="Alibaba PuHuiTi Light" panose="00020600040101010101" charset="-122"/>
                <a:sym typeface="+mn-ea"/>
              </a:rPr>
              <a:t> Taking "all universe individual combinations" as the starting point, Tantin</a:t>
            </a:r>
            <a:r>
              <a:rPr lang="en-US" sz="1200">
                <a:solidFill>
                  <a:schemeClr val="bg1"/>
                </a:solidFill>
                <a:latin typeface="Alibaba PuHuiTi Light" panose="00020600040101010101" charset="-122"/>
                <a:ea typeface="Alibaba PuHuiTi Light" panose="00020600040101010101" charset="-122"/>
                <a:sym typeface="+mn-ea"/>
              </a:rPr>
              <a:t> </a:t>
            </a:r>
            <a:r>
              <a:rPr sz="1200">
                <a:solidFill>
                  <a:schemeClr val="bg1"/>
                </a:solidFill>
                <a:latin typeface="Alibaba PuHuiTi Light" panose="00020600040101010101" charset="-122"/>
                <a:ea typeface="Alibaba PuHuiTi Light" panose="00020600040101010101" charset="-122"/>
                <a:sym typeface="+mn-ea"/>
              </a:rPr>
              <a:t>not only focuses on the innovation of technology and business models, but also strives to promote the globalization, inclusiveness and sustainable development of the digital economy.Tantin, with its strong vision, unlimited potential and continuous innovation, will break through traditional boundaries, create a truly boundless career blueprint, and lead the brilliant future of Web3 and AI era!</a:t>
            </a:r>
            <a:endParaRPr sz="1200">
              <a:solidFill>
                <a:schemeClr val="bg1"/>
              </a:solidFill>
              <a:latin typeface="Alibaba PuHuiTi Light" panose="00020600040101010101" charset="-122"/>
              <a:ea typeface="Alibaba PuHuiTi Light" panose="00020600040101010101" charset="-122"/>
              <a:sym typeface="+mn-ea"/>
            </a:endParaRPr>
          </a:p>
        </p:txBody>
      </p:sp>
      <p:sp>
        <p:nvSpPr>
          <p:cNvPr id="8" name="文本框 7"/>
          <p:cNvSpPr txBox="1"/>
          <p:nvPr>
            <p:custDataLst>
              <p:tags r:id="rId4"/>
            </p:custDataLst>
          </p:nvPr>
        </p:nvSpPr>
        <p:spPr>
          <a:xfrm>
            <a:off x="382905" y="1754505"/>
            <a:ext cx="11417300" cy="855345"/>
          </a:xfrm>
          <a:prstGeom prst="rect">
            <a:avLst/>
          </a:prstGeom>
          <a:noFill/>
        </p:spPr>
        <p:txBody>
          <a:bodyPr wrap="square" rtlCol="0">
            <a:noAutofit/>
          </a:bodyPr>
          <a:p>
            <a:pPr algn="ctr"/>
            <a:r>
              <a:rPr sz="3600" b="1">
                <a:solidFill>
                  <a:schemeClr val="bg1"/>
                </a:solidFill>
                <a:effectLst/>
                <a:latin typeface="Alibaba PuHuiTi Bold" panose="00020600040101010101" charset="-122"/>
                <a:ea typeface="Alibaba PuHuiTi Bold" panose="00020600040101010101" charset="-122"/>
              </a:rPr>
              <a:t>Boundless Endeavors,Tantin is Everywhere</a:t>
            </a:r>
            <a:endParaRPr sz="3600" b="1">
              <a:solidFill>
                <a:schemeClr val="bg1"/>
              </a:solidFill>
              <a:effectLst/>
              <a:latin typeface="Alibaba PuHuiTi Bold" panose="00020600040101010101" charset="-122"/>
              <a:ea typeface="Alibaba PuHuiTi Bold" panose="00020600040101010101" charset="-122"/>
            </a:endParaRPr>
          </a:p>
        </p:txBody>
      </p:sp>
      <p:sp>
        <p:nvSpPr>
          <p:cNvPr id="9" name="文本框 8"/>
          <p:cNvSpPr txBox="1"/>
          <p:nvPr>
            <p:custDataLst>
              <p:tags r:id="rId5"/>
            </p:custDataLst>
          </p:nvPr>
        </p:nvSpPr>
        <p:spPr>
          <a:xfrm>
            <a:off x="2291080" y="2609850"/>
            <a:ext cx="7338060" cy="645160"/>
          </a:xfrm>
          <a:prstGeom prst="rect">
            <a:avLst/>
          </a:prstGeom>
          <a:noFill/>
        </p:spPr>
        <p:txBody>
          <a:bodyPr wrap="square" rtlCol="0">
            <a:spAutoFit/>
          </a:bodyPr>
          <a:p>
            <a:pPr algn="ctr"/>
            <a:r>
              <a:rPr>
                <a:solidFill>
                  <a:srgbClr val="00E8B1"/>
                </a:solidFill>
                <a:latin typeface="Alibaba PuHuiTi Light" panose="00020600040101010101" charset="-122"/>
                <a:ea typeface="Alibaba PuHuiTi Light" panose="00020600040101010101" charset="-122"/>
                <a:cs typeface="Alibaba PuHuiTi Light" panose="00020600040101010101" charset="-122"/>
              </a:rPr>
              <a:t>"Tantin"is not just the name of a project but</a:t>
            </a:r>
            <a:r>
              <a:rPr lang="en-US">
                <a:solidFill>
                  <a:srgbClr val="00E8B1"/>
                </a:solidFill>
                <a:latin typeface="Alibaba PuHuiTi Light" panose="00020600040101010101" charset="-122"/>
                <a:ea typeface="Alibaba PuHuiTi Light" panose="00020600040101010101" charset="-122"/>
                <a:cs typeface="Alibaba PuHuiTi Light" panose="00020600040101010101" charset="-122"/>
              </a:rPr>
              <a:t> </a:t>
            </a:r>
            <a:r>
              <a:rPr>
                <a:solidFill>
                  <a:srgbClr val="00E8B1"/>
                </a:solidFill>
                <a:latin typeface="Alibaba PuHuiTi Light" panose="00020600040101010101" charset="-122"/>
                <a:ea typeface="Alibaba PuHuiTi Light" panose="00020600040101010101" charset="-122"/>
                <a:cs typeface="Alibaba PuHuiTi Light" panose="00020600040101010101" charset="-122"/>
              </a:rPr>
              <a:t>a philosophical expression of the future Web3 and AI world.</a:t>
            </a:r>
            <a:endParaRPr>
              <a:solidFill>
                <a:srgbClr val="00E8B1"/>
              </a:solidFill>
              <a:latin typeface="Alibaba PuHuiTi Light" panose="00020600040101010101" charset="-122"/>
              <a:ea typeface="Alibaba PuHuiTi Light" panose="00020600040101010101" charset="-122"/>
              <a:cs typeface="Alibaba PuHuiTi Light" panose="00020600040101010101" charset="-122"/>
            </a:endParaRPr>
          </a:p>
        </p:txBody>
      </p:sp>
      <p:grpSp>
        <p:nvGrpSpPr>
          <p:cNvPr id="7" name="组合 6"/>
          <p:cNvGrpSpPr/>
          <p:nvPr/>
        </p:nvGrpSpPr>
        <p:grpSpPr>
          <a:xfrm>
            <a:off x="5551805" y="5619115"/>
            <a:ext cx="1080135" cy="303530"/>
            <a:chOff x="8743" y="8849"/>
            <a:chExt cx="1701" cy="478"/>
          </a:xfrm>
        </p:grpSpPr>
        <p:pic>
          <p:nvPicPr>
            <p:cNvPr id="6" name="图片 5" descr="CTC"/>
            <p:cNvPicPr>
              <a:picLocks noChangeAspect="1"/>
            </p:cNvPicPr>
            <p:nvPr userDrawn="1">
              <p:custDataLst>
                <p:tags r:id="rId6"/>
              </p:custDataLst>
            </p:nvPr>
          </p:nvPicPr>
          <p:blipFill>
            <a:blip r:embed="rId7"/>
            <a:stretch>
              <a:fillRect/>
            </a:stretch>
          </p:blipFill>
          <p:spPr>
            <a:xfrm>
              <a:off x="8743" y="8849"/>
              <a:ext cx="478" cy="478"/>
            </a:xfrm>
            <a:prstGeom prst="rect">
              <a:avLst/>
            </a:prstGeom>
          </p:spPr>
        </p:pic>
        <p:pic>
          <p:nvPicPr>
            <p:cNvPr id="10" name="图片 9" descr="USDY"/>
            <p:cNvPicPr>
              <a:picLocks noChangeAspect="1"/>
            </p:cNvPicPr>
            <p:nvPr userDrawn="1">
              <p:custDataLst>
                <p:tags r:id="rId8"/>
              </p:custDataLst>
            </p:nvPr>
          </p:nvPicPr>
          <p:blipFill>
            <a:blip r:embed="rId9"/>
            <a:stretch>
              <a:fillRect/>
            </a:stretch>
          </p:blipFill>
          <p:spPr>
            <a:xfrm>
              <a:off x="9354" y="8849"/>
              <a:ext cx="478" cy="478"/>
            </a:xfrm>
            <a:prstGeom prst="rect">
              <a:avLst/>
            </a:prstGeom>
          </p:spPr>
        </p:pic>
        <p:pic>
          <p:nvPicPr>
            <p:cNvPr id="11" name="图片 10" descr="TT Coin"/>
            <p:cNvPicPr>
              <a:picLocks noChangeAspect="1"/>
            </p:cNvPicPr>
            <p:nvPr userDrawn="1">
              <p:custDataLst>
                <p:tags r:id="rId10"/>
              </p:custDataLst>
            </p:nvPr>
          </p:nvPicPr>
          <p:blipFill>
            <a:blip r:embed="rId11"/>
            <a:stretch>
              <a:fillRect/>
            </a:stretch>
          </p:blipFill>
          <p:spPr>
            <a:xfrm>
              <a:off x="9966" y="8849"/>
              <a:ext cx="478" cy="478"/>
            </a:xfrm>
            <a:prstGeom prst="rect">
              <a:avLst/>
            </a:prstGeom>
          </p:spPr>
        </p:pic>
      </p:grpSp>
      <p:sp>
        <p:nvSpPr>
          <p:cNvPr id="12" name="文本框 11"/>
          <p:cNvSpPr txBox="1"/>
          <p:nvPr userDrawn="1">
            <p:custDataLst>
              <p:tags r:id="rId12"/>
            </p:custDataLst>
          </p:nvPr>
        </p:nvSpPr>
        <p:spPr>
          <a:xfrm>
            <a:off x="3224530" y="6132830"/>
            <a:ext cx="5743575" cy="275590"/>
          </a:xfrm>
          <a:prstGeom prst="rect">
            <a:avLst/>
          </a:prstGeom>
          <a:noFill/>
        </p:spPr>
        <p:txBody>
          <a:bodyPr wrap="square" rtlCol="0">
            <a:spAutoFit/>
          </a:bodyPr>
          <a:p>
            <a:pPr algn="ctr"/>
            <a:r>
              <a:rPr sz="1200">
                <a:solidFill>
                  <a:schemeClr val="bg1">
                    <a:lumMod val="75000"/>
                  </a:schemeClr>
                </a:solidFill>
                <a:latin typeface="Alibaba PuHuiTi Light" panose="00020600040101010101" charset="-122"/>
                <a:ea typeface="Alibaba PuHuiTi Light" panose="00020600040101010101" charset="-122"/>
                <a:sym typeface="+mn-ea"/>
              </a:rPr>
              <a:t>Tantin as a Metaphor  • Connecting and Coexisting</a:t>
            </a:r>
            <a:endParaRPr sz="1200">
              <a:solidFill>
                <a:schemeClr val="bg1">
                  <a:lumMod val="75000"/>
                </a:schemeClr>
              </a:solidFill>
              <a:latin typeface="Alibaba PuHuiTi Light" panose="00020600040101010101" charset="-122"/>
              <a:ea typeface="Alibaba PuHuiTi Light" panose="00020600040101010101" charset="-122"/>
              <a:sym typeface="+mn-ea"/>
            </a:endParaRPr>
          </a:p>
        </p:txBody>
      </p:sp>
      <p:pic>
        <p:nvPicPr>
          <p:cNvPr id="13" name="图片 12" descr="logo"/>
          <p:cNvPicPr>
            <a:picLocks noChangeAspect="1"/>
          </p:cNvPicPr>
          <p:nvPr>
            <p:custDataLst>
              <p:tags r:id="rId13"/>
            </p:custDataLst>
          </p:nvPr>
        </p:nvPicPr>
        <p:blipFill>
          <a:blip r:embed="rId14"/>
          <a:stretch>
            <a:fillRect/>
          </a:stretch>
        </p:blipFill>
        <p:spPr>
          <a:xfrm>
            <a:off x="5243195" y="886460"/>
            <a:ext cx="1706880" cy="521970"/>
          </a:xfrm>
          <a:prstGeom prst="rect">
            <a:avLst/>
          </a:prstGeom>
        </p:spPr>
      </p:pic>
      <p:sp>
        <p:nvSpPr>
          <p:cNvPr id="2" name="文本框 1"/>
          <p:cNvSpPr txBox="1"/>
          <p:nvPr>
            <p:custDataLst>
              <p:tags r:id="rId15"/>
            </p:custDataLst>
          </p:nvPr>
        </p:nvSpPr>
        <p:spPr>
          <a:xfrm>
            <a:off x="2382520" y="4679315"/>
            <a:ext cx="7428865" cy="583565"/>
          </a:xfrm>
          <a:prstGeom prst="rect">
            <a:avLst/>
          </a:prstGeom>
          <a:noFill/>
        </p:spPr>
        <p:txBody>
          <a:bodyPr wrap="square" rtlCol="0">
            <a:spAutoFit/>
          </a:bodyPr>
          <a:p>
            <a:pPr algn="ctr"/>
            <a:r>
              <a:rPr sz="1600">
                <a:solidFill>
                  <a:schemeClr val="bg1"/>
                </a:solidFill>
                <a:sym typeface="+mn-ea"/>
              </a:rPr>
              <a:t>——Yu Lingxiong</a:t>
            </a:r>
            <a:endParaRPr sz="1600">
              <a:solidFill>
                <a:schemeClr val="bg1"/>
              </a:solidFill>
              <a:sym typeface="+mn-ea"/>
            </a:endParaRPr>
          </a:p>
          <a:p>
            <a:pPr algn="ctr"/>
            <a:r>
              <a:rPr sz="1600">
                <a:solidFill>
                  <a:schemeClr val="bg1"/>
                </a:solidFill>
                <a:sym typeface="+mn-ea"/>
              </a:rPr>
              <a:t>Chairman of Tantin Group</a:t>
            </a:r>
            <a:endParaRPr sz="1600">
              <a:solidFill>
                <a:schemeClr val="bg1"/>
              </a:solidFill>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custDataLst>
              <p:tags r:id="rId1"/>
            </p:custDataLst>
          </p:nvPr>
        </p:nvSpPr>
        <p:spPr>
          <a:xfrm>
            <a:off x="-635" y="635"/>
            <a:ext cx="12180570" cy="6857365"/>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custDataLst>
              <p:tags r:id="rId2"/>
            </p:custDataLst>
          </p:nvPr>
        </p:nvPicPr>
        <p:blipFill>
          <a:blip r:embed="rId3"/>
          <a:stretch>
            <a:fillRect/>
          </a:stretch>
        </p:blipFill>
        <p:spPr>
          <a:xfrm>
            <a:off x="4510405" y="1381125"/>
            <a:ext cx="7669530" cy="4314190"/>
          </a:xfrm>
          <a:prstGeom prst="rect">
            <a:avLst/>
          </a:prstGeom>
        </p:spPr>
      </p:pic>
      <p:pic>
        <p:nvPicPr>
          <p:cNvPr id="10" name="图片 9" descr="TT Coin"/>
          <p:cNvPicPr>
            <a:picLocks noChangeAspect="1"/>
          </p:cNvPicPr>
          <p:nvPr>
            <p:custDataLst>
              <p:tags r:id="rId4"/>
            </p:custDataLst>
          </p:nvPr>
        </p:nvPicPr>
        <p:blipFill>
          <a:blip r:embed="rId5"/>
          <a:stretch>
            <a:fillRect/>
          </a:stretch>
        </p:blipFill>
        <p:spPr>
          <a:xfrm>
            <a:off x="680085" y="2491105"/>
            <a:ext cx="1172210" cy="1172210"/>
          </a:xfrm>
          <a:prstGeom prst="rect">
            <a:avLst/>
          </a:prstGeom>
        </p:spPr>
      </p:pic>
      <p:sp>
        <p:nvSpPr>
          <p:cNvPr id="8" name="文本框 7"/>
          <p:cNvSpPr txBox="1"/>
          <p:nvPr>
            <p:custDataLst>
              <p:tags r:id="rId6"/>
            </p:custDataLst>
          </p:nvPr>
        </p:nvSpPr>
        <p:spPr>
          <a:xfrm>
            <a:off x="495300" y="658495"/>
            <a:ext cx="9899015"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2. Tantin Coin：</a:t>
            </a:r>
            <a:endParaRPr sz="2400" b="1">
              <a:solidFill>
                <a:schemeClr val="bg1"/>
              </a:solidFill>
              <a:effectLst/>
              <a:latin typeface="Alibaba PuHuiTi Bold" panose="00020600040101010101" charset="-122"/>
              <a:ea typeface="Alibaba PuHuiTi Bold" panose="00020600040101010101" charset="-122"/>
            </a:endParaRPr>
          </a:p>
          <a:p>
            <a:pPr algn="l"/>
            <a:r>
              <a:rPr sz="2400" b="1">
                <a:solidFill>
                  <a:schemeClr val="bg1"/>
                </a:solidFill>
                <a:effectLst/>
                <a:latin typeface="Alibaba PuHuiTi Bold" panose="00020600040101010101" charset="-122"/>
                <a:ea typeface="Alibaba PuHuiTi Bold" panose="00020600040101010101" charset="-122"/>
              </a:rPr>
              <a:t>Market capitalization exceeding $200 trillion.</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7"/>
            </p:custDataLst>
          </p:nvPr>
        </p:nvSpPr>
        <p:spPr>
          <a:xfrm>
            <a:off x="2187575" y="1862455"/>
            <a:ext cx="6470015" cy="2676525"/>
          </a:xfrm>
          <a:prstGeom prst="rect">
            <a:avLst/>
          </a:prstGeom>
          <a:noFill/>
        </p:spPr>
        <p:txBody>
          <a:bodyPr wrap="square" rtlCol="0">
            <a:spAutoFit/>
          </a:bodyPr>
          <a:p>
            <a:pPr algn="l"/>
            <a:r>
              <a:rPr lang="zh-CN" altLang="en-US" sz="1400" b="1">
                <a:solidFill>
                  <a:srgbClr val="00E8B1"/>
                </a:solidFill>
                <a:latin typeface="Alibaba PuHuiTi Bold" panose="00020600040101010101" charset="-122"/>
                <a:ea typeface="Alibaba PuHuiTi Bold" panose="00020600040101010101" charset="-122"/>
              </a:rPr>
              <a:t>Tantin Coin is the native token of the Tantin Public Chain and the core asset of the entire Tantin ecosystem.</a:t>
            </a:r>
            <a:endParaRPr lang="zh-CN" altLang="en-US" sz="1400" b="1">
              <a:solidFill>
                <a:srgbClr val="00E8B1"/>
              </a:solidFill>
              <a:latin typeface="Alibaba PuHuiTi Bold" panose="00020600040101010101" charset="-122"/>
              <a:ea typeface="Alibaba PuHuiTi Bold" panose="00020600040101010101" charset="-122"/>
            </a:endParaRPr>
          </a:p>
          <a:p>
            <a:pPr algn="l"/>
            <a:endParaRPr lang="zh-CN" altLang="en-US" sz="1400" b="1">
              <a:solidFill>
                <a:srgbClr val="00E8B1"/>
              </a:solidFill>
              <a:latin typeface="Alibaba PuHuiTi Bold" panose="00020600040101010101" charset="-122"/>
              <a:ea typeface="Alibaba PuHuiTi Bold" panose="00020600040101010101" charset="-122"/>
            </a:endParaRPr>
          </a:p>
          <a:p>
            <a:pPr algn="l"/>
            <a:r>
              <a:rPr lang="zh-CN" altLang="en-US" sz="1400">
                <a:solidFill>
                  <a:schemeClr val="bg1"/>
                </a:solidFill>
                <a:latin typeface="Alibaba PuHuiTi Light" panose="00020600040101010101" charset="-122"/>
                <a:ea typeface="Alibaba PuHuiTi Light" panose="00020600040101010101" charset="-122"/>
              </a:rPr>
              <a:t>It serves as both a medium of value exchange and an essential component of</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ecosystem governance and incentive mechanisms.Tantin Coin aims</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to become a cornerstone of the global Web3 and AI ecosystems.</a:t>
            </a:r>
            <a:endParaRPr lang="zh-CN" altLang="en-US" sz="1400">
              <a:solidFill>
                <a:schemeClr val="bg1"/>
              </a:solidFill>
              <a:latin typeface="Alibaba PuHuiTi Light" panose="00020600040101010101" charset="-122"/>
              <a:ea typeface="Alibaba PuHuiTi Light" panose="00020600040101010101" charset="-122"/>
            </a:endParaRPr>
          </a:p>
          <a:p>
            <a:pPr algn="l"/>
            <a:r>
              <a:rPr lang="zh-CN" altLang="en-US" sz="1400">
                <a:solidFill>
                  <a:schemeClr val="bg1"/>
                </a:solidFill>
                <a:latin typeface="Alibaba PuHuiTi Light" panose="00020600040101010101" charset="-122"/>
                <a:ea typeface="Alibaba PuHuiTi Light" panose="00020600040101010101" charset="-122"/>
              </a:rPr>
              <a:t>With a strong technical R&amp;D team</a:t>
            </a:r>
            <a:r>
              <a:rPr lang="en-US" altLang="zh-CN" sz="1400">
                <a:solidFill>
                  <a:schemeClr val="bg1"/>
                </a:solidFill>
                <a:latin typeface="Alibaba PuHuiTi Light" panose="00020600040101010101" charset="-122"/>
                <a:ea typeface="Alibaba PuHuiTi Light" panose="00020600040101010101" charset="-122"/>
              </a:rPr>
              <a:t>,</a:t>
            </a:r>
            <a:r>
              <a:rPr lang="zh-CN" altLang="en-US" sz="1400">
                <a:solidFill>
                  <a:schemeClr val="bg1"/>
                </a:solidFill>
                <a:latin typeface="Alibaba PuHuiTi Light" panose="00020600040101010101" charset="-122"/>
                <a:ea typeface="Alibaba PuHuiTi Light" panose="00020600040101010101" charset="-122"/>
              </a:rPr>
              <a:t>global operational  strategy</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deployment,ecosystem development,innovative incentive mechanisms,and an extreme deflationary mechanism, Tantin Coin will achieve the</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largest user base and</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empower real-world applications, driving</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continuous market capitalization growth and becoming one of the world's most valuable digital assets.</a:t>
            </a:r>
            <a:endParaRPr lang="zh-CN" altLang="en-US" sz="1400">
              <a:solidFill>
                <a:schemeClr val="bg1"/>
              </a:solidFill>
              <a:latin typeface="Alibaba PuHuiTi Light" panose="00020600040101010101" charset="-122"/>
              <a:ea typeface="Alibaba PuHuiTi Light" panose="00020600040101010101" charset="-122"/>
            </a:endParaRPr>
          </a:p>
        </p:txBody>
      </p:sp>
      <p:pic>
        <p:nvPicPr>
          <p:cNvPr id="2" name="图片 1" descr="logo"/>
          <p:cNvPicPr>
            <a:picLocks noChangeAspect="1"/>
          </p:cNvPicPr>
          <p:nvPr userDrawn="1">
            <p:custDataLst>
              <p:tags r:id="rId8"/>
            </p:custDataLst>
          </p:nvPr>
        </p:nvPicPr>
        <p:blipFill>
          <a:blip r:embed="rId9"/>
          <a:stretch>
            <a:fillRect/>
          </a:stretch>
        </p:blipFill>
        <p:spPr>
          <a:xfrm>
            <a:off x="10394315" y="467995"/>
            <a:ext cx="1231265" cy="376555"/>
          </a:xfrm>
          <a:prstGeom prst="rect">
            <a:avLst/>
          </a:prstGeom>
        </p:spPr>
      </p:pic>
      <p:pic>
        <p:nvPicPr>
          <p:cNvPr id="3" name="图片 2" descr="CTC"/>
          <p:cNvPicPr>
            <a:picLocks noChangeAspect="1"/>
          </p:cNvPicPr>
          <p:nvPr userDrawn="1">
            <p:custDataLst>
              <p:tags r:id="rId10"/>
            </p:custDataLst>
          </p:nvPr>
        </p:nvPicPr>
        <p:blipFill>
          <a:blip r:embed="rId11"/>
          <a:stretch>
            <a:fillRect/>
          </a:stretch>
        </p:blipFill>
        <p:spPr>
          <a:xfrm>
            <a:off x="10545445" y="6132830"/>
            <a:ext cx="303530" cy="303530"/>
          </a:xfrm>
          <a:prstGeom prst="rect">
            <a:avLst/>
          </a:prstGeom>
        </p:spPr>
      </p:pic>
      <p:pic>
        <p:nvPicPr>
          <p:cNvPr id="4" name="图片 3" descr="USDY"/>
          <p:cNvPicPr>
            <a:picLocks noChangeAspect="1"/>
          </p:cNvPicPr>
          <p:nvPr userDrawn="1">
            <p:custDataLst>
              <p:tags r:id="rId12"/>
            </p:custDataLst>
          </p:nvPr>
        </p:nvPicPr>
        <p:blipFill>
          <a:blip r:embed="rId13"/>
          <a:stretch>
            <a:fillRect/>
          </a:stretch>
        </p:blipFill>
        <p:spPr>
          <a:xfrm>
            <a:off x="10933430" y="6132830"/>
            <a:ext cx="303530" cy="303530"/>
          </a:xfrm>
          <a:prstGeom prst="rect">
            <a:avLst/>
          </a:prstGeom>
        </p:spPr>
      </p:pic>
      <p:pic>
        <p:nvPicPr>
          <p:cNvPr id="5" name="图片 4" descr="TT Coin"/>
          <p:cNvPicPr>
            <a:picLocks noChangeAspect="1"/>
          </p:cNvPicPr>
          <p:nvPr userDrawn="1">
            <p:custDataLst>
              <p:tags r:id="rId14"/>
            </p:custDataLst>
          </p:nvPr>
        </p:nvPicPr>
        <p:blipFill>
          <a:blip r:embed="rId5"/>
          <a:stretch>
            <a:fillRect/>
          </a:stretch>
        </p:blipFill>
        <p:spPr>
          <a:xfrm>
            <a:off x="11322050" y="6132830"/>
            <a:ext cx="303530" cy="303530"/>
          </a:xfrm>
          <a:prstGeom prst="rect">
            <a:avLst/>
          </a:prstGeom>
        </p:spPr>
      </p:pic>
      <p:sp>
        <p:nvSpPr>
          <p:cNvPr id="6" name="文本框 5"/>
          <p:cNvSpPr txBox="1"/>
          <p:nvPr userDrawn="1">
            <p:custDataLst>
              <p:tags r:id="rId15"/>
            </p:custDataLst>
          </p:nvPr>
        </p:nvSpPr>
        <p:spPr>
          <a:xfrm>
            <a:off x="499745" y="6132830"/>
            <a:ext cx="5743575" cy="275590"/>
          </a:xfrm>
          <a:prstGeom prst="rect">
            <a:avLst/>
          </a:prstGeom>
          <a:noFill/>
        </p:spPr>
        <p:txBody>
          <a:bodyPr wrap="square" rtlCol="0">
            <a:spAutoFit/>
          </a:bodyPr>
          <a:p>
            <a:pPr algn="l"/>
            <a:r>
              <a:rPr sz="1200">
                <a:solidFill>
                  <a:schemeClr val="bg1">
                    <a:lumMod val="75000"/>
                  </a:schemeClr>
                </a:solidFill>
                <a:latin typeface="Alibaba PuHuiTi Light" panose="00020600040101010101" charset="-122"/>
                <a:ea typeface="Alibaba PuHuiTi Light" panose="00020600040101010101" charset="-122"/>
                <a:sym typeface="+mn-ea"/>
              </a:rPr>
              <a:t>Tantin as a Metaphor • Connecting and Coexisting</a:t>
            </a:r>
            <a:endParaRPr lang="zh-CN" altLang="en-US" sz="1200">
              <a:solidFill>
                <a:schemeClr val="bg1">
                  <a:lumMod val="50000"/>
                </a:schemeClr>
              </a:solidFill>
              <a:latin typeface="Alibaba PuHuiTi Light" panose="00020600040101010101" charset="-122"/>
              <a:ea typeface="Alibaba PuHuiTi Light" panose="00020600040101010101" charset="-122"/>
              <a:sym typeface="+mn-ea"/>
            </a:endParaRPr>
          </a:p>
        </p:txBody>
      </p:sp>
      <p:sp>
        <p:nvSpPr>
          <p:cNvPr id="32" name="文本框 31"/>
          <p:cNvSpPr txBox="1"/>
          <p:nvPr>
            <p:custDataLst>
              <p:tags r:id="rId16"/>
            </p:custDataLst>
          </p:nvPr>
        </p:nvSpPr>
        <p:spPr>
          <a:xfrm>
            <a:off x="2187575" y="4697095"/>
            <a:ext cx="6595745" cy="1172845"/>
          </a:xfrm>
          <a:prstGeom prst="rect">
            <a:avLst/>
          </a:prstGeom>
          <a:noFill/>
        </p:spPr>
        <p:txBody>
          <a:bodyPr wrap="square" rtlCol="0">
            <a:noAutofit/>
          </a:bodyPr>
          <a:p>
            <a:pPr algn="l">
              <a:lnSpc>
                <a:spcPct val="100000"/>
              </a:lnSpc>
            </a:pPr>
            <a:r>
              <a:rPr sz="1400">
                <a:solidFill>
                  <a:schemeClr val="bg1"/>
                </a:solidFill>
                <a:latin typeface="Alibaba PuHuiTi" panose="00020600040101010101" charset="-122"/>
                <a:ea typeface="Alibaba PuHuiTi" panose="00020600040101010101" charset="-122"/>
                <a:cs typeface="Alibaba PuHuiTi" panose="00020600040101010101" charset="-122"/>
              </a:rPr>
              <a:t>Forecast:</a:t>
            </a:r>
            <a:endParaRPr sz="1400">
              <a:solidFill>
                <a:schemeClr val="bg1"/>
              </a:solidFill>
              <a:latin typeface="Alibaba PuHuiTi" panose="00020600040101010101" charset="-122"/>
              <a:ea typeface="Alibaba PuHuiTi" panose="00020600040101010101" charset="-122"/>
              <a:cs typeface="Alibaba PuHuiTi" panose="00020600040101010101" charset="-122"/>
            </a:endParaRPr>
          </a:p>
          <a:p>
            <a:pPr marL="285750" indent="-285750" algn="l">
              <a:lnSpc>
                <a:spcPct val="100000"/>
              </a:lnSpc>
              <a:buFont typeface="Arial" panose="020B0604020202020204" pitchFamily="34" charset="0"/>
              <a:buChar char="•"/>
            </a:pPr>
            <a:r>
              <a:rPr lang="en-US" altLang="zh-CN" sz="1400">
                <a:solidFill>
                  <a:schemeClr val="bg1"/>
                </a:solidFill>
                <a:latin typeface="Alibaba PuHuiTi" panose="00020600040101010101" charset="-122"/>
                <a:ea typeface="Alibaba PuHuiTi" panose="00020600040101010101" charset="-122"/>
                <a:cs typeface="Alibaba PuHuiTi" panose="00020600040101010101" charset="-122"/>
              </a:rPr>
              <a:t>First Month: $300 million USD</a:t>
            </a: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a:t>
            </a:r>
            <a:r>
              <a:rPr lang="en-US" altLang="zh-CN" sz="1400">
                <a:solidFill>
                  <a:schemeClr val="bg1"/>
                </a:solidFill>
                <a:latin typeface="Alibaba PuHuiTi" panose="00020600040101010101" charset="-122"/>
                <a:ea typeface="Alibaba PuHuiTi" panose="00020600040101010101" charset="-122"/>
                <a:cs typeface="Alibaba PuHuiTi" panose="00020600040101010101" charset="-122"/>
              </a:rPr>
              <a:t>Second Month: $500 million USD</a:t>
            </a: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a:t>
            </a:r>
            <a:r>
              <a:rPr lang="en-US" altLang="zh-CN" sz="1400">
                <a:solidFill>
                  <a:schemeClr val="bg1"/>
                </a:solidFill>
                <a:latin typeface="Alibaba PuHuiTi" panose="00020600040101010101" charset="-122"/>
                <a:ea typeface="Alibaba PuHuiTi" panose="00020600040101010101" charset="-122"/>
                <a:cs typeface="Alibaba PuHuiTi" panose="00020600040101010101" charset="-122"/>
              </a:rPr>
              <a:t>Third Month: $800 million USD</a:t>
            </a: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a:t>
            </a:r>
            <a:r>
              <a:rPr lang="en-US" altLang="zh-CN" sz="1400">
                <a:solidFill>
                  <a:schemeClr val="bg1"/>
                </a:solidFill>
                <a:latin typeface="Alibaba PuHuiTi" panose="00020600040101010101" charset="-122"/>
                <a:ea typeface="Alibaba PuHuiTi" panose="00020600040101010101" charset="-122"/>
                <a:cs typeface="Alibaba PuHuiTi" panose="00020600040101010101" charset="-122"/>
              </a:rPr>
              <a:t>Annual Goal: $6 billion USD</a:t>
            </a:r>
            <a:endParaRPr lang="en-US" altLang="zh-CN" sz="1400">
              <a:solidFill>
                <a:schemeClr val="bg1"/>
              </a:solidFill>
              <a:latin typeface="Alibaba PuHuiTi" panose="00020600040101010101" charset="-122"/>
              <a:ea typeface="Alibaba PuHuiTi" panose="00020600040101010101" charset="-122"/>
              <a:cs typeface="Alibaba PuHuiTi" panose="00020600040101010101" charset="-122"/>
            </a:endParaRPr>
          </a:p>
          <a:p>
            <a:pPr marL="285750" indent="-285750" algn="l">
              <a:lnSpc>
                <a:spcPct val="100000"/>
              </a:lnSpc>
              <a:buFont typeface="Arial" panose="020B0604020202020204" pitchFamily="34" charset="0"/>
              <a:buChar char="•"/>
            </a:pPr>
            <a:r>
              <a:rPr sz="1400">
                <a:solidFill>
                  <a:schemeClr val="bg1"/>
                </a:solidFill>
                <a:latin typeface="Alibaba PuHuiTi" panose="00020600040101010101" charset="-122"/>
                <a:ea typeface="Alibaba PuHuiTi" panose="00020600040101010101" charset="-122"/>
                <a:cs typeface="Alibaba PuHuiTi" panose="00020600040101010101" charset="-122"/>
              </a:rPr>
              <a:t>Second phase: Continuous growth for 10 years.</a:t>
            </a:r>
            <a:endParaRPr sz="1400">
              <a:solidFill>
                <a:schemeClr val="bg1"/>
              </a:solidFill>
              <a:latin typeface="Alibaba PuHuiTi" panose="00020600040101010101" charset="-122"/>
              <a:ea typeface="Alibaba PuHuiTi" panose="00020600040101010101" charset="-122"/>
              <a:cs typeface="Alibaba PuHuiTi" panose="0002060004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346710" y="737870"/>
            <a:ext cx="9144000" cy="5143500"/>
          </a:xfrm>
          <a:prstGeom prst="rect">
            <a:avLst/>
          </a:prstGeom>
        </p:spPr>
      </p:pic>
      <p:sp>
        <p:nvSpPr>
          <p:cNvPr id="8" name="文本框 7"/>
          <p:cNvSpPr txBox="1"/>
          <p:nvPr>
            <p:custDataLst>
              <p:tags r:id="rId3"/>
            </p:custDataLst>
          </p:nvPr>
        </p:nvSpPr>
        <p:spPr>
          <a:xfrm>
            <a:off x="495300" y="658495"/>
            <a:ext cx="8601075"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3.</a:t>
            </a:r>
            <a:r>
              <a:rPr lang="en-US" altLang="zh-CN" sz="2400" b="1">
                <a:solidFill>
                  <a:schemeClr val="bg1"/>
                </a:solidFill>
                <a:effectLst/>
                <a:latin typeface="Alibaba PuHuiTi Bold" panose="00020600040101010101" charset="-122"/>
                <a:ea typeface="Alibaba PuHuiTi Bold" panose="00020600040101010101" charset="-122"/>
              </a:rPr>
              <a:t>Breakthrough 10 Million+ Token Holders</a:t>
            </a:r>
            <a:endParaRPr lang="en-US" altLang="zh-CN"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4"/>
            </p:custDataLst>
          </p:nvPr>
        </p:nvSpPr>
        <p:spPr>
          <a:xfrm>
            <a:off x="5556885" y="1997710"/>
            <a:ext cx="6250305" cy="3784600"/>
          </a:xfrm>
          <a:prstGeom prst="rect">
            <a:avLst/>
          </a:prstGeom>
          <a:noFill/>
        </p:spPr>
        <p:txBody>
          <a:bodyPr wrap="square" rtlCol="0">
            <a:spAutoFit/>
          </a:bodyPr>
          <a:p>
            <a:pPr algn="l"/>
            <a:r>
              <a:rPr lang="en-US" altLang="zh-CN" sz="1600">
                <a:solidFill>
                  <a:srgbClr val="00E8B1"/>
                </a:solidFill>
                <a:latin typeface="Alibaba PuHuiTi Bold" panose="00020600040101010101" charset="-122"/>
                <a:ea typeface="Alibaba PuHuiTi Bold" panose="00020600040101010101" charset="-122"/>
              </a:rPr>
              <a:t>Leveraging global node campaigns, innovative incentive mechanisms, and a top-tier technological ecosystem, Tantin Group is confident in surpassing 10 million+ token holders.</a:t>
            </a:r>
            <a:endParaRPr lang="en-US" altLang="zh-CN" sz="1600">
              <a:solidFill>
                <a:srgbClr val="00E8B1"/>
              </a:solidFill>
              <a:latin typeface="Alibaba PuHuiTi Bold" panose="00020600040101010101" charset="-122"/>
              <a:ea typeface="Alibaba PuHuiTi Bold" panose="00020600040101010101" charset="-122"/>
            </a:endParaRPr>
          </a:p>
          <a:p>
            <a:pPr algn="l"/>
            <a:endParaRPr lang="zh-CN" altLang="en-US" sz="1600">
              <a:solidFill>
                <a:srgbClr val="00E8B1"/>
              </a:solidFill>
              <a:latin typeface="Alibaba PuHuiTi Bold" panose="00020600040101010101" charset="-122"/>
              <a:ea typeface="Alibaba PuHuiTi Bold" panose="00020600040101010101" charset="-122"/>
            </a:endParaRPr>
          </a:p>
          <a:p>
            <a:pPr algn="l"/>
            <a:r>
              <a:rPr lang="zh-CN" altLang="en-US" sz="1600">
                <a:solidFill>
                  <a:schemeClr val="bg1"/>
                </a:solidFill>
                <a:latin typeface="Alibaba PuHuiTi" panose="00020600040101010101" charset="-122"/>
                <a:ea typeface="Alibaba PuHuiTi" panose="00020600040101010101" charset="-122"/>
              </a:rPr>
              <a:t>Leveraging global node elections,innovative incentive   mechanisms,and top-tier</a:t>
            </a:r>
            <a:r>
              <a:rPr lang="en-US" altLang="zh-CN" sz="1600">
                <a:solidFill>
                  <a:schemeClr val="bg1"/>
                </a:solidFill>
                <a:latin typeface="Alibaba PuHuiTi" panose="00020600040101010101" charset="-122"/>
                <a:ea typeface="Alibaba PuHuiTi" panose="00020600040101010101" charset="-122"/>
              </a:rPr>
              <a:t> </a:t>
            </a:r>
            <a:r>
              <a:rPr lang="zh-CN" altLang="en-US" sz="1600">
                <a:solidFill>
                  <a:schemeClr val="bg1"/>
                </a:solidFill>
                <a:latin typeface="Alibaba PuHuiTi" panose="00020600040101010101" charset="-122"/>
                <a:ea typeface="Alibaba PuHuiTi" panose="00020600040101010101" charset="-122"/>
              </a:rPr>
              <a:t>technical ecosystem strength,Tantin Group is confident in achieving this milestone.Supported by the high-performance Tantin Public Chain  and  diverse  application scenarios,precise marketing and global partner  support will ensure broad coverage of</a:t>
            </a:r>
            <a:r>
              <a:rPr lang="en-US" altLang="zh-CN" sz="1600">
                <a:solidFill>
                  <a:schemeClr val="bg1"/>
                </a:solidFill>
                <a:latin typeface="Alibaba PuHuiTi" panose="00020600040101010101" charset="-122"/>
                <a:ea typeface="Alibaba PuHuiTi" panose="00020600040101010101" charset="-122"/>
              </a:rPr>
              <a:t> </a:t>
            </a:r>
            <a:r>
              <a:rPr lang="zh-CN" altLang="en-US" sz="1600">
                <a:solidFill>
                  <a:schemeClr val="bg1"/>
                </a:solidFill>
                <a:latin typeface="Alibaba PuHuiTi" panose="00020600040101010101" charset="-122"/>
                <a:ea typeface="Alibaba PuHuiTi" panose="00020600040101010101" charset="-122"/>
              </a:rPr>
              <a:t>target markets.</a:t>
            </a:r>
            <a:endParaRPr lang="zh-CN" altLang="en-US" sz="1600">
              <a:solidFill>
                <a:schemeClr val="bg1"/>
              </a:solidFill>
              <a:latin typeface="Alibaba PuHuiTi" panose="00020600040101010101" charset="-122"/>
              <a:ea typeface="Alibaba PuHuiTi" panose="00020600040101010101" charset="-122"/>
            </a:endParaRPr>
          </a:p>
          <a:p>
            <a:pPr algn="l"/>
            <a:endParaRPr lang="zh-CN" altLang="en-US" sz="1600">
              <a:solidFill>
                <a:schemeClr val="bg1"/>
              </a:solidFill>
              <a:latin typeface="Alibaba PuHuiTi" panose="00020600040101010101" charset="-122"/>
              <a:ea typeface="Alibaba PuHuiTi" panose="00020600040101010101" charset="-122"/>
            </a:endParaRPr>
          </a:p>
          <a:p>
            <a:pPr algn="l"/>
            <a:r>
              <a:rPr lang="zh-CN" altLang="en-US" sz="1600">
                <a:solidFill>
                  <a:schemeClr val="bg1"/>
                </a:solidFill>
                <a:latin typeface="Alibaba PuHuiTi" panose="00020600040101010101" charset="-122"/>
                <a:ea typeface="Alibaba PuHuiTi" panose="00020600040101010101" charset="-122"/>
              </a:rPr>
              <a:t>Combining the explosive growth of Web3 and AI with the deflationary appreciation potential of Tantin Coin, Tantin will lead the industry in achieving a historic breakthrough  in user scale,becoming the digital asset of choice for</a:t>
            </a:r>
            <a:r>
              <a:rPr lang="en-US" altLang="zh-CN" sz="1600">
                <a:solidFill>
                  <a:schemeClr val="bg1"/>
                </a:solidFill>
                <a:latin typeface="Alibaba PuHuiTi" panose="00020600040101010101" charset="-122"/>
                <a:ea typeface="Alibaba PuHuiTi" panose="00020600040101010101" charset="-122"/>
              </a:rPr>
              <a:t> </a:t>
            </a:r>
            <a:r>
              <a:rPr lang="zh-CN" altLang="en-US" sz="1600">
                <a:solidFill>
                  <a:schemeClr val="bg1"/>
                </a:solidFill>
                <a:latin typeface="Alibaba PuHuiTi" panose="00020600040101010101" charset="-122"/>
                <a:ea typeface="Alibaba PuHuiTi" panose="00020600040101010101" charset="-122"/>
              </a:rPr>
              <a:t>global users.</a:t>
            </a:r>
            <a:endParaRPr lang="zh-CN" altLang="en-US" sz="1600">
              <a:solidFill>
                <a:schemeClr val="bg1"/>
              </a:solidFill>
              <a:latin typeface="Alibaba PuHuiTi" panose="00020600040101010101" charset="-122"/>
              <a:ea typeface="Alibaba PuHuiTi" panose="0002060004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7840980" y="0"/>
            <a:ext cx="4351020" cy="6849745"/>
          </a:xfrm>
          <a:prstGeom prst="rect">
            <a:avLst/>
          </a:prstGeom>
        </p:spPr>
      </p:pic>
      <p:sp>
        <p:nvSpPr>
          <p:cNvPr id="8" name="文本框 7"/>
          <p:cNvSpPr txBox="1"/>
          <p:nvPr>
            <p:custDataLst>
              <p:tags r:id="rId3"/>
            </p:custDataLst>
          </p:nvPr>
        </p:nvSpPr>
        <p:spPr>
          <a:xfrm>
            <a:off x="494983" y="658495"/>
            <a:ext cx="7012305"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4. Massive Web2 and Web3 User-Built Tantin Digital Currency Exchange</a:t>
            </a:r>
            <a:endParaRPr sz="2400" b="1">
              <a:solidFill>
                <a:schemeClr val="bg1"/>
              </a:solidFill>
              <a:effectLst/>
              <a:latin typeface="Alibaba PuHuiTi Bold" panose="00020600040101010101" charset="-122"/>
              <a:ea typeface="Alibaba PuHuiTi Bold" panose="00020600040101010101" charset="-122"/>
            </a:endParaRPr>
          </a:p>
        </p:txBody>
      </p:sp>
      <p:sp>
        <p:nvSpPr>
          <p:cNvPr id="5" name="矩形 4"/>
          <p:cNvSpPr/>
          <p:nvPr>
            <p:custDataLst>
              <p:tags r:id="rId4"/>
            </p:custDataLst>
          </p:nvPr>
        </p:nvSpPr>
        <p:spPr>
          <a:xfrm>
            <a:off x="495300" y="2684145"/>
            <a:ext cx="8346440" cy="2301240"/>
          </a:xfrm>
          <a:prstGeom prst="rect">
            <a:avLst/>
          </a:prstGeom>
          <a:solidFill>
            <a:schemeClr val="tx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5"/>
            </p:custDataLst>
          </p:nvPr>
        </p:nvSpPr>
        <p:spPr>
          <a:xfrm>
            <a:off x="727710" y="3050540"/>
            <a:ext cx="7882255" cy="1568450"/>
          </a:xfrm>
          <a:prstGeom prst="rect">
            <a:avLst/>
          </a:prstGeom>
          <a:noFill/>
        </p:spPr>
        <p:txBody>
          <a:bodyPr wrap="square" rtlCol="0">
            <a:spAutoFit/>
          </a:bodyPr>
          <a:p>
            <a:pPr algn="l">
              <a:lnSpc>
                <a:spcPct val="100000"/>
              </a:lnSpc>
            </a:pPr>
            <a:r>
              <a:rPr lang="zh-CN" altLang="en-US" b="1">
                <a:solidFill>
                  <a:srgbClr val="00E8B1"/>
                </a:solidFill>
                <a:latin typeface="Alibaba PuHuiTi Bold" panose="00020600040101010101" charset="-122"/>
                <a:ea typeface="Alibaba PuHuiTi Bold" panose="00020600040101010101" charset="-122"/>
              </a:rPr>
              <a:t>Leading in</a:t>
            </a:r>
            <a:r>
              <a:rPr lang="en-US" altLang="zh-CN" b="1">
                <a:solidFill>
                  <a:srgbClr val="00E8B1"/>
                </a:solidFill>
                <a:latin typeface="Alibaba PuHuiTi Bold" panose="00020600040101010101" charset="-122"/>
                <a:ea typeface="Alibaba PuHuiTi Bold" panose="00020600040101010101" charset="-122"/>
              </a:rPr>
              <a:t> </a:t>
            </a:r>
            <a:r>
              <a:rPr lang="zh-CN" altLang="en-US" b="1">
                <a:solidFill>
                  <a:srgbClr val="00E8B1"/>
                </a:solidFill>
                <a:latin typeface="Alibaba PuHuiTi Bold" panose="00020600040101010101" charset="-122"/>
                <a:ea typeface="Alibaba PuHuiTi Bold" panose="00020600040101010101" charset="-122"/>
              </a:rPr>
              <a:t>user experience,security,trading depth,and</a:t>
            </a:r>
            <a:r>
              <a:rPr lang="en-US" altLang="zh-CN" b="1">
                <a:solidFill>
                  <a:srgbClr val="00E8B1"/>
                </a:solidFill>
                <a:latin typeface="Alibaba PuHuiTi Bold" panose="00020600040101010101" charset="-122"/>
                <a:ea typeface="Alibaba PuHuiTi Bold" panose="00020600040101010101" charset="-122"/>
              </a:rPr>
              <a:t> </a:t>
            </a:r>
            <a:r>
              <a:rPr lang="zh-CN" altLang="en-US" b="1">
                <a:solidFill>
                  <a:srgbClr val="00E8B1"/>
                </a:solidFill>
                <a:latin typeface="Alibaba PuHuiTi Bold" panose="00020600040101010101" charset="-122"/>
                <a:ea typeface="Alibaba PuHuiTi Bold" panose="00020600040101010101" charset="-122"/>
              </a:rPr>
              <a:t>diversified high-quality services,while ensuring compliance with local regulatory requirements.</a:t>
            </a:r>
            <a:endParaRPr lang="zh-CN" altLang="en-US" b="1">
              <a:solidFill>
                <a:srgbClr val="00E8B1"/>
              </a:solidFill>
              <a:latin typeface="Alibaba PuHuiTi Bold" panose="00020600040101010101" charset="-122"/>
              <a:ea typeface="Alibaba PuHuiTi Bold" panose="00020600040101010101" charset="-122"/>
            </a:endParaRPr>
          </a:p>
          <a:p>
            <a:pPr algn="l">
              <a:lnSpc>
                <a:spcPct val="100000"/>
              </a:lnSpc>
            </a:pPr>
            <a:endParaRPr lang="zh-CN" altLang="en-US" sz="1400" b="1">
              <a:solidFill>
                <a:srgbClr val="00E8B1"/>
              </a:solidFill>
              <a:latin typeface="Alibaba PuHuiTi Bold" panose="00020600040101010101" charset="-122"/>
              <a:ea typeface="Alibaba PuHuiTi Bold" panose="00020600040101010101" charset="-122"/>
            </a:endParaRPr>
          </a:p>
          <a:p>
            <a:pPr algn="l">
              <a:lnSpc>
                <a:spcPct val="100000"/>
              </a:lnSpc>
            </a:pPr>
            <a:r>
              <a:rPr lang="zh-CN" altLang="en-US" sz="1400">
                <a:solidFill>
                  <a:schemeClr val="bg1"/>
                </a:solidFill>
                <a:latin typeface="Alibaba PuHuiTi Light" panose="00020600040101010101" charset="-122"/>
                <a:ea typeface="Alibaba PuHuiTi Light" panose="00020600040101010101" charset="-122"/>
              </a:rPr>
              <a:t>Goal:To become the preferred exchange for global users,surpassing Binance in liquidity,user scale,and asset reserves.</a:t>
            </a:r>
            <a:endParaRPr lang="zh-CN" altLang="en-US" sz="1400">
              <a:solidFill>
                <a:schemeClr val="bg1"/>
              </a:solidFill>
              <a:latin typeface="Alibaba PuHuiTi Light" panose="00020600040101010101" charset="-122"/>
              <a:ea typeface="Alibaba PuHuiTi Light" panose="00020600040101010101" charset="-122"/>
            </a:endParaRPr>
          </a:p>
        </p:txBody>
      </p:sp>
      <p:pic>
        <p:nvPicPr>
          <p:cNvPr id="6" name="图片 5" descr="logo"/>
          <p:cNvPicPr>
            <a:picLocks noChangeAspect="1"/>
          </p:cNvPicPr>
          <p:nvPr userDrawn="1">
            <p:custDataLst>
              <p:tags r:id="rId6"/>
            </p:custDataLst>
          </p:nvPr>
        </p:nvPicPr>
        <p:blipFill>
          <a:blip r:embed="rId7"/>
          <a:stretch>
            <a:fillRect/>
          </a:stretch>
        </p:blipFill>
        <p:spPr>
          <a:xfrm>
            <a:off x="10394315" y="467995"/>
            <a:ext cx="1231265" cy="376555"/>
          </a:xfrm>
          <a:prstGeom prst="rect">
            <a:avLst/>
          </a:prstGeom>
        </p:spPr>
      </p:pic>
      <p:pic>
        <p:nvPicPr>
          <p:cNvPr id="7" name="图片 6" descr="CTC"/>
          <p:cNvPicPr>
            <a:picLocks noChangeAspect="1"/>
          </p:cNvPicPr>
          <p:nvPr userDrawn="1">
            <p:custDataLst>
              <p:tags r:id="rId8"/>
            </p:custDataLst>
          </p:nvPr>
        </p:nvPicPr>
        <p:blipFill>
          <a:blip r:embed="rId9"/>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10"/>
            </p:custDataLst>
          </p:nvPr>
        </p:nvPicPr>
        <p:blipFill>
          <a:blip r:embed="rId11"/>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12"/>
            </p:custDataLst>
          </p:nvPr>
        </p:nvPicPr>
        <p:blipFill>
          <a:blip r:embed="rId13"/>
          <a:stretch>
            <a:fillRect/>
          </a:stretch>
        </p:blipFill>
        <p:spPr>
          <a:xfrm>
            <a:off x="11322050" y="6132830"/>
            <a:ext cx="303530" cy="303530"/>
          </a:xfrm>
          <a:prstGeom prst="rect">
            <a:avLst/>
          </a:prstGeom>
        </p:spPr>
      </p:pic>
      <p:sp>
        <p:nvSpPr>
          <p:cNvPr id="2" name="文本框 1"/>
          <p:cNvSpPr txBox="1"/>
          <p:nvPr/>
        </p:nvSpPr>
        <p:spPr>
          <a:xfrm>
            <a:off x="997585" y="6263005"/>
            <a:ext cx="4064000" cy="368300"/>
          </a:xfrm>
          <a:prstGeom prst="rect">
            <a:avLst/>
          </a:prstGeom>
          <a:noFill/>
        </p:spPr>
        <p:txBody>
          <a:bodyPr wrap="square" rtlCol="0">
            <a:spAutoFit/>
          </a:bodyPr>
          <a:p>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635" y="1820545"/>
            <a:ext cx="12180570" cy="344043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1"/>
            </p:custDataLst>
          </p:nvPr>
        </p:nvSpPr>
        <p:spPr>
          <a:xfrm>
            <a:off x="495300" y="658495"/>
            <a:ext cx="10878820" cy="73596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5.Tantin Stablecoin — The Most Widely Used Stablecoin Globally</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2"/>
            </p:custDataLst>
          </p:nvPr>
        </p:nvSpPr>
        <p:spPr>
          <a:xfrm>
            <a:off x="6007735" y="2745740"/>
            <a:ext cx="5596255" cy="1706880"/>
          </a:xfrm>
          <a:prstGeom prst="rect">
            <a:avLst/>
          </a:prstGeom>
          <a:noFill/>
        </p:spPr>
        <p:txBody>
          <a:bodyPr wrap="square" rtlCol="0">
            <a:spAutoFit/>
          </a:bodyPr>
          <a:p>
            <a:pPr algn="l">
              <a:lnSpc>
                <a:spcPct val="150000"/>
              </a:lnSpc>
            </a:pPr>
            <a:r>
              <a:rPr lang="zh-CN" altLang="en-US" sz="1400">
                <a:solidFill>
                  <a:schemeClr val="bg1"/>
                </a:solidFill>
                <a:latin typeface="Alibaba PuHuiTi Light" panose="00020600040101010101" charset="-122"/>
                <a:ea typeface="Alibaba PuHuiTi Light" panose="00020600040101010101" charset="-122"/>
              </a:rPr>
              <a:t>To</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become</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the most widely</a:t>
            </a:r>
            <a:r>
              <a:rPr lang="en-US" altLang="zh-CN" sz="1400">
                <a:solidFill>
                  <a:schemeClr val="bg1"/>
                </a:solidFill>
                <a:latin typeface="Alibaba PuHuiTi Light" panose="00020600040101010101" charset="-122"/>
                <a:ea typeface="Alibaba PuHuiTi Light" panose="00020600040101010101" charset="-122"/>
              </a:rPr>
              <a:t> </a:t>
            </a:r>
            <a:r>
              <a:rPr lang="zh-CN" altLang="en-US" sz="1400">
                <a:solidFill>
                  <a:schemeClr val="bg1"/>
                </a:solidFill>
                <a:latin typeface="Alibaba PuHuiTi Light" panose="00020600040101010101" charset="-122"/>
                <a:ea typeface="Alibaba PuHuiTi Light" panose="00020600040101010101" charset="-122"/>
              </a:rPr>
              <a:t>used stablecoin globally.</a:t>
            </a:r>
            <a:endParaRPr lang="zh-CN" altLang="en-US" sz="1400">
              <a:solidFill>
                <a:schemeClr val="bg1"/>
              </a:solidFill>
              <a:latin typeface="Alibaba PuHuiTi Light" panose="00020600040101010101" charset="-122"/>
              <a:ea typeface="Alibaba PuHuiTi Light" panose="00020600040101010101" charset="-122"/>
            </a:endParaRPr>
          </a:p>
          <a:p>
            <a:pPr algn="l">
              <a:lnSpc>
                <a:spcPct val="150000"/>
              </a:lnSpc>
            </a:pPr>
            <a:endParaRPr lang="zh-CN" altLang="en-US" sz="1400">
              <a:solidFill>
                <a:schemeClr val="bg1"/>
              </a:solidFill>
              <a:latin typeface="Alibaba PuHuiTi Light" panose="00020600040101010101" charset="-122"/>
              <a:ea typeface="Alibaba PuHuiTi Light" panose="00020600040101010101" charset="-122"/>
            </a:endParaRPr>
          </a:p>
          <a:p>
            <a:pPr algn="l">
              <a:lnSpc>
                <a:spcPct val="150000"/>
              </a:lnSpc>
            </a:pPr>
            <a:r>
              <a:rPr sz="1400">
                <a:solidFill>
                  <a:schemeClr val="bg1"/>
                </a:solidFill>
                <a:latin typeface="Alibaba PuHuiTi Light" panose="00020600040101010101" charset="-122"/>
                <a:ea typeface="Alibaba PuHuiTi Light" panose="00020600040101010101" charset="-122"/>
              </a:rPr>
              <a:t>Transparent reserve mechanisms,strong liquidity</a:t>
            </a:r>
            <a:r>
              <a:rPr lang="en-US" sz="1400">
                <a:solidFill>
                  <a:schemeClr val="bg1"/>
                </a:solidFill>
                <a:latin typeface="Alibaba PuHuiTi Light" panose="00020600040101010101" charset="-122"/>
                <a:ea typeface="Alibaba PuHuiTi Light" panose="00020600040101010101" charset="-122"/>
              </a:rPr>
              <a:t> </a:t>
            </a:r>
            <a:r>
              <a:rPr sz="1400">
                <a:solidFill>
                  <a:schemeClr val="bg1"/>
                </a:solidFill>
                <a:latin typeface="Alibaba PuHuiTi Light" panose="00020600040101010101" charset="-122"/>
                <a:ea typeface="Alibaba PuHuiTi Light" panose="00020600040101010101" charset="-122"/>
              </a:rPr>
              <a:t>support,and global compliance layout,setting a new industry benchmark for compliance and trust.</a:t>
            </a:r>
            <a:endParaRPr sz="1400">
              <a:solidFill>
                <a:schemeClr val="bg1"/>
              </a:solidFill>
              <a:latin typeface="Alibaba PuHuiTi Light" panose="00020600040101010101" charset="-122"/>
              <a:ea typeface="Alibaba PuHuiTi Light" panose="00020600040101010101" charset="-122"/>
            </a:endParaRPr>
          </a:p>
        </p:txBody>
      </p:sp>
      <p:pic>
        <p:nvPicPr>
          <p:cNvPr id="13" name="图片 12" descr="USDY"/>
          <p:cNvPicPr>
            <a:picLocks noChangeAspect="1"/>
          </p:cNvPicPr>
          <p:nvPr/>
        </p:nvPicPr>
        <p:blipFill>
          <a:blip r:embed="rId3"/>
          <a:stretch>
            <a:fillRect/>
          </a:stretch>
        </p:blipFill>
        <p:spPr>
          <a:xfrm>
            <a:off x="1646555" y="2625725"/>
            <a:ext cx="1826895" cy="1826895"/>
          </a:xfrm>
          <a:prstGeom prst="rect">
            <a:avLst/>
          </a:prstGeom>
        </p:spPr>
      </p:pic>
      <p:sp>
        <p:nvSpPr>
          <p:cNvPr id="14" name="文本框 13"/>
          <p:cNvSpPr txBox="1"/>
          <p:nvPr>
            <p:custDataLst>
              <p:tags r:id="rId4"/>
            </p:custDataLst>
          </p:nvPr>
        </p:nvSpPr>
        <p:spPr>
          <a:xfrm>
            <a:off x="3982720" y="3277870"/>
            <a:ext cx="2025015" cy="521970"/>
          </a:xfrm>
          <a:prstGeom prst="rect">
            <a:avLst/>
          </a:prstGeom>
          <a:noFill/>
        </p:spPr>
        <p:txBody>
          <a:bodyPr wrap="square" rtlCol="0">
            <a:spAutoFit/>
          </a:bodyPr>
          <a:p>
            <a:pPr algn="l"/>
            <a:r>
              <a:rPr lang="en-US" altLang="zh-CN" sz="2800" b="1">
                <a:solidFill>
                  <a:schemeClr val="bg1"/>
                </a:solidFill>
                <a:latin typeface="Alibaba PuHuiTi Bold" panose="00020600040101010101" charset="-122"/>
                <a:ea typeface="Alibaba PuHuiTi Bold" panose="00020600040101010101" charset="-122"/>
              </a:rPr>
              <a:t>USDY</a:t>
            </a:r>
            <a:endParaRPr lang="en-US" altLang="zh-CN" sz="2800" b="1">
              <a:solidFill>
                <a:schemeClr val="bg1"/>
              </a:solidFill>
              <a:latin typeface="Alibaba PuHuiTi Bold" panose="00020600040101010101" charset="-122"/>
              <a:ea typeface="Alibaba PuHuiTi Bold" panose="0002060004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3" name="图片 2" descr="/private/var/folders/jc/1xt8c5yj3zg0rw4d81x0bgzr0000gn/T/com.kingsoft.wpsoffice.mac/picturecompress_20250219131937/output_1.pngoutput_1"/>
          <p:cNvPicPr>
            <a:picLocks noChangeAspect="1"/>
          </p:cNvPicPr>
          <p:nvPr>
            <p:custDataLst>
              <p:tags r:id="rId1"/>
            </p:custDataLst>
          </p:nvPr>
        </p:nvPicPr>
        <p:blipFill>
          <a:blip r:embed="rId2"/>
          <a:stretch>
            <a:fillRect/>
          </a:stretch>
        </p:blipFill>
        <p:spPr>
          <a:xfrm>
            <a:off x="4299585" y="1299210"/>
            <a:ext cx="7892415" cy="4439285"/>
          </a:xfrm>
          <a:prstGeom prst="rect">
            <a:avLst/>
          </a:prstGeom>
        </p:spPr>
      </p:pic>
      <p:sp>
        <p:nvSpPr>
          <p:cNvPr id="4" name="矩形 3"/>
          <p:cNvSpPr/>
          <p:nvPr/>
        </p:nvSpPr>
        <p:spPr>
          <a:xfrm>
            <a:off x="580390" y="3745865"/>
            <a:ext cx="7665720" cy="1195705"/>
          </a:xfrm>
          <a:prstGeom prst="rect">
            <a:avLst/>
          </a:prstGeom>
          <a:solidFill>
            <a:srgbClr val="00E8B1">
              <a:alpha val="8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3"/>
            </p:custDataLst>
          </p:nvPr>
        </p:nvSpPr>
        <p:spPr>
          <a:xfrm>
            <a:off x="495300" y="658495"/>
            <a:ext cx="9918700"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6.Creating 10 Million</a:t>
            </a:r>
            <a:r>
              <a:rPr lang="en-US" sz="2400" b="1">
                <a:solidFill>
                  <a:schemeClr val="bg1"/>
                </a:solidFill>
                <a:effectLst/>
                <a:latin typeface="Alibaba PuHuiTi Bold" panose="00020600040101010101" charset="-122"/>
                <a:ea typeface="Alibaba PuHuiTi Bold" panose="00020600040101010101" charset="-122"/>
              </a:rPr>
              <a:t>+</a:t>
            </a:r>
            <a:r>
              <a:rPr sz="2400" b="1">
                <a:solidFill>
                  <a:schemeClr val="bg1"/>
                </a:solidFill>
                <a:effectLst/>
                <a:latin typeface="Alibaba PuHuiTi Bold" panose="00020600040101010101" charset="-122"/>
                <a:ea typeface="Alibaba PuHuiTi Bold" panose="00020600040101010101" charset="-122"/>
              </a:rPr>
              <a:t> Millionaires and 100,000 Billionaires</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4"/>
            </p:custDataLst>
          </p:nvPr>
        </p:nvSpPr>
        <p:spPr>
          <a:xfrm>
            <a:off x="495300" y="1772920"/>
            <a:ext cx="7991475" cy="1198880"/>
          </a:xfrm>
          <a:prstGeom prst="rect">
            <a:avLst/>
          </a:prstGeom>
          <a:noFill/>
        </p:spPr>
        <p:txBody>
          <a:bodyPr wrap="square" rtlCol="0">
            <a:spAutoFit/>
          </a:bodyPr>
          <a:p>
            <a:pPr algn="l"/>
            <a:r>
              <a:rPr>
                <a:solidFill>
                  <a:schemeClr val="bg1"/>
                </a:solidFill>
              </a:rPr>
              <a:t>Through</a:t>
            </a:r>
            <a:r>
              <a:rPr lang="en-US">
                <a:solidFill>
                  <a:schemeClr val="bg1"/>
                </a:solidFill>
              </a:rPr>
              <a:t> </a:t>
            </a:r>
            <a:r>
              <a:rPr>
                <a:solidFill>
                  <a:schemeClr val="bg1"/>
                </a:solidFill>
              </a:rPr>
              <a:t>the appreciation of</a:t>
            </a:r>
            <a:r>
              <a:rPr lang="en-US">
                <a:solidFill>
                  <a:schemeClr val="bg1"/>
                </a:solidFill>
              </a:rPr>
              <a:t> </a:t>
            </a:r>
            <a:r>
              <a:rPr>
                <a:solidFill>
                  <a:schemeClr val="bg1"/>
                </a:solidFill>
              </a:rPr>
              <a:t>Tantin  Coin,profit-sharing </a:t>
            </a:r>
            <a:r>
              <a:rPr lang="en-US">
                <a:solidFill>
                  <a:schemeClr val="bg1"/>
                </a:solidFill>
              </a:rPr>
              <a:t> </a:t>
            </a:r>
            <a:r>
              <a:rPr>
                <a:solidFill>
                  <a:schemeClr val="bg1"/>
                </a:solidFill>
              </a:rPr>
              <a:t>from the exchange,  and  ecosystem  incentive programs, Tantin Group aims to become the world's largest company by market capitalization within 10 years</a:t>
            </a:r>
            <a:r>
              <a:rPr lang="en-US">
                <a:solidFill>
                  <a:schemeClr val="bg1"/>
                </a:solidFill>
              </a:rPr>
              <a:t>,</a:t>
            </a:r>
            <a:r>
              <a:rPr>
                <a:solidFill>
                  <a:schemeClr val="bg1"/>
                </a:solidFill>
              </a:rPr>
              <a:t>helping 10million</a:t>
            </a:r>
            <a:r>
              <a:rPr lang="en-US">
                <a:solidFill>
                  <a:schemeClr val="bg1"/>
                </a:solidFill>
              </a:rPr>
              <a:t>+</a:t>
            </a:r>
            <a:r>
              <a:rPr>
                <a:solidFill>
                  <a:schemeClr val="bg1"/>
                </a:solidFill>
              </a:rPr>
              <a:t> users become millionaires and 100,000 users become billionaires.</a:t>
            </a:r>
            <a:endParaRPr>
              <a:solidFill>
                <a:schemeClr val="bg1"/>
              </a:solidFill>
            </a:endParaRPr>
          </a:p>
        </p:txBody>
      </p:sp>
      <p:sp>
        <p:nvSpPr>
          <p:cNvPr id="2" name="文本框 1"/>
          <p:cNvSpPr txBox="1"/>
          <p:nvPr>
            <p:custDataLst>
              <p:tags r:id="rId5"/>
            </p:custDataLst>
          </p:nvPr>
        </p:nvSpPr>
        <p:spPr>
          <a:xfrm>
            <a:off x="907098" y="3853180"/>
            <a:ext cx="7012305" cy="922020"/>
          </a:xfrm>
          <a:prstGeom prst="rect">
            <a:avLst/>
          </a:prstGeom>
          <a:noFill/>
        </p:spPr>
        <p:txBody>
          <a:bodyPr wrap="square" rtlCol="0">
            <a:spAutoFit/>
          </a:bodyPr>
          <a:p>
            <a:pPr algn="l">
              <a:lnSpc>
                <a:spcPct val="150000"/>
              </a:lnSpc>
            </a:pPr>
            <a:r>
              <a:rPr lang="zh-CN" altLang="en-US" sz="1200" b="1">
                <a:solidFill>
                  <a:schemeClr val="tx1"/>
                </a:solidFill>
                <a:latin typeface="Alibaba PuHuiTi Bold" panose="00020600040101010101" charset="-122"/>
                <a:ea typeface="Alibaba PuHuiTi Bold" panose="00020600040101010101" charset="-122"/>
                <a:cs typeface="Alibaba PuHuiTi Bold" panose="00020600040101010101" charset="-122"/>
                <a:sym typeface="+mn-ea"/>
              </a:rPr>
              <a:t>Tantin Group,with technological innovation and ecosystem empowerment at its core,will inspire global users'wealth growth and influence explosion.Over the next decade,it will lead the digital economy wave and reshape the global value landscape!</a:t>
            </a:r>
            <a:endParaRPr lang="zh-CN" altLang="en-US" sz="1200" b="1">
              <a:solidFill>
                <a:schemeClr val="tx1"/>
              </a:solidFill>
              <a:latin typeface="Alibaba PuHuiTi Bold" panose="00020600040101010101" charset="-122"/>
              <a:ea typeface="Alibaba PuHuiTi Bold" panose="00020600040101010101" charset="-122"/>
              <a:cs typeface="Alibaba PuHuiTi Bold" panose="0002060004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589530" y="3060700"/>
            <a:ext cx="7012305" cy="736600"/>
          </a:xfrm>
          <a:prstGeom prst="rect">
            <a:avLst/>
          </a:prstGeom>
          <a:noFill/>
        </p:spPr>
        <p:txBody>
          <a:bodyPr wrap="square" rtlCol="0">
            <a:noAutofit/>
          </a:bodyPr>
          <a:p>
            <a:pPr algn="ctr"/>
            <a:r>
              <a:rPr sz="3200" b="1">
                <a:solidFill>
                  <a:schemeClr val="bg1"/>
                </a:solidFill>
                <a:effectLst/>
                <a:latin typeface="Alibaba PuHuiTi Bold" panose="00020600040101010101" charset="-122"/>
                <a:ea typeface="Alibaba PuHuiTi Bold" panose="00020600040101010101" charset="-122"/>
              </a:rPr>
              <a:t>II. Core Ecosystem</a:t>
            </a:r>
            <a:endParaRPr sz="3200" b="1">
              <a:solidFill>
                <a:schemeClr val="bg1"/>
              </a:solidFill>
              <a:effectLst/>
              <a:latin typeface="Alibaba PuHuiTi Bold" panose="00020600040101010101" charset="-122"/>
              <a:ea typeface="Alibaba PuHuiTi Bold" panose="00020600040101010101" charset="-122"/>
            </a:endParaRPr>
          </a:p>
        </p:txBody>
      </p:sp>
      <p:sp>
        <p:nvSpPr>
          <p:cNvPr id="2" name="文本框 1"/>
          <p:cNvSpPr txBox="1"/>
          <p:nvPr/>
        </p:nvSpPr>
        <p:spPr>
          <a:xfrm>
            <a:off x="1297940" y="6234430"/>
            <a:ext cx="4064000" cy="368300"/>
          </a:xfrm>
          <a:prstGeom prst="rect">
            <a:avLst/>
          </a:prstGeom>
          <a:noFill/>
        </p:spPr>
        <p:txBody>
          <a:bodyPr wrap="square" rtlCol="0">
            <a:spAutoFit/>
          </a:bodyPr>
          <a:p>
            <a:endParaRPr lang="zh-CN" alt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 name="KSO_WM_DIAGRAM_VIRTUALLY_FRAME" val="{&quot;height&quot;:85.6,&quot;left&quot;:51.85,&quot;top&quot;:322,&quot;width&quot;:855.45}"/>
</p:tagLst>
</file>

<file path=ppt/tags/tag101.xml><?xml version="1.0" encoding="utf-8"?>
<p:tagLst xmlns:p="http://schemas.openxmlformats.org/presentationml/2006/main">
  <p:tag name="KSO_WM_BEAUTIFY_FLAG" val=""/>
  <p:tag name="KSO_WM_DIAGRAM_VIRTUALLY_FRAME" val="{&quot;height&quot;:350.1,&quot;left&quot;:51.85,&quot;top&quot;:130.2,&quot;width&quot;:893.8}"/>
</p:tagLst>
</file>

<file path=ppt/tags/tag102.xml><?xml version="1.0" encoding="utf-8"?>
<p:tagLst xmlns:p="http://schemas.openxmlformats.org/presentationml/2006/main">
  <p:tag name="KSO_WM_BEAUTIFY_FLAG" val=""/>
  <p:tag name="KSO_WM_DIAGRAM_VIRTUALLY_FRAME" val="{&quot;height&quot;:350.1,&quot;left&quot;:51.85,&quot;top&quot;:130.2,&quot;width&quot;:893.8}"/>
</p:tagLst>
</file>

<file path=ppt/tags/tag103.xml><?xml version="1.0" encoding="utf-8"?>
<p:tagLst xmlns:p="http://schemas.openxmlformats.org/presentationml/2006/main">
  <p:tag name="KSO_WM_BEAUTIFY_FLAG" val=""/>
  <p:tag name="KSO_WM_DIAGRAM_VIRTUALLY_FRAME" val="{&quot;height&quot;:350.1,&quot;left&quot;:51.85,&quot;top&quot;:130.2,&quot;width&quot;:893.8}"/>
</p:tagLst>
</file>

<file path=ppt/tags/tag104.xml><?xml version="1.0" encoding="utf-8"?>
<p:tagLst xmlns:p="http://schemas.openxmlformats.org/presentationml/2006/main">
  <p:tag name="KSO_WM_BEAUTIFY_FLAG" val=""/>
  <p:tag name="KSO_WM_DIAGRAM_VIRTUALLY_FRAME" val="{&quot;height&quot;:350.1,&quot;left&quot;:51.85,&quot;top&quot;:130.2,&quot;width&quot;:893.8}"/>
</p:tagLst>
</file>

<file path=ppt/tags/tag105.xml><?xml version="1.0" encoding="utf-8"?>
<p:tagLst xmlns:p="http://schemas.openxmlformats.org/presentationml/2006/main">
  <p:tag name="KSO_WM_DIAGRAM_VIRTUALLY_FRAME" val="{&quot;height&quot;:350.1,&quot;left&quot;:51.85,&quot;top&quot;:130.2,&quot;width&quot;:893.8}"/>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 name="KSO_WM_DIAGRAM_VIRTUALLY_FRAME" val="{&quot;height&quot;:350.1,&quot;left&quot;:51.85,&quot;top&quot;:130.2,&quot;width&quot;:893.8}"/>
</p:tagLst>
</file>

<file path=ppt/tags/tag108.xml><?xml version="1.0" encoding="utf-8"?>
<p:tagLst xmlns:p="http://schemas.openxmlformats.org/presentationml/2006/main">
  <p:tag name="KSO_WM_BEAUTIFY_FLAG" val=""/>
  <p:tag name="KSO_WM_DIAGRAM_VIRTUALLY_FRAME" val="{&quot;height&quot;:350.1,&quot;left&quot;:51.85,&quot;top&quot;:130.2,&quot;width&quot;:893.8}"/>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 name="KSO_WM_DIAGRAM_VIRTUALLY_FRAME" val="{&quot;height&quot;:306.35,&quot;left&quot;:0,&quot;top&quot;:130.35,&quot;width&quot;:970.15}"/>
</p:tagLst>
</file>

<file path=ppt/tags/tag111.xml><?xml version="1.0" encoding="utf-8"?>
<p:tagLst xmlns:p="http://schemas.openxmlformats.org/presentationml/2006/main">
  <p:tag name="KSO_WM_BEAUTIFY_FLAG" val=""/>
  <p:tag name="KSO_WM_DIAGRAM_VIRTUALLY_FRAME" val="{&quot;height&quot;:306.35,&quot;left&quot;:0,&quot;top&quot;:130.35,&quot;width&quot;:970.15}"/>
</p:tagLst>
</file>

<file path=ppt/tags/tag112.xml><?xml version="1.0" encoding="utf-8"?>
<p:tagLst xmlns:p="http://schemas.openxmlformats.org/presentationml/2006/main">
  <p:tag name="KSO_WM_DIAGRAM_VIRTUALLY_FRAME" val="{&quot;height&quot;:306.35,&quot;left&quot;:0,&quot;top&quot;:130.35,&quot;width&quot;:970.15}"/>
</p:tagLst>
</file>

<file path=ppt/tags/tag113.xml><?xml version="1.0" encoding="utf-8"?>
<p:tagLst xmlns:p="http://schemas.openxmlformats.org/presentationml/2006/main">
  <p:tag name="KSO_WM_BEAUTIFY_FLAG" val=""/>
  <p:tag name="KSO_WM_DIAGRAM_VIRTUALLY_FRAME" val="{&quot;height&quot;:306.35,&quot;left&quot;:0,&quot;top&quot;:130.35,&quot;width&quot;:970.15}"/>
</p:tagLst>
</file>

<file path=ppt/tags/tag114.xml><?xml version="1.0" encoding="utf-8"?>
<p:tagLst xmlns:p="http://schemas.openxmlformats.org/presentationml/2006/main">
  <p:tag name="KSO_WM_BEAUTIFY_FLAG" val=""/>
  <p:tag name="KSO_WM_DIAGRAM_VIRTUALLY_FRAME" val="{&quot;height&quot;:306.35,&quot;left&quot;:0,&quot;top&quot;:130.35,&quot;width&quot;:970.15}"/>
</p:tagLst>
</file>

<file path=ppt/tags/tag115.xml><?xml version="1.0" encoding="utf-8"?>
<p:tagLst xmlns:p="http://schemas.openxmlformats.org/presentationml/2006/main">
  <p:tag name="KSO_WM_BEAUTIFY_FLAG" val=""/>
  <p:tag name="KSO_WM_DIAGRAM_VIRTUALLY_FRAME" val="{&quot;height&quot;:306.35,&quot;left&quot;:0,&quot;top&quot;:130.35,&quot;width&quot;:970.15}"/>
</p:tagLst>
</file>

<file path=ppt/tags/tag116.xml><?xml version="1.0" encoding="utf-8"?>
<p:tagLst xmlns:p="http://schemas.openxmlformats.org/presentationml/2006/main">
  <p:tag name="KSO_WM_BEAUTIFY_FLAG" val=""/>
  <p:tag name="KSO_WM_DIAGRAM_VIRTUALLY_FRAME" val="{&quot;height&quot;:306.35,&quot;left&quot;:0,&quot;top&quot;:130.35,&quot;width&quot;:970.15}"/>
</p:tagLst>
</file>

<file path=ppt/tags/tag117.xml><?xml version="1.0" encoding="utf-8"?>
<p:tagLst xmlns:p="http://schemas.openxmlformats.org/presentationml/2006/main">
  <p:tag name="KSO_WM_BEAUTIFY_FLAG" val=""/>
  <p:tag name="KSO_WM_DIAGRAM_VIRTUALLY_FRAME" val="{&quot;height&quot;:306.35,&quot;left&quot;:0,&quot;top&quot;:130.35,&quot;width&quot;:970.15}"/>
</p:tagLst>
</file>

<file path=ppt/tags/tag118.xml><?xml version="1.0" encoding="utf-8"?>
<p:tagLst xmlns:p="http://schemas.openxmlformats.org/presentationml/2006/main">
  <p:tag name="KSO_WM_BEAUTIFY_FLAG" val=""/>
  <p:tag name="KSO_WM_DIAGRAM_VIRTUALLY_FRAME" val="{&quot;height&quot;:306.35,&quot;left&quot;:0,&quot;top&quot;:130.35,&quot;width&quot;:970.15}"/>
</p:tagLst>
</file>

<file path=ppt/tags/tag119.xml><?xml version="1.0" encoding="utf-8"?>
<p:tagLst xmlns:p="http://schemas.openxmlformats.org/presentationml/2006/main">
  <p:tag name="KSO_WM_BEAUTIFY_FLAG" val=""/>
  <p:tag name="KSO_WM_DIAGRAM_VIRTUALLY_FRAME" val="{&quot;height&quot;:306.35,&quot;left&quot;:0,&quot;top&quot;:130.35,&quot;width&quot;:970.15}"/>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commondata" val="eyJoZGlkIjoiNGExZmJlZTQzNTRlMzUzZTg0Y2JlYThhYjk1ZDU4MjAifQ=="/>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 name="KSO_WM_DIAGRAM_VIRTUALLY_FRAME" val="{&quot;height&quot;:322.55,&quot;left&quot;:51.85,&quot;top&quot;:116.65,&quot;width&quot;:854.95}"/>
</p:tagLst>
</file>

<file path=ppt/tags/tag76.xml><?xml version="1.0" encoding="utf-8"?>
<p:tagLst xmlns:p="http://schemas.openxmlformats.org/presentationml/2006/main">
  <p:tag name="KSO_WM_BEAUTIFY_FLAG" val=""/>
  <p:tag name="KSO_WM_DIAGRAM_VIRTUALLY_FRAME" val="{&quot;height&quot;:322.55,&quot;left&quot;:51.85,&quot;top&quot;:116.65,&quot;width&quot;:854.95}"/>
</p:tagLst>
</file>

<file path=ppt/tags/tag77.xml><?xml version="1.0" encoding="utf-8"?>
<p:tagLst xmlns:p="http://schemas.openxmlformats.org/presentationml/2006/main">
  <p:tag name="KSO_WM_BEAUTIFY_FLAG" val=""/>
  <p:tag name="KSO_WM_DIAGRAM_VIRTUALLY_FRAME" val="{&quot;height&quot;:322.55,&quot;left&quot;:51.85,&quot;top&quot;:116.65,&quot;width&quot;:854.95}"/>
</p:tagLst>
</file>

<file path=ppt/tags/tag78.xml><?xml version="1.0" encoding="utf-8"?>
<p:tagLst xmlns:p="http://schemas.openxmlformats.org/presentationml/2006/main">
  <p:tag name="KSO_WM_BEAUTIFY_FLAG" val=""/>
  <p:tag name="KSO_WM_DIAGRAM_VIRTUALLY_FRAME" val="{&quot;height&quot;:322.55,&quot;left&quot;:51.85,&quot;top&quot;:116.65,&quot;width&quot;:854.95}"/>
</p:tagLst>
</file>

<file path=ppt/tags/tag79.xml><?xml version="1.0" encoding="utf-8"?>
<p:tagLst xmlns:p="http://schemas.openxmlformats.org/presentationml/2006/main">
  <p:tag name="KSO_WM_BEAUTIFY_FLAG" val=""/>
  <p:tag name="KSO_WM_DIAGRAM_VIRTUALLY_FRAME" val="{&quot;height&quot;:322.55,&quot;left&quot;:51.85,&quot;top&quot;:116.65,&quot;width&quot;:854.95}"/>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 name="KSO_WM_DIAGRAM_VIRTUALLY_FRAME" val="{&quot;height&quot;:322.55,&quot;left&quot;:51.85,&quot;top&quot;:116.65,&quot;width&quot;:854.95}"/>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 name="KSO_WM_DIAGRAM_VIRTUALLY_FRAME" val="{&quot;height&quot;:322.55,&quot;left&quot;:51.85,&quot;top&quot;:116.65,&quot;width&quot;:854.95}"/>
</p:tagLst>
</file>

<file path=ppt/tags/tag83.xml><?xml version="1.0" encoding="utf-8"?>
<p:tagLst xmlns:p="http://schemas.openxmlformats.org/presentationml/2006/main">
  <p:tag name="KSO_WM_BEAUTIFY_FLAG" val=""/>
  <p:tag name="KSO_WM_DIAGRAM_VIRTUALLY_FRAME" val="{&quot;height&quot;:322.55,&quot;left&quot;:51.85,&quot;top&quot;:116.65,&quot;width&quot;:854.95}"/>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 name="KSO_WM_DIAGRAM_VIRTUALLY_FRAME" val="{&quot;height&quot;:85.6,&quot;left&quot;:51.85,&quot;top&quot;:322,&quot;width&quot;:855.45}"/>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23155</Words>
  <Application>WPS 文字</Application>
  <PresentationFormat>宽屏</PresentationFormat>
  <Paragraphs>427</Paragraphs>
  <Slides>34</Slides>
  <Notes>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34</vt:i4>
      </vt:variant>
    </vt:vector>
  </HeadingPairs>
  <TitlesOfParts>
    <vt:vector size="50" baseType="lpstr">
      <vt:lpstr>Arial</vt:lpstr>
      <vt:lpstr>宋体</vt:lpstr>
      <vt:lpstr>Wingdings</vt:lpstr>
      <vt:lpstr>Alibaba PuHuiTi Light</vt:lpstr>
      <vt:lpstr>Century Gothic Regular</vt:lpstr>
      <vt:lpstr>Century Gothic Bold</vt:lpstr>
      <vt:lpstr>Alibaba PuHuiTi Bold</vt:lpstr>
      <vt:lpstr>Alibaba PuHuiTi</vt:lpstr>
      <vt:lpstr>微软雅黑</vt:lpstr>
      <vt:lpstr>宋体</vt:lpstr>
      <vt:lpstr>Arial Unicode MS</vt:lpstr>
      <vt:lpstr>汉仪书宋二KW</vt:lpstr>
      <vt:lpstr>Calibri Bold</vt:lpstr>
      <vt:lpstr>Alibaba PuHuiTi Regular</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SE7EN</cp:lastModifiedBy>
  <cp:revision>223</cp:revision>
  <dcterms:created xsi:type="dcterms:W3CDTF">2025-03-25T13:31:51Z</dcterms:created>
  <dcterms:modified xsi:type="dcterms:W3CDTF">2025-03-25T13:31:51Z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2052-7.2.2.8955</vt:lpwstr>
  </property>
  <property fmtid="{D5CDD505-2E9C-101B-9397-08002B2CF9AE}" pid="3" name="ICV">
    <vt:lpwstr>FCF7ABEBE4B4494B9654CFA7771B12A3_13</vt:lpwstr>
  </property>
</Properties>
</file>