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256" r:id="rId3"/>
    <p:sldId id="258" r:id="rId5"/>
    <p:sldId id="257" r:id="rId6"/>
    <p:sldId id="290" r:id="rId7"/>
    <p:sldId id="259" r:id="rId8"/>
    <p:sldId id="260" r:id="rId9"/>
    <p:sldId id="263" r:id="rId10"/>
    <p:sldId id="267" r:id="rId11"/>
    <p:sldId id="271" r:id="rId12"/>
    <p:sldId id="272" r:id="rId13"/>
    <p:sldId id="273" r:id="rId14"/>
    <p:sldId id="275" r:id="rId15"/>
    <p:sldId id="276" r:id="rId16"/>
    <p:sldId id="277" r:id="rId17"/>
    <p:sldId id="278" r:id="rId18"/>
    <p:sldId id="280" r:id="rId19"/>
    <p:sldId id="282" r:id="rId20"/>
    <p:sldId id="283" r:id="rId21"/>
    <p:sldId id="285" r:id="rId22"/>
    <p:sldId id="286" r:id="rId23"/>
    <p:sldId id="287" r:id="rId24"/>
    <p:sldId id="288" r:id="rId25"/>
    <p:sldId id="291" r:id="rId26"/>
    <p:sldId id="292" r:id="rId27"/>
    <p:sldId id="293" r:id="rId28"/>
    <p:sldId id="294" r:id="rId29"/>
    <p:sldId id="295" r:id="rId30"/>
    <p:sldId id="298" r:id="rId31"/>
    <p:sldId id="300" r:id="rId32"/>
  </p:sldIdLst>
  <p:sldSz cx="5144135" cy="9144000" type="screen16x9"/>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50" userDrawn="1">
          <p15:clr>
            <a:srgbClr val="A4A3A4"/>
          </p15:clr>
        </p15:guide>
        <p15:guide id="2" pos="16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8B1"/>
    <a:srgbClr val="FFFFFF"/>
    <a:srgbClr val="0F0F11"/>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950"/>
        <p:guide pos="162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145.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60883" y="1143000"/>
            <a:ext cx="173623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文本框 3"/>
          <p:cNvSpPr txBox="1"/>
          <p:nvPr userDrawn="1"/>
        </p:nvSpPr>
        <p:spPr>
          <a:xfrm>
            <a:off x="167907" y="8605705"/>
            <a:ext cx="4783935" cy="245110"/>
          </a:xfrm>
          <a:prstGeom prst="rect">
            <a:avLst/>
          </a:prstGeom>
          <a:noFill/>
        </p:spPr>
        <p:txBody>
          <a:bodyPr wrap="square" rtlCol="0">
            <a:spAutoFit/>
          </a:bodyPr>
          <a:p>
            <a:pPr algn="ctr"/>
            <a:r>
              <a:rPr lang="en-US" altLang="zh-CN" sz="1000">
                <a:solidFill>
                  <a:schemeClr val="tx1">
                    <a:lumMod val="75000"/>
                    <a:lumOff val="25000"/>
                  </a:schemeClr>
                </a:solidFill>
                <a:latin typeface="Avenir Book" panose="02000503020000020003" charset="0"/>
                <a:cs typeface="Avenir Book" panose="02000503020000020003" charset="0"/>
              </a:rPr>
              <a:t>The No.1 Super Traffic Public Chain, A Never-Congested Web3 Hub</a:t>
            </a:r>
            <a:endParaRPr lang="en-US" altLang="zh-CN" sz="1000">
              <a:solidFill>
                <a:schemeClr val="tx1">
                  <a:lumMod val="75000"/>
                  <a:lumOff val="25000"/>
                </a:schemeClr>
              </a:solidFill>
              <a:latin typeface="Avenir Book" panose="02000503020000020003" charset="0"/>
              <a:cs typeface="Avenir Book" panose="02000503020000020003" charset="0"/>
            </a:endParaRPr>
          </a:p>
        </p:txBody>
      </p:sp>
      <p:pic>
        <p:nvPicPr>
          <p:cNvPr id="27" name="图片 26" descr="T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04665" y="325120"/>
            <a:ext cx="496570" cy="4965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307592" y="10746719"/>
            <a:ext cx="1357021" cy="503076"/>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2068704" y="10746719"/>
            <a:ext cx="1990298" cy="503076"/>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4461886" y="10746719"/>
            <a:ext cx="1357021" cy="503076"/>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tags" Target="../tags/tag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0F11"/>
        </a:solidFill>
        <a:effectLst/>
      </p:bgPr>
    </p:bg>
    <p:spTree>
      <p:nvGrpSpPr>
        <p:cNvPr id="1" name=""/>
        <p:cNvGrpSpPr/>
        <p:nvPr/>
      </p:nvGrpSpPr>
      <p:grpSpPr>
        <a:xfrm>
          <a:off x="0" y="0"/>
          <a:ext cx="0" cy="0"/>
          <a:chOff x="0" y="0"/>
          <a:chExt cx="0" cy="0"/>
        </a:xfrm>
      </p:grpSpPr>
    </p:spTree>
    <p:custDataLst>
      <p:tags r:id="rId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514350" rtl="0" eaLnBrk="1" fontAlgn="auto" latinLnBrk="0" hangingPunct="1">
        <a:lnSpc>
          <a:spcPct val="100000"/>
        </a:lnSpc>
        <a:spcBef>
          <a:spcPct val="0"/>
        </a:spcBef>
        <a:buNone/>
        <a:defRPr sz="2025" b="0" u="none" strike="noStrike" kern="1200" cap="none" spc="300" normalizeH="0" baseline="0">
          <a:solidFill>
            <a:schemeClr val="tx1">
              <a:lumMod val="85000"/>
              <a:lumOff val="15000"/>
            </a:schemeClr>
          </a:solidFill>
          <a:uFillTx/>
          <a:latin typeface="+mj-ea"/>
          <a:ea typeface="+mj-ea"/>
          <a:cs typeface="+mj-cs"/>
        </a:defRPr>
      </a:lvl1pPr>
    </p:titleStyle>
    <p:bodyStyle>
      <a:lvl1pPr marL="128905" indent="-128905" algn="l" defTabSz="514350" rtl="0" eaLnBrk="1" fontAlgn="auto" latinLnBrk="0" hangingPunct="1">
        <a:lnSpc>
          <a:spcPct val="130000"/>
        </a:lnSpc>
        <a:spcBef>
          <a:spcPts val="0"/>
        </a:spcBef>
        <a:spcAft>
          <a:spcPts val="1000"/>
        </a:spcAft>
        <a:buFont typeface="Arial" panose="020B0604020202020204" pitchFamily="34" charset="0"/>
        <a:buChar char="●"/>
        <a:defRPr sz="1015" u="none" strike="noStrike" kern="1200" cap="none" spc="150" normalizeH="0" baseline="0">
          <a:solidFill>
            <a:schemeClr val="tx1">
              <a:lumMod val="65000"/>
              <a:lumOff val="35000"/>
            </a:schemeClr>
          </a:solidFill>
          <a:uFillTx/>
          <a:latin typeface="+mn-lt"/>
          <a:ea typeface="+mn-ea"/>
          <a:cs typeface="+mn-cs"/>
        </a:defRPr>
      </a:lvl1pPr>
      <a:lvl2pPr marL="386080" indent="-128905" algn="l" defTabSz="514350" rtl="0" eaLnBrk="1" fontAlgn="auto" latinLnBrk="0" hangingPunct="1">
        <a:lnSpc>
          <a:spcPct val="120000"/>
        </a:lnSpc>
        <a:spcBef>
          <a:spcPts val="0"/>
        </a:spcBef>
        <a:spcAft>
          <a:spcPts val="600"/>
        </a:spcAft>
        <a:buFont typeface="Arial" panose="020B0604020202020204" pitchFamily="34" charset="0"/>
        <a:buChar char="●"/>
        <a:tabLst>
          <a:tab pos="906145" algn="l"/>
          <a:tab pos="906145" algn="l"/>
          <a:tab pos="906145" algn="l"/>
          <a:tab pos="906145" algn="l"/>
        </a:tabLst>
        <a:defRPr sz="900" u="none" strike="noStrike" kern="1200" cap="none" spc="150" normalizeH="0" baseline="0">
          <a:solidFill>
            <a:schemeClr val="tx1">
              <a:lumMod val="65000"/>
              <a:lumOff val="35000"/>
            </a:schemeClr>
          </a:solidFill>
          <a:uFillTx/>
          <a:latin typeface="+mn-lt"/>
          <a:ea typeface="+mn-ea"/>
          <a:cs typeface="+mn-cs"/>
        </a:defRPr>
      </a:lvl2pPr>
      <a:lvl3pPr marL="643255" indent="-128905" algn="l" defTabSz="514350" rtl="0" eaLnBrk="1" fontAlgn="auto" latinLnBrk="0" hangingPunct="1">
        <a:lnSpc>
          <a:spcPct val="120000"/>
        </a:lnSpc>
        <a:spcBef>
          <a:spcPts val="0"/>
        </a:spcBef>
        <a:spcAft>
          <a:spcPts val="600"/>
        </a:spcAft>
        <a:buFont typeface="Arial" panose="020B0604020202020204" pitchFamily="34" charset="0"/>
        <a:buChar char="●"/>
        <a:defRPr sz="900" u="none" strike="noStrike" kern="1200" cap="none" spc="150" normalizeH="0" baseline="0">
          <a:solidFill>
            <a:schemeClr val="tx1">
              <a:lumMod val="65000"/>
              <a:lumOff val="35000"/>
            </a:schemeClr>
          </a:solidFill>
          <a:uFillTx/>
          <a:latin typeface="+mn-lt"/>
          <a:ea typeface="+mn-ea"/>
          <a:cs typeface="+mn-cs"/>
        </a:defRPr>
      </a:lvl3pPr>
      <a:lvl4pPr marL="900430" indent="-128905" algn="l" defTabSz="514350" rtl="0" eaLnBrk="1" fontAlgn="auto" latinLnBrk="0" hangingPunct="1">
        <a:lnSpc>
          <a:spcPct val="120000"/>
        </a:lnSpc>
        <a:spcBef>
          <a:spcPts val="0"/>
        </a:spcBef>
        <a:spcAft>
          <a:spcPts val="300"/>
        </a:spcAft>
        <a:buFont typeface="Wingdings" panose="05000000000000000000" charset="0"/>
        <a:buChar char=""/>
        <a:defRPr sz="790" u="none" strike="noStrike" kern="1200" cap="none" spc="150" normalizeH="0" baseline="0">
          <a:solidFill>
            <a:schemeClr val="tx1">
              <a:lumMod val="65000"/>
              <a:lumOff val="35000"/>
            </a:schemeClr>
          </a:solidFill>
          <a:uFillTx/>
          <a:latin typeface="+mn-lt"/>
          <a:ea typeface="+mn-ea"/>
          <a:cs typeface="+mn-cs"/>
        </a:defRPr>
      </a:lvl4pPr>
      <a:lvl5pPr marL="1157605" indent="-128905" algn="l" defTabSz="514350" rtl="0" eaLnBrk="1" fontAlgn="auto" latinLnBrk="0" hangingPunct="1">
        <a:lnSpc>
          <a:spcPct val="120000"/>
        </a:lnSpc>
        <a:spcBef>
          <a:spcPts val="0"/>
        </a:spcBef>
        <a:spcAft>
          <a:spcPts val="300"/>
        </a:spcAft>
        <a:buFont typeface="Arial" panose="020B0604020202020204" pitchFamily="34" charset="0"/>
        <a:buChar char="•"/>
        <a:defRPr sz="790" u="none" strike="noStrike" kern="1200" cap="none" spc="150" normalizeH="0" baseline="0">
          <a:solidFill>
            <a:schemeClr val="tx1">
              <a:lumMod val="65000"/>
              <a:lumOff val="35000"/>
            </a:schemeClr>
          </a:solidFill>
          <a:uFillTx/>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685" algn="l" defTabSz="514350" rtl="0" eaLnBrk="1" latinLnBrk="0" hangingPunct="1">
        <a:defRPr sz="1015" kern="1200">
          <a:solidFill>
            <a:schemeClr val="tx1"/>
          </a:solidFill>
          <a:latin typeface="+mn-lt"/>
          <a:ea typeface="+mn-ea"/>
          <a:cs typeface="+mn-cs"/>
        </a:defRPr>
      </a:lvl7pPr>
      <a:lvl8pPr marL="1800860" algn="l" defTabSz="514350" rtl="0" eaLnBrk="1" latinLnBrk="0" hangingPunct="1">
        <a:defRPr sz="1015" kern="1200">
          <a:solidFill>
            <a:schemeClr val="tx1"/>
          </a:solidFill>
          <a:latin typeface="+mn-lt"/>
          <a:ea typeface="+mn-ea"/>
          <a:cs typeface="+mn-cs"/>
        </a:defRPr>
      </a:lvl8pPr>
      <a:lvl9pPr marL="2058035"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image" Target="../media/image7.jpeg"/><Relationship Id="rId5" Type="http://schemas.openxmlformats.org/officeDocument/2006/relationships/tags" Target="../tags/tag50.xml"/><Relationship Id="rId4" Type="http://schemas.openxmlformats.org/officeDocument/2006/relationships/image" Target="../media/image6.jpeg"/><Relationship Id="rId3" Type="http://schemas.openxmlformats.org/officeDocument/2006/relationships/tags" Target="../tags/tag49.xml"/><Relationship Id="rId2" Type="http://schemas.openxmlformats.org/officeDocument/2006/relationships/image" Target="../media/image5.jpeg"/><Relationship Id="rId17" Type="http://schemas.openxmlformats.org/officeDocument/2006/relationships/slideLayout" Target="../slideLayouts/slideLayout2.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tags" Target="../tags/tag48.xml"/></Relationships>
</file>

<file path=ppt/slides/_rels/slide11.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5" Type="http://schemas.openxmlformats.org/officeDocument/2006/relationships/slideLayout" Target="../slideLayouts/slideLayout2.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6.xml"/><Relationship Id="rId2" Type="http://schemas.openxmlformats.org/officeDocument/2006/relationships/image" Target="../media/image9.jpe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6" Type="http://schemas.openxmlformats.org/officeDocument/2006/relationships/slideLayout" Target="../slideLayouts/slideLayout2.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18.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image" Target="../media/image11.png"/><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4" Type="http://schemas.openxmlformats.org/officeDocument/2006/relationships/slideLayout" Target="../slideLayouts/slideLayout2.xml"/><Relationship Id="rId13" Type="http://schemas.openxmlformats.org/officeDocument/2006/relationships/tags" Target="../tags/tag105.xml"/><Relationship Id="rId12" Type="http://schemas.openxmlformats.org/officeDocument/2006/relationships/image" Target="../media/image12.png"/><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tags" Target="../tags/tag95.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6.xml"/><Relationship Id="rId2" Type="http://schemas.openxmlformats.org/officeDocument/2006/relationships/image" Target="../media/image14.jpe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image" Target="../media/image16.jpeg"/><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9.xml"/><Relationship Id="rId2" Type="http://schemas.openxmlformats.org/officeDocument/2006/relationships/image" Target="../media/image18.jpeg"/><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s>
</file>

<file path=ppt/slides/_rels/slide27.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1.png"/><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5" Type="http://schemas.openxmlformats.org/officeDocument/2006/relationships/slideLayout" Target="../slideLayouts/slideLayout1.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tags" Target="../tags/tag117.xml"/></Relationships>
</file>

<file path=ppt/slides/_rels/slide28.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9" Type="http://schemas.openxmlformats.org/officeDocument/2006/relationships/notesSlide" Target="../notesSlides/notesSlide2.xml"/><Relationship Id="rId18" Type="http://schemas.openxmlformats.org/officeDocument/2006/relationships/slideLayout" Target="../slideLayouts/slideLayout1.xml"/><Relationship Id="rId17" Type="http://schemas.openxmlformats.org/officeDocument/2006/relationships/tags" Target="../tags/tag143.xml"/><Relationship Id="rId16" Type="http://schemas.openxmlformats.org/officeDocument/2006/relationships/image" Target="../media/image2.svg"/><Relationship Id="rId15" Type="http://schemas.openxmlformats.org/officeDocument/2006/relationships/image" Target="../media/image1.png"/><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tags" Target="../tags/tag129.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4.xml"/><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2.sv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image" Target="../media/image2.svg"/><Relationship Id="rId6" Type="http://schemas.openxmlformats.org/officeDocument/2006/relationships/image" Target="../media/image1.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1" Type="http://schemas.openxmlformats.org/officeDocument/2006/relationships/slideLayout" Target="../slideLayouts/slideLayout2.xml"/><Relationship Id="rId10" Type="http://schemas.openxmlformats.org/officeDocument/2006/relationships/tags" Target="../tags/tag15.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2" Type="http://schemas.openxmlformats.org/officeDocument/2006/relationships/slideLayout" Target="../slideLayouts/slideLayout2.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9" Type="http://schemas.openxmlformats.org/officeDocument/2006/relationships/slideLayout" Target="../slideLayouts/slideLayout2.xml"/><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stretch>
            <a:fillRect/>
          </a:stretch>
        </p:blipFill>
        <p:spPr>
          <a:xfrm rot="16200000">
            <a:off x="-1999615" y="2000250"/>
            <a:ext cx="9144000" cy="5144135"/>
          </a:xfrm>
          <a:prstGeom prst="rect">
            <a:avLst/>
          </a:prstGeom>
        </p:spPr>
      </p:pic>
      <p:sp>
        <p:nvSpPr>
          <p:cNvPr id="4" name="文本框 3"/>
          <p:cNvSpPr txBox="1"/>
          <p:nvPr/>
        </p:nvSpPr>
        <p:spPr>
          <a:xfrm>
            <a:off x="145415" y="4697095"/>
            <a:ext cx="4853305" cy="709295"/>
          </a:xfrm>
          <a:prstGeom prst="rect">
            <a:avLst/>
          </a:prstGeom>
        </p:spPr>
        <p:txBody>
          <a:bodyPr wrap="square">
            <a:spAutoFit/>
          </a:bodyPr>
          <a:p>
            <a:pPr marL="0" indent="0" algn="ctr" defTabSz="266700">
              <a:spcBef>
                <a:spcPts val="500"/>
              </a:spcBef>
              <a:spcAft>
                <a:spcPct val="0"/>
              </a:spcAft>
            </a:pPr>
            <a:r>
              <a:rPr lang="en-US" altLang="zh-CN" b="1">
                <a:solidFill>
                  <a:schemeClr val="bg1"/>
                </a:solidFill>
                <a:latin typeface="Avenir Book" panose="02000503020000020003"/>
                <a:ea typeface="宋体"/>
              </a:rPr>
              <a:t>The No.1 Super Traffic Public Chain, </a:t>
            </a:r>
            <a:endParaRPr lang="en-US" altLang="zh-CN" b="1">
              <a:solidFill>
                <a:schemeClr val="bg1"/>
              </a:solidFill>
              <a:latin typeface="Avenir Book" panose="02000503020000020003"/>
              <a:ea typeface="宋体"/>
            </a:endParaRPr>
          </a:p>
          <a:p>
            <a:pPr marL="0" indent="0" algn="ctr" defTabSz="266700">
              <a:spcBef>
                <a:spcPts val="500"/>
              </a:spcBef>
              <a:spcAft>
                <a:spcPct val="0"/>
              </a:spcAft>
            </a:pPr>
            <a:r>
              <a:rPr lang="en-US" altLang="zh-CN" b="1">
                <a:solidFill>
                  <a:schemeClr val="bg1"/>
                </a:solidFill>
                <a:latin typeface="Avenir Book" panose="02000503020000020003"/>
                <a:ea typeface="宋体"/>
              </a:rPr>
              <a:t>A Never-Congested Web3 Hub</a:t>
            </a:r>
            <a:endParaRPr lang="en-US" altLang="zh-CN" b="1">
              <a:solidFill>
                <a:schemeClr val="bg1"/>
              </a:solidFill>
              <a:latin typeface="Avenir Book" panose="02000503020000020003"/>
              <a:ea typeface="宋体"/>
            </a:endParaRPr>
          </a:p>
        </p:txBody>
      </p:sp>
      <p:sp>
        <p:nvSpPr>
          <p:cNvPr id="5" name="文本框 4"/>
          <p:cNvSpPr txBox="1"/>
          <p:nvPr/>
        </p:nvSpPr>
        <p:spPr>
          <a:xfrm>
            <a:off x="118110" y="3658235"/>
            <a:ext cx="4907915" cy="840740"/>
          </a:xfrm>
          <a:prstGeom prst="rect">
            <a:avLst/>
          </a:prstGeom>
          <a:noFill/>
        </p:spPr>
        <p:txBody>
          <a:bodyPr wrap="square">
            <a:noAutofit/>
          </a:bodyPr>
          <a:p>
            <a:pPr marL="0" indent="0" algn="ctr" defTabSz="266700">
              <a:spcBef>
                <a:spcPts val="500"/>
              </a:spcBef>
              <a:spcAft>
                <a:spcPct val="0"/>
              </a:spcAft>
            </a:pPr>
            <a:r>
              <a:rPr lang="en-US" altLang="zh-CN" sz="5400" b="1">
                <a:gradFill>
                  <a:gsLst>
                    <a:gs pos="0">
                      <a:schemeClr val="accent1">
                        <a:lumMod val="5000"/>
                        <a:lumOff val="95000"/>
                      </a:schemeClr>
                    </a:gs>
                    <a:gs pos="100000">
                      <a:srgbClr val="7BF0D7"/>
                    </a:gs>
                    <a:gs pos="99000">
                      <a:srgbClr val="00E8B1"/>
                    </a:gs>
                  </a:gsLst>
                  <a:lin ang="10800000" scaled="0"/>
                </a:gradFill>
                <a:latin typeface="Avenir Heavy" panose="02000503020000020003" charset="0"/>
                <a:ea typeface="宋体"/>
                <a:cs typeface="Avenir Heavy" panose="02000503020000020003" charset="0"/>
              </a:rPr>
              <a:t>Tantin Chain</a:t>
            </a:r>
            <a:endParaRPr lang="en-US" altLang="zh-CN" sz="5400" b="1">
              <a:gradFill>
                <a:gsLst>
                  <a:gs pos="0">
                    <a:schemeClr val="accent1">
                      <a:lumMod val="5000"/>
                      <a:lumOff val="95000"/>
                    </a:schemeClr>
                  </a:gs>
                  <a:gs pos="100000">
                    <a:srgbClr val="7BF0D7"/>
                  </a:gs>
                  <a:gs pos="99000">
                    <a:srgbClr val="00E8B1"/>
                  </a:gs>
                </a:gsLst>
                <a:lin ang="10800000" scaled="0"/>
              </a:gradFill>
              <a:latin typeface="Avenir Heavy" panose="02000503020000020003" charset="0"/>
              <a:ea typeface="宋体"/>
              <a:cs typeface="Avenir Heavy" panose="02000503020000020003" charset="0"/>
            </a:endParaRPr>
          </a:p>
        </p:txBody>
      </p:sp>
      <p:pic>
        <p:nvPicPr>
          <p:cNvPr id="24" name="图片 23" descr="TT Coin_l"/>
          <p:cNvPicPr>
            <a:picLocks noChangeAspect="1"/>
          </p:cNvPicPr>
          <p:nvPr/>
        </p:nvPicPr>
        <p:blipFill>
          <a:blip r:embed="rId2"/>
          <a:stretch>
            <a:fillRect/>
          </a:stretch>
        </p:blipFill>
        <p:spPr>
          <a:xfrm>
            <a:off x="1054735" y="7843520"/>
            <a:ext cx="337185" cy="337185"/>
          </a:xfrm>
          <a:prstGeom prst="rect">
            <a:avLst/>
          </a:prstGeom>
        </p:spPr>
      </p:pic>
      <p:sp>
        <p:nvSpPr>
          <p:cNvPr id="26" name="文本框 25"/>
          <p:cNvSpPr txBox="1"/>
          <p:nvPr/>
        </p:nvSpPr>
        <p:spPr>
          <a:xfrm>
            <a:off x="1242060" y="7825740"/>
            <a:ext cx="3083560" cy="337185"/>
          </a:xfrm>
          <a:prstGeom prst="rect">
            <a:avLst/>
          </a:prstGeom>
        </p:spPr>
        <p:txBody>
          <a:bodyPr wrap="square">
            <a:spAutoFit/>
          </a:bodyPr>
          <a:p>
            <a:pPr marL="0" indent="0" algn="ctr" defTabSz="266700">
              <a:spcBef>
                <a:spcPct val="0"/>
              </a:spcBef>
              <a:spcAft>
                <a:spcPct val="0"/>
              </a:spcAft>
            </a:pPr>
            <a:r>
              <a:rPr lang="en-US" altLang="zh-CN" sz="1600">
                <a:solidFill>
                  <a:schemeClr val="bg1"/>
                </a:solidFill>
                <a:latin typeface="Avenir Book" panose="02000503020000020003"/>
                <a:ea typeface="宋体"/>
              </a:rPr>
              <a:t>Tantin Chain - Traffic Engine</a:t>
            </a:r>
            <a:endParaRPr lang="en-US" altLang="zh-CN" sz="1600">
              <a:solidFill>
                <a:schemeClr val="bg1"/>
              </a:solidFill>
              <a:latin typeface="Avenir Book" panose="02000503020000020003"/>
              <a:ea typeface="宋体"/>
            </a:endParaRPr>
          </a:p>
        </p:txBody>
      </p:sp>
      <p:pic>
        <p:nvPicPr>
          <p:cNvPr id="27" name="图片 26" descr="TT"/>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2137" y="1320836"/>
            <a:ext cx="1839862" cy="1839862"/>
          </a:xfrm>
          <a:prstGeom prst="rect">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Users/se7en.dubai/Library/Containers/com.kingsoft.wpsoffice.mac/Data/Library/Application Support/Kingsoft/office6/.wppai/generateppt/0B954D3A47C748DCA29FED2B3FCE8061.jpg0B954D3A47C748DCA29FED2B3FCE8061"/>
          <p:cNvPicPr>
            <a:picLocks noChangeAspect="1"/>
          </p:cNvPicPr>
          <p:nvPr>
            <p:custDataLst>
              <p:tags r:id="rId1"/>
            </p:custDataLst>
          </p:nvPr>
        </p:nvPicPr>
        <p:blipFill>
          <a:blip r:embed="rId2"/>
          <a:srcRect l="2617" r="2617"/>
          <a:stretch>
            <a:fillRect/>
          </a:stretch>
        </p:blipFill>
        <p:spPr>
          <a:xfrm>
            <a:off x="2696620" y="2598923"/>
            <a:ext cx="2167021" cy="1411722"/>
          </a:xfrm>
          <a:custGeom>
            <a:avLst/>
            <a:gdLst>
              <a:gd name="connsiteX0" fmla="*/ 0 w 3809719"/>
              <a:gd name="connsiteY0" fmla="*/ 0 h 2481538"/>
              <a:gd name="connsiteX1" fmla="*/ 3809719 w 3809719"/>
              <a:gd name="connsiteY1" fmla="*/ 0 h 2481538"/>
              <a:gd name="connsiteX2" fmla="*/ 3809719 w 3809719"/>
              <a:gd name="connsiteY2" fmla="*/ 2481538 h 2481538"/>
              <a:gd name="connsiteX3" fmla="*/ 0 w 3809719"/>
              <a:gd name="connsiteY3" fmla="*/ 2481538 h 2481538"/>
              <a:gd name="connsiteX4" fmla="*/ 0 w 3809719"/>
              <a:gd name="connsiteY4" fmla="*/ 0 h 248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719" h="2481538">
                <a:moveTo>
                  <a:pt x="0" y="0"/>
                </a:moveTo>
                <a:lnTo>
                  <a:pt x="3809719" y="0"/>
                </a:lnTo>
                <a:lnTo>
                  <a:pt x="3809719" y="2481538"/>
                </a:lnTo>
                <a:lnTo>
                  <a:pt x="0" y="2481538"/>
                </a:lnTo>
                <a:lnTo>
                  <a:pt x="0" y="0"/>
                </a:lnTo>
                <a:close/>
              </a:path>
            </a:pathLst>
          </a:custGeom>
          <a:solidFill>
            <a:schemeClr val="accent1">
              <a:alpha val="85000"/>
            </a:schemeClr>
          </a:solidFill>
          <a:ln>
            <a:solidFill>
              <a:schemeClr val="accent1">
                <a:alpha val="20000"/>
              </a:schemeClr>
            </a:solidFill>
          </a:ln>
        </p:spPr>
      </p:pic>
      <p:pic>
        <p:nvPicPr>
          <p:cNvPr id="8" name="图片 7" descr="/Users/se7en.dubai/Library/Containers/com.kingsoft.wpsoffice.mac/Data/Library/Application Support/Kingsoft/office6/.wppai/generateppt/0D56C43827BC4A40BAF57B67961D6A8B.jpg0D56C43827BC4A40BAF57B67961D6A8B"/>
          <p:cNvPicPr>
            <a:picLocks noChangeAspect="1"/>
          </p:cNvPicPr>
          <p:nvPr>
            <p:custDataLst>
              <p:tags r:id="rId3"/>
            </p:custDataLst>
          </p:nvPr>
        </p:nvPicPr>
        <p:blipFill rotWithShape="1">
          <a:blip r:embed="rId4"/>
          <a:srcRect t="2177" b="2177"/>
          <a:stretch>
            <a:fillRect/>
          </a:stretch>
        </p:blipFill>
        <p:spPr>
          <a:xfrm>
            <a:off x="250825" y="2600296"/>
            <a:ext cx="2286038" cy="1411722"/>
          </a:xfrm>
          <a:custGeom>
            <a:avLst/>
            <a:gdLst>
              <a:gd name="connsiteX0" fmla="*/ 0 w 4018915"/>
              <a:gd name="connsiteY0" fmla="*/ 0 h 2481538"/>
              <a:gd name="connsiteX1" fmla="*/ 4018915 w 4018915"/>
              <a:gd name="connsiteY1" fmla="*/ 0 h 2481538"/>
              <a:gd name="connsiteX2" fmla="*/ 4018915 w 4018915"/>
              <a:gd name="connsiteY2" fmla="*/ 2481538 h 2481538"/>
              <a:gd name="connsiteX3" fmla="*/ 0 w 4018915"/>
              <a:gd name="connsiteY3" fmla="*/ 2481538 h 2481538"/>
              <a:gd name="connsiteX4" fmla="*/ 0 w 4018915"/>
              <a:gd name="connsiteY4" fmla="*/ 0 h 248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8915" h="2481538">
                <a:moveTo>
                  <a:pt x="0" y="0"/>
                </a:moveTo>
                <a:lnTo>
                  <a:pt x="4018915" y="0"/>
                </a:lnTo>
                <a:lnTo>
                  <a:pt x="4018915" y="2481538"/>
                </a:lnTo>
                <a:lnTo>
                  <a:pt x="0" y="2481538"/>
                </a:lnTo>
                <a:lnTo>
                  <a:pt x="0" y="0"/>
                </a:lnTo>
                <a:close/>
              </a:path>
            </a:pathLst>
          </a:custGeom>
          <a:solidFill>
            <a:schemeClr val="accent1">
              <a:alpha val="25000"/>
            </a:schemeClr>
          </a:solidFill>
          <a:ln>
            <a:solidFill>
              <a:schemeClr val="accent1">
                <a:alpha val="20000"/>
              </a:schemeClr>
            </a:solidFill>
          </a:ln>
        </p:spPr>
      </p:pic>
      <p:pic>
        <p:nvPicPr>
          <p:cNvPr id="12" name="图片 11" descr="/Users/se7en.dubai/Library/Containers/com.kingsoft.wpsoffice.mac/Data/Library/Application Support/Kingsoft/office6/.wppai/generateppt/D0D9B277C70D41E0A55F2D7A6961B087.jpgD0D9B277C70D41E0A55F2D7A6961B087"/>
          <p:cNvPicPr>
            <a:picLocks noChangeAspect="1"/>
          </p:cNvPicPr>
          <p:nvPr>
            <p:custDataLst>
              <p:tags r:id="rId5"/>
            </p:custDataLst>
          </p:nvPr>
        </p:nvPicPr>
        <p:blipFill>
          <a:blip r:embed="rId6"/>
          <a:srcRect l="335" r="335"/>
          <a:stretch>
            <a:fillRect/>
          </a:stretch>
        </p:blipFill>
        <p:spPr>
          <a:xfrm>
            <a:off x="1420247" y="5466793"/>
            <a:ext cx="2303767" cy="1578846"/>
          </a:xfrm>
          <a:custGeom>
            <a:avLst/>
            <a:gdLst>
              <a:gd name="connsiteX0" fmla="*/ 0 w 3289300"/>
              <a:gd name="connsiteY0" fmla="*/ 0 h 2461260"/>
              <a:gd name="connsiteX1" fmla="*/ 2058670 w 3289300"/>
              <a:gd name="connsiteY1" fmla="*/ 0 h 2461260"/>
              <a:gd name="connsiteX2" fmla="*/ 3289300 w 3289300"/>
              <a:gd name="connsiteY2" fmla="*/ 1230630 h 2461260"/>
              <a:gd name="connsiteX3" fmla="*/ 2058670 w 3289300"/>
              <a:gd name="connsiteY3" fmla="*/ 2461260 h 2461260"/>
              <a:gd name="connsiteX4" fmla="*/ 0 w 3289300"/>
              <a:gd name="connsiteY4" fmla="*/ 2461260 h 2461260"/>
              <a:gd name="connsiteX5" fmla="*/ 0 w 3289300"/>
              <a:gd name="connsiteY5" fmla="*/ 0 h 246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9300" h="2461260">
                <a:moveTo>
                  <a:pt x="0" y="0"/>
                </a:moveTo>
                <a:lnTo>
                  <a:pt x="2058670" y="0"/>
                </a:lnTo>
                <a:cubicBezTo>
                  <a:pt x="2738328" y="0"/>
                  <a:pt x="3289300" y="550972"/>
                  <a:pt x="3289300" y="1230630"/>
                </a:cubicBezTo>
                <a:cubicBezTo>
                  <a:pt x="3289300" y="1910288"/>
                  <a:pt x="2738328" y="2461260"/>
                  <a:pt x="2058670" y="2461260"/>
                </a:cubicBezTo>
                <a:lnTo>
                  <a:pt x="0" y="2461260"/>
                </a:lnTo>
                <a:lnTo>
                  <a:pt x="0" y="0"/>
                </a:lnTo>
                <a:close/>
              </a:path>
            </a:pathLst>
          </a:custGeom>
          <a:solidFill>
            <a:schemeClr val="accent1">
              <a:alpha val="85000"/>
            </a:schemeClr>
          </a:solidFill>
          <a:ln>
            <a:solidFill>
              <a:schemeClr val="accent1">
                <a:alpha val="20000"/>
              </a:schemeClr>
            </a:solidFill>
          </a:ln>
        </p:spPr>
      </p:pic>
      <p:sp>
        <p:nvSpPr>
          <p:cNvPr id="13" name="文本框 12"/>
          <p:cNvSpPr txBox="1"/>
          <p:nvPr>
            <p:custDataLst>
              <p:tags r:id="rId7"/>
            </p:custDataLst>
          </p:nvPr>
        </p:nvSpPr>
        <p:spPr>
          <a:xfrm>
            <a:off x="322059" y="4697893"/>
            <a:ext cx="2232922" cy="704335"/>
          </a:xfrm>
          <a:prstGeom prst="rect">
            <a:avLst/>
          </a:prstGeom>
          <a:noFill/>
        </p:spPr>
        <p:txBody>
          <a:bodyPr wrap="square" lIns="0" tIns="0" rIns="0" bIns="0" anchor="t" anchorCtr="0">
            <a:noAutofit/>
          </a:bodyPr>
          <a:lstStyle>
            <a:defPPr>
              <a:defRPr lang="zh-CN"/>
            </a:defPPr>
            <a:lvl1pPr algn="just">
              <a:defRPr sz="1400" spc="0">
                <a:ln>
                  <a:noFill/>
                  <a:prstDash val="sysDot"/>
                </a:ln>
                <a:solidFill>
                  <a:schemeClr val="tx1">
                    <a:lumMod val="75000"/>
                    <a:lumOff val="25000"/>
                  </a:schemeClr>
                </a:solidFill>
                <a:latin typeface="微软雅黑 Light" panose="020B0502040204020203" pitchFamily="34" charset="-122"/>
                <a:ea typeface="微软雅黑 Light" panose="020B0502040204020203" pitchFamily="34" charset="-122"/>
              </a:defRPr>
            </a:lvl1pPr>
          </a:lstStyle>
          <a:p>
            <a:pPr algn="ctr">
              <a:lnSpc>
                <a:spcPct val="100000"/>
              </a:lnSpc>
              <a:spcBef>
                <a:spcPts val="0"/>
              </a:spcBef>
              <a:spcAft>
                <a:spcPts val="0"/>
              </a:spcAft>
            </a:pPr>
            <a:r>
              <a:rPr lang="en-US" altLang="zh-CN" sz="1200" dirty="0">
                <a:solidFill>
                  <a:schemeClr val="bg1"/>
                </a:solidFill>
                <a:latin typeface="Avenir Book" panose="02000503020000020003" charset="0"/>
                <a:ea typeface="+mn-ea"/>
                <a:cs typeface="Avenir Book" panose="02000503020000020003" charset="0"/>
              </a:rPr>
              <a:t>Fully EVM-compatible.</a:t>
            </a:r>
            <a:br>
              <a:rPr lang="en-US" altLang="zh-CN" sz="1200" dirty="0">
                <a:solidFill>
                  <a:schemeClr val="bg1"/>
                </a:solidFill>
                <a:latin typeface="Avenir Book" panose="02000503020000020003" charset="0"/>
                <a:ea typeface="+mn-ea"/>
                <a:cs typeface="Avenir Book" panose="02000503020000020003" charset="0"/>
              </a:rPr>
            </a:br>
            <a:r>
              <a:rPr lang="zh-CN" altLang="en-US" sz="1200" dirty="0">
                <a:solidFill>
                  <a:schemeClr val="bg1"/>
                </a:solidFill>
                <a:latin typeface="Avenir Book" panose="02000503020000020003" charset="0"/>
                <a:ea typeface="+mn-ea"/>
                <a:cs typeface="Avenir Book" panose="02000503020000020003" charset="0"/>
              </a:rPr>
              <a:t>（</a:t>
            </a:r>
            <a:r>
              <a:rPr lang="en-US" altLang="zh-CN" sz="1200" dirty="0">
                <a:solidFill>
                  <a:schemeClr val="bg1"/>
                </a:solidFill>
                <a:latin typeface="Avenir Book" panose="02000503020000020003" charset="0"/>
                <a:ea typeface="+mn-ea"/>
                <a:cs typeface="Avenir Book" panose="02000503020000020003" charset="0"/>
              </a:rPr>
              <a:t>ETH Virtual Machine</a:t>
            </a:r>
            <a:r>
              <a:rPr lang="zh-CN" altLang="en-US" sz="1200" dirty="0">
                <a:solidFill>
                  <a:schemeClr val="bg1"/>
                </a:solidFill>
                <a:latin typeface="Avenir Book" panose="02000503020000020003" charset="0"/>
                <a:ea typeface="+mn-ea"/>
                <a:cs typeface="Avenir Book" panose="02000503020000020003" charset="0"/>
              </a:rPr>
              <a:t>）</a:t>
            </a:r>
            <a:endParaRPr lang="zh-CN" altLang="en-US" sz="1200" dirty="0">
              <a:solidFill>
                <a:schemeClr val="bg1"/>
              </a:solidFill>
              <a:latin typeface="Avenir Book" panose="02000503020000020003" charset="0"/>
              <a:ea typeface="+mn-ea"/>
              <a:cs typeface="Avenir Book" panose="02000503020000020003" charset="0"/>
            </a:endParaRPr>
          </a:p>
        </p:txBody>
      </p:sp>
      <p:sp>
        <p:nvSpPr>
          <p:cNvPr id="14" name="文本框 13"/>
          <p:cNvSpPr txBox="1"/>
          <p:nvPr>
            <p:custDataLst>
              <p:tags r:id="rId8"/>
            </p:custDataLst>
          </p:nvPr>
        </p:nvSpPr>
        <p:spPr>
          <a:xfrm>
            <a:off x="322059" y="4369599"/>
            <a:ext cx="2232922" cy="351483"/>
          </a:xfrm>
          <a:prstGeom prst="rect">
            <a:avLst/>
          </a:prstGeom>
          <a:noFill/>
        </p:spPr>
        <p:txBody>
          <a:bodyPr wrap="square" lIns="0" tIns="0" rIns="0" bIns="0" anchor="t" anchorCtr="0">
            <a:noAutofit/>
          </a:bodyPr>
          <a:lstStyle/>
          <a:p>
            <a:pPr algn="ctr">
              <a:lnSpc>
                <a:spcPct val="100000"/>
              </a:lnSpc>
            </a:pPr>
            <a:r>
              <a:rPr lang="en-US" altLang="zh-CN" b="1" dirty="0">
                <a:solidFill>
                  <a:srgbClr val="00E8B1"/>
                </a:solidFill>
                <a:latin typeface="Avenir Heavy" panose="02000503020000020003" charset="0"/>
                <a:cs typeface="Avenir Heavy" panose="02000503020000020003" charset="0"/>
              </a:rPr>
              <a:t>Virtual Machine</a:t>
            </a:r>
            <a:endParaRPr lang="en-US" altLang="zh-CN" b="1" dirty="0">
              <a:solidFill>
                <a:srgbClr val="00E8B1"/>
              </a:solidFill>
              <a:latin typeface="Avenir Heavy" panose="02000503020000020003" charset="0"/>
              <a:cs typeface="Avenir Heavy" panose="02000503020000020003" charset="0"/>
            </a:endParaRPr>
          </a:p>
        </p:txBody>
      </p:sp>
      <p:sp>
        <p:nvSpPr>
          <p:cNvPr id="15" name="文本框 14"/>
          <p:cNvSpPr txBox="1"/>
          <p:nvPr>
            <p:custDataLst>
              <p:tags r:id="rId9"/>
            </p:custDataLst>
          </p:nvPr>
        </p:nvSpPr>
        <p:spPr>
          <a:xfrm>
            <a:off x="2669031" y="4697893"/>
            <a:ext cx="2232922" cy="704335"/>
          </a:xfrm>
          <a:prstGeom prst="rect">
            <a:avLst/>
          </a:prstGeom>
          <a:noFill/>
        </p:spPr>
        <p:txBody>
          <a:bodyPr wrap="square" lIns="0" tIns="0" rIns="0" bIns="0" anchor="t" anchorCtr="0">
            <a:noAutofit/>
          </a:bodyPr>
          <a:lstStyle>
            <a:defPPr>
              <a:defRPr lang="zh-CN"/>
            </a:defPPr>
            <a:lvl1pPr algn="just">
              <a:defRPr sz="1400" spc="0">
                <a:ln>
                  <a:noFill/>
                  <a:prstDash val="sysDot"/>
                </a:ln>
                <a:solidFill>
                  <a:schemeClr val="tx1">
                    <a:lumMod val="75000"/>
                    <a:lumOff val="25000"/>
                  </a:schemeClr>
                </a:solidFill>
                <a:latin typeface="微软雅黑 Light" panose="020B0502040204020203" pitchFamily="34" charset="-122"/>
                <a:ea typeface="微软雅黑 Light" panose="020B0502040204020203" pitchFamily="34" charset="-122"/>
              </a:defRPr>
            </a:lvl1pPr>
          </a:lstStyle>
          <a:p>
            <a:pPr algn="ctr">
              <a:lnSpc>
                <a:spcPct val="100000"/>
              </a:lnSpc>
              <a:spcBef>
                <a:spcPts val="0"/>
              </a:spcBef>
              <a:spcAft>
                <a:spcPts val="0"/>
              </a:spcAft>
            </a:pPr>
            <a:r>
              <a:rPr lang="en-US" altLang="zh-CN" sz="1200" spc="0" dirty="0">
                <a:ln>
                  <a:noFill/>
                  <a:prstDash val="sysDot"/>
                </a:ln>
                <a:solidFill>
                  <a:schemeClr val="bg1"/>
                </a:solidFill>
                <a:latin typeface="Avenir Book" panose="02000503020000020003" charset="0"/>
                <a:ea typeface="+mn-ea"/>
                <a:cs typeface="Avenir Book" panose="02000503020000020003" charset="0"/>
                <a:sym typeface="+mn-ea"/>
              </a:rPr>
              <a:t>Solidity (supports compilers ≥v0.4.24).</a:t>
            </a:r>
            <a:endParaRPr lang="en-US" altLang="zh-CN" sz="1200" spc="0" dirty="0">
              <a:ln>
                <a:noFill/>
                <a:prstDash val="sysDot"/>
              </a:ln>
              <a:solidFill>
                <a:schemeClr val="bg1"/>
              </a:solidFill>
              <a:latin typeface="Avenir Book" panose="02000503020000020003" charset="0"/>
              <a:ea typeface="+mn-ea"/>
              <a:cs typeface="Avenir Book" panose="02000503020000020003" charset="0"/>
              <a:sym typeface="+mn-ea"/>
            </a:endParaRPr>
          </a:p>
        </p:txBody>
      </p:sp>
      <p:sp>
        <p:nvSpPr>
          <p:cNvPr id="16" name="文本框 15"/>
          <p:cNvSpPr txBox="1"/>
          <p:nvPr>
            <p:custDataLst>
              <p:tags r:id="rId10"/>
            </p:custDataLst>
          </p:nvPr>
        </p:nvSpPr>
        <p:spPr>
          <a:xfrm>
            <a:off x="2669031" y="4369599"/>
            <a:ext cx="2232922" cy="351483"/>
          </a:xfrm>
          <a:prstGeom prst="rect">
            <a:avLst/>
          </a:prstGeom>
          <a:noFill/>
        </p:spPr>
        <p:txBody>
          <a:bodyPr wrap="square" lIns="0" tIns="0" rIns="0" bIns="0" anchor="t" anchorCtr="0">
            <a:noAutofit/>
          </a:bodyPr>
          <a:lstStyle/>
          <a:p>
            <a:pPr algn="ctr">
              <a:lnSpc>
                <a:spcPct val="100000"/>
              </a:lnSpc>
            </a:pPr>
            <a:r>
              <a:rPr lang="en-US" altLang="zh-CN" b="1" dirty="0">
                <a:solidFill>
                  <a:srgbClr val="00E8B1"/>
                </a:solidFill>
                <a:latin typeface="Avenir Heavy" panose="02000503020000020003" charset="0"/>
                <a:cs typeface="Avenir Heavy" panose="02000503020000020003" charset="0"/>
              </a:rPr>
              <a:t>Language</a:t>
            </a:r>
            <a:endParaRPr lang="en-US" altLang="zh-CN" b="1" dirty="0">
              <a:solidFill>
                <a:srgbClr val="00E8B1"/>
              </a:solidFill>
              <a:latin typeface="Avenir Heavy" panose="02000503020000020003" charset="0"/>
              <a:cs typeface="Avenir Heavy" panose="02000503020000020003" charset="0"/>
            </a:endParaRPr>
          </a:p>
        </p:txBody>
      </p:sp>
      <p:sp>
        <p:nvSpPr>
          <p:cNvPr id="17" name="椭圆 16"/>
          <p:cNvSpPr/>
          <p:nvPr>
            <p:custDataLst>
              <p:tags r:id="rId11"/>
            </p:custDataLst>
          </p:nvPr>
        </p:nvSpPr>
        <p:spPr>
          <a:xfrm>
            <a:off x="3468856" y="3708984"/>
            <a:ext cx="603781" cy="603781"/>
          </a:xfrm>
          <a:prstGeom prst="ellipse">
            <a:avLst/>
          </a:prstGeom>
          <a:solidFill>
            <a:srgbClr val="0F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fontScale="80000"/>
          </a:bodyPr>
          <a:lstStyle/>
          <a:p>
            <a:pPr algn="ctr"/>
            <a:r>
              <a:rPr lang="en-US" altLang="zh-CN" sz="3200" dirty="0">
                <a:solidFill>
                  <a:schemeClr val="bg1"/>
                </a:solidFill>
                <a:latin typeface="Avenir Medium" panose="02000503020000020003" charset="0"/>
                <a:cs typeface="Avenir Medium" panose="02000503020000020003" charset="0"/>
              </a:rPr>
              <a:t>02</a:t>
            </a:r>
            <a:endParaRPr lang="en-US" altLang="zh-CN" sz="3200" dirty="0">
              <a:solidFill>
                <a:schemeClr val="bg1"/>
              </a:solidFill>
              <a:latin typeface="Avenir Medium" panose="02000503020000020003" charset="0"/>
              <a:cs typeface="Avenir Medium" panose="02000503020000020003" charset="0"/>
            </a:endParaRPr>
          </a:p>
        </p:txBody>
      </p:sp>
      <p:sp>
        <p:nvSpPr>
          <p:cNvPr id="18" name="椭圆 17"/>
          <p:cNvSpPr/>
          <p:nvPr>
            <p:custDataLst>
              <p:tags r:id="rId12"/>
            </p:custDataLst>
          </p:nvPr>
        </p:nvSpPr>
        <p:spPr>
          <a:xfrm>
            <a:off x="1121479" y="3710815"/>
            <a:ext cx="603781" cy="603781"/>
          </a:xfrm>
          <a:prstGeom prst="ellipse">
            <a:avLst/>
          </a:prstGeom>
          <a:solidFill>
            <a:srgbClr val="0F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fontScale="80000"/>
          </a:bodyPr>
          <a:lstStyle/>
          <a:p>
            <a:pPr algn="ctr"/>
            <a:r>
              <a:rPr lang="en-US" altLang="zh-CN" sz="3200" dirty="0">
                <a:solidFill>
                  <a:schemeClr val="bg1"/>
                </a:solidFill>
                <a:latin typeface="Avenir Medium" panose="02000503020000020003" charset="0"/>
                <a:cs typeface="Avenir Medium" panose="02000503020000020003" charset="0"/>
              </a:rPr>
              <a:t>01</a:t>
            </a:r>
            <a:endParaRPr lang="en-US" altLang="zh-CN" sz="3200" dirty="0">
              <a:solidFill>
                <a:schemeClr val="bg1"/>
              </a:solidFill>
              <a:latin typeface="Avenir Medium" panose="02000503020000020003" charset="0"/>
              <a:cs typeface="Avenir Medium" panose="02000503020000020003" charset="0"/>
            </a:endParaRPr>
          </a:p>
        </p:txBody>
      </p:sp>
      <p:sp>
        <p:nvSpPr>
          <p:cNvPr id="19" name="文本框 18"/>
          <p:cNvSpPr txBox="1"/>
          <p:nvPr>
            <p:custDataLst>
              <p:tags r:id="rId13"/>
            </p:custDataLst>
          </p:nvPr>
        </p:nvSpPr>
        <p:spPr>
          <a:xfrm>
            <a:off x="1489135" y="7734404"/>
            <a:ext cx="2232922" cy="704335"/>
          </a:xfrm>
          <a:prstGeom prst="rect">
            <a:avLst/>
          </a:prstGeom>
          <a:noFill/>
        </p:spPr>
        <p:txBody>
          <a:bodyPr wrap="square" lIns="0" tIns="0" rIns="0" bIns="0" anchor="t" anchorCtr="0">
            <a:noAutofit/>
          </a:bodyPr>
          <a:lstStyle>
            <a:defPPr>
              <a:defRPr lang="zh-CN"/>
            </a:defPPr>
            <a:lvl1pPr algn="just">
              <a:defRPr sz="1400" spc="0">
                <a:ln>
                  <a:noFill/>
                  <a:prstDash val="sysDot"/>
                </a:ln>
                <a:solidFill>
                  <a:schemeClr val="tx1">
                    <a:lumMod val="75000"/>
                    <a:lumOff val="25000"/>
                  </a:schemeClr>
                </a:solidFill>
                <a:latin typeface="微软雅黑 Light" panose="020B0502040204020203" pitchFamily="34" charset="-122"/>
                <a:ea typeface="微软雅黑 Light" panose="020B0502040204020203" pitchFamily="34" charset="-122"/>
              </a:defRPr>
            </a:lvl1pPr>
          </a:lstStyle>
          <a:p>
            <a:pPr algn="ctr">
              <a:lnSpc>
                <a:spcPct val="100000"/>
              </a:lnSpc>
              <a:spcBef>
                <a:spcPts val="0"/>
              </a:spcBef>
              <a:spcAft>
                <a:spcPts val="0"/>
              </a:spcAft>
            </a:pPr>
            <a:r>
              <a:rPr lang="en-US" altLang="zh-CN" sz="1200" spc="0" dirty="0">
                <a:ln>
                  <a:noFill/>
                  <a:prstDash val="sysDot"/>
                </a:ln>
                <a:solidFill>
                  <a:schemeClr val="bg1"/>
                </a:solidFill>
                <a:latin typeface="Avenir Book" panose="02000503020000020003" charset="0"/>
                <a:ea typeface="+mn-ea"/>
                <a:cs typeface="Avenir Book" panose="02000503020000020003" charset="0"/>
                <a:sym typeface="+mn-ea"/>
              </a:rPr>
              <a:t>Integrated Remix IDE plugin for rapid testnet deployment.</a:t>
            </a:r>
            <a:endParaRPr lang="en-US" altLang="zh-CN" sz="1200" spc="0" dirty="0">
              <a:ln>
                <a:noFill/>
                <a:prstDash val="sysDot"/>
              </a:ln>
              <a:solidFill>
                <a:schemeClr val="bg1"/>
              </a:solidFill>
              <a:latin typeface="Avenir Book" panose="02000503020000020003" charset="0"/>
              <a:ea typeface="+mn-ea"/>
              <a:cs typeface="Avenir Book" panose="02000503020000020003" charset="0"/>
              <a:sym typeface="+mn-ea"/>
            </a:endParaRPr>
          </a:p>
        </p:txBody>
      </p:sp>
      <p:sp>
        <p:nvSpPr>
          <p:cNvPr id="20" name="文本框 19"/>
          <p:cNvSpPr txBox="1"/>
          <p:nvPr>
            <p:custDataLst>
              <p:tags r:id="rId14"/>
            </p:custDataLst>
          </p:nvPr>
        </p:nvSpPr>
        <p:spPr>
          <a:xfrm>
            <a:off x="1489135" y="7406110"/>
            <a:ext cx="2232922" cy="351483"/>
          </a:xfrm>
          <a:prstGeom prst="rect">
            <a:avLst/>
          </a:prstGeom>
          <a:noFill/>
        </p:spPr>
        <p:txBody>
          <a:bodyPr wrap="square" lIns="0" tIns="0" rIns="0" bIns="0" anchor="t" anchorCtr="0">
            <a:noAutofit/>
          </a:bodyPr>
          <a:lstStyle/>
          <a:p>
            <a:pPr algn="ctr">
              <a:lnSpc>
                <a:spcPct val="100000"/>
              </a:lnSpc>
            </a:pPr>
            <a:r>
              <a:rPr lang="en-US" altLang="zh-CN" b="1" dirty="0">
                <a:solidFill>
                  <a:srgbClr val="00E8B1"/>
                </a:solidFill>
                <a:latin typeface="Avenir Heavy" panose="02000503020000020003" charset="0"/>
                <a:cs typeface="Avenir Heavy" panose="02000503020000020003" charset="0"/>
              </a:rPr>
              <a:t>Tools</a:t>
            </a:r>
            <a:endParaRPr lang="en-US" altLang="zh-CN" b="1" dirty="0">
              <a:solidFill>
                <a:srgbClr val="00E8B1"/>
              </a:solidFill>
              <a:latin typeface="Avenir Heavy" panose="02000503020000020003" charset="0"/>
              <a:cs typeface="Avenir Heavy" panose="02000503020000020003" charset="0"/>
            </a:endParaRPr>
          </a:p>
        </p:txBody>
      </p:sp>
      <p:sp>
        <p:nvSpPr>
          <p:cNvPr id="21" name="椭圆 20"/>
          <p:cNvSpPr/>
          <p:nvPr>
            <p:custDataLst>
              <p:tags r:id="rId15"/>
            </p:custDataLst>
          </p:nvPr>
        </p:nvSpPr>
        <p:spPr>
          <a:xfrm>
            <a:off x="2288907" y="6745495"/>
            <a:ext cx="603781" cy="603781"/>
          </a:xfrm>
          <a:prstGeom prst="ellipse">
            <a:avLst/>
          </a:prstGeom>
          <a:solidFill>
            <a:srgbClr val="0F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fontScale="80000"/>
          </a:bodyPr>
          <a:lstStyle/>
          <a:p>
            <a:pPr algn="ctr"/>
            <a:r>
              <a:rPr lang="en-US" altLang="zh-CN" sz="3200" dirty="0">
                <a:solidFill>
                  <a:schemeClr val="bg1"/>
                </a:solidFill>
                <a:latin typeface="Avenir Medium" panose="02000503020000020003" charset="0"/>
                <a:cs typeface="Avenir Medium" panose="02000503020000020003" charset="0"/>
              </a:rPr>
              <a:t>03</a:t>
            </a:r>
            <a:endParaRPr lang="en-US" altLang="zh-CN" sz="3200" dirty="0">
              <a:solidFill>
                <a:schemeClr val="bg1"/>
              </a:solidFill>
              <a:latin typeface="Avenir Medium" panose="02000503020000020003" charset="0"/>
              <a:cs typeface="Avenir Medium" panose="02000503020000020003" charset="0"/>
            </a:endParaRPr>
          </a:p>
        </p:txBody>
      </p:sp>
      <p:sp>
        <p:nvSpPr>
          <p:cNvPr id="3" name="文本框 2"/>
          <p:cNvSpPr txBox="1"/>
          <p:nvPr/>
        </p:nvSpPr>
        <p:spPr>
          <a:xfrm>
            <a:off x="214630" y="1656715"/>
            <a:ext cx="4705985" cy="583565"/>
          </a:xfrm>
          <a:prstGeom prst="rect">
            <a:avLst/>
          </a:prstGeom>
          <a:noFill/>
          <a:effectLst>
            <a:outerShdw blurRad="50800" dist="38100" dir="2700000" algn="tl" rotWithShape="0">
              <a:prstClr val="black">
                <a:alpha val="40000"/>
              </a:prstClr>
            </a:outerShdw>
          </a:effectLst>
        </p:spPr>
        <p:txBody>
          <a:bodyPr wrap="square" rtlCol="0">
            <a:spAutoFit/>
          </a:bodyPr>
          <a:p>
            <a:pPr algn="ctr">
              <a:lnSpc>
                <a:spcPct val="100000"/>
              </a:lnSpc>
            </a:pPr>
            <a:r>
              <a:rPr lang="en-US" altLang="zh-CN" sz="3200" b="1">
                <a:solidFill>
                  <a:srgbClr val="00E8B1"/>
                </a:solidFill>
                <a:latin typeface="Avenir Heavy" panose="02000503020000020003" charset="0"/>
                <a:ea typeface="Alibaba PuHuiTi Regular" panose="00020600040101010101" charset="-122"/>
                <a:cs typeface="Avenir Heavy" panose="02000503020000020003" charset="0"/>
              </a:rPr>
              <a:t>Smart Contract Platform</a:t>
            </a:r>
            <a:endParaRPr lang="en-US" altLang="zh-CN" sz="3200" b="1">
              <a:solidFill>
                <a:srgbClr val="00E8B1"/>
              </a:solidFill>
              <a:latin typeface="Avenir Heavy" panose="02000503020000020003" charset="0"/>
              <a:ea typeface="Alibaba PuHuiTi Regular" panose="00020600040101010101" charset="-122"/>
              <a:cs typeface="Avenir Heavy" panose="02000503020000020003" charset="0"/>
            </a:endParaRPr>
          </a:p>
        </p:txBody>
      </p:sp>
      <p:sp>
        <p:nvSpPr>
          <p:cNvPr id="7" name="文本框 6"/>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03</a:t>
            </a:r>
            <a:endParaRPr lang="en-US" altLang="zh-CN" sz="4800" b="1">
              <a:solidFill>
                <a:schemeClr val="bg1"/>
              </a:solidFill>
              <a:latin typeface="DIN Alternate" panose="020B0500000000000000" charset="0"/>
              <a:cs typeface="DIN Alternate" panose="020B0500000000000000" charset="0"/>
            </a:endParaRPr>
          </a:p>
        </p:txBody>
      </p:sp>
      <p:sp>
        <p:nvSpPr>
          <p:cNvPr id="9" name="文本框 8"/>
          <p:cNvSpPr txBox="1"/>
          <p:nvPr/>
        </p:nvSpPr>
        <p:spPr>
          <a:xfrm>
            <a:off x="998855" y="517525"/>
            <a:ext cx="2967990" cy="706755"/>
          </a:xfrm>
          <a:prstGeom prst="rect">
            <a:avLst/>
          </a:prstGeom>
          <a:noFill/>
        </p:spPr>
        <p:txBody>
          <a:bodyPr wrap="square" rtlCol="0">
            <a:spAutoFit/>
          </a:bodyPr>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Smart Contracts &amp; Developer Support</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sp>
        <p:nvSpPr>
          <p:cNvPr id="10" name="文本框 9"/>
          <p:cNvSpPr txBox="1"/>
          <p:nvPr/>
        </p:nvSpPr>
        <p:spPr>
          <a:xfrm>
            <a:off x="998855" y="289560"/>
            <a:ext cx="2967355" cy="306705"/>
          </a:xfrm>
          <a:prstGeom prst="rect">
            <a:avLst/>
          </a:prstGeom>
          <a:noFill/>
        </p:spPr>
        <p:txBody>
          <a:bodyPr wrap="square" rtlCol="0">
            <a:spAutoFit/>
          </a:bodyPr>
          <a:p>
            <a:r>
              <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rPr>
              <a:t>Tantin Chain</a:t>
            </a:r>
            <a:endPar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endParaRPr>
          </a:p>
        </p:txBody>
      </p:sp>
    </p:spTree>
    <p:custDataLst>
      <p:tags r:id="rId1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14630" y="1889760"/>
            <a:ext cx="4702175" cy="521970"/>
          </a:xfrm>
          <a:prstGeom prst="rect">
            <a:avLst/>
          </a:prstGeom>
          <a:noFill/>
          <a:effectLst>
            <a:outerShdw blurRad="50800" dist="38100" dir="2700000" algn="tl" rotWithShape="0">
              <a:prstClr val="black">
                <a:alpha val="40000"/>
              </a:prstClr>
            </a:outerShdw>
          </a:effectLst>
        </p:spPr>
        <p:txBody>
          <a:bodyPr wrap="square" rtlCol="0">
            <a:spAutoFit/>
          </a:bodyPr>
          <a:p>
            <a:pPr algn="l">
              <a:lnSpc>
                <a:spcPct val="100000"/>
              </a:lnSpc>
            </a:pPr>
            <a:r>
              <a:rPr lang="en-US" altLang="zh-CN" sz="2800" b="1">
                <a:solidFill>
                  <a:srgbClr val="00E8B1"/>
                </a:solidFill>
                <a:latin typeface="Avenir Heavy" panose="02000503020000020003" charset="0"/>
                <a:ea typeface="Alibaba PuHuiTi Regular" panose="00020600040101010101" charset="-122"/>
                <a:cs typeface="Avenir Heavy" panose="02000503020000020003" charset="0"/>
              </a:rPr>
              <a:t>Cross-Chain Compatibility</a:t>
            </a:r>
            <a:endParaRPr lang="en-US" altLang="zh-CN" sz="2800" b="1">
              <a:solidFill>
                <a:srgbClr val="00E8B1"/>
              </a:solidFill>
              <a:latin typeface="Avenir Heavy" panose="02000503020000020003" charset="0"/>
              <a:ea typeface="Alibaba PuHuiTi Regular" panose="00020600040101010101" charset="-122"/>
              <a:cs typeface="Avenir Heavy" panose="02000503020000020003" charset="0"/>
            </a:endParaRPr>
          </a:p>
        </p:txBody>
      </p:sp>
      <p:sp>
        <p:nvSpPr>
          <p:cNvPr id="33" name="任意多边形 32"/>
          <p:cNvSpPr/>
          <p:nvPr>
            <p:custDataLst>
              <p:tags r:id="rId1"/>
            </p:custDataLst>
          </p:nvPr>
        </p:nvSpPr>
        <p:spPr>
          <a:xfrm rot="2700000">
            <a:off x="2064291" y="4906699"/>
            <a:ext cx="936120" cy="934732"/>
          </a:xfrm>
          <a:custGeom>
            <a:avLst/>
            <a:gdLst>
              <a:gd name="connsiteX0" fmla="*/ 731 w 2016"/>
              <a:gd name="connsiteY0" fmla="*/ 742 h 2010"/>
              <a:gd name="connsiteX1" fmla="*/ 2016 w 2016"/>
              <a:gd name="connsiteY1" fmla="*/ 0 h 2010"/>
              <a:gd name="connsiteX2" fmla="*/ 2016 w 2016"/>
              <a:gd name="connsiteY2" fmla="*/ 2010 h 2010"/>
              <a:gd name="connsiteX3" fmla="*/ 0 w 2016"/>
              <a:gd name="connsiteY3" fmla="*/ 2010 h 2010"/>
              <a:gd name="connsiteX4" fmla="*/ 731 w 2016"/>
              <a:gd name="connsiteY4" fmla="*/ 742 h 2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 h="2010">
                <a:moveTo>
                  <a:pt x="731" y="742"/>
                </a:moveTo>
                <a:lnTo>
                  <a:pt x="2016" y="0"/>
                </a:lnTo>
                <a:lnTo>
                  <a:pt x="2016" y="2010"/>
                </a:lnTo>
                <a:lnTo>
                  <a:pt x="0" y="2010"/>
                </a:lnTo>
                <a:lnTo>
                  <a:pt x="731" y="742"/>
                </a:lnTo>
                <a:close/>
              </a:path>
            </a:pathLst>
          </a:custGeom>
          <a:gradFill>
            <a:gsLst>
              <a:gs pos="41000">
                <a:schemeClr val="accent5">
                  <a:lumMod val="81000"/>
                  <a:lumOff val="19000"/>
                  <a:alpha val="100000"/>
                </a:schemeClr>
              </a:gs>
              <a:gs pos="100000">
                <a:schemeClr val="accent5">
                  <a:lumMod val="58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730">
              <a:solidFill>
                <a:schemeClr val="lt1"/>
              </a:solidFill>
              <a:sym typeface="+mn-ea"/>
            </a:endParaRPr>
          </a:p>
        </p:txBody>
      </p:sp>
      <p:sp>
        <p:nvSpPr>
          <p:cNvPr id="34" name="任意多边形 33"/>
          <p:cNvSpPr/>
          <p:nvPr>
            <p:custDataLst>
              <p:tags r:id="rId2"/>
            </p:custDataLst>
          </p:nvPr>
        </p:nvSpPr>
        <p:spPr>
          <a:xfrm flipH="1" flipV="1">
            <a:off x="1871233" y="5372908"/>
            <a:ext cx="664821" cy="1172234"/>
          </a:xfrm>
          <a:custGeom>
            <a:avLst/>
            <a:gdLst>
              <a:gd name="connsiteX0" fmla="*/ 0 w 1436"/>
              <a:gd name="connsiteY0" fmla="*/ 2024 h 2532"/>
              <a:gd name="connsiteX1" fmla="*/ 2 w 1436"/>
              <a:gd name="connsiteY1" fmla="*/ 0 h 2532"/>
              <a:gd name="connsiteX2" fmla="*/ 1436 w 1436"/>
              <a:gd name="connsiteY2" fmla="*/ 2532 h 2532"/>
              <a:gd name="connsiteX3" fmla="*/ 0 w 1436"/>
              <a:gd name="connsiteY3" fmla="*/ 2024 h 2532"/>
            </a:gdLst>
            <a:ahLst/>
            <a:cxnLst>
              <a:cxn ang="0">
                <a:pos x="connsiteX0" y="connsiteY0"/>
              </a:cxn>
              <a:cxn ang="0">
                <a:pos x="connsiteX1" y="connsiteY1"/>
              </a:cxn>
              <a:cxn ang="0">
                <a:pos x="connsiteX2" y="connsiteY2"/>
              </a:cxn>
              <a:cxn ang="0">
                <a:pos x="connsiteX3" y="connsiteY3"/>
              </a:cxn>
            </a:cxnLst>
            <a:rect l="l" t="t" r="r" b="b"/>
            <a:pathLst>
              <a:path w="1436" h="2532">
                <a:moveTo>
                  <a:pt x="0" y="2024"/>
                </a:moveTo>
                <a:lnTo>
                  <a:pt x="2" y="0"/>
                </a:lnTo>
                <a:lnTo>
                  <a:pt x="1436" y="2532"/>
                </a:lnTo>
                <a:lnTo>
                  <a:pt x="0" y="2024"/>
                </a:lnTo>
                <a:close/>
              </a:path>
            </a:pathLst>
          </a:custGeom>
          <a:gradFill>
            <a:gsLst>
              <a:gs pos="2000">
                <a:schemeClr val="accent5">
                  <a:lumMod val="80000"/>
                  <a:alpha val="100000"/>
                </a:schemeClr>
              </a:gs>
              <a:gs pos="100000">
                <a:srgbClr val="00E8B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730">
              <a:solidFill>
                <a:schemeClr val="lt1"/>
              </a:solidFill>
              <a:sym typeface="+mn-ea"/>
            </a:endParaRPr>
          </a:p>
        </p:txBody>
      </p:sp>
      <p:sp>
        <p:nvSpPr>
          <p:cNvPr id="35" name="任意多边形 34"/>
          <p:cNvSpPr/>
          <p:nvPr>
            <p:custDataLst>
              <p:tags r:id="rId3"/>
            </p:custDataLst>
          </p:nvPr>
        </p:nvSpPr>
        <p:spPr>
          <a:xfrm flipV="1">
            <a:off x="2534204" y="5376149"/>
            <a:ext cx="660192" cy="1168993"/>
          </a:xfrm>
          <a:custGeom>
            <a:avLst/>
            <a:gdLst>
              <a:gd name="connsiteX0" fmla="*/ 0 w 1426"/>
              <a:gd name="connsiteY0" fmla="*/ 2016 h 2525"/>
              <a:gd name="connsiteX1" fmla="*/ 0 w 1426"/>
              <a:gd name="connsiteY1" fmla="*/ 0 h 2525"/>
              <a:gd name="connsiteX2" fmla="*/ 1426 w 1426"/>
              <a:gd name="connsiteY2" fmla="*/ 2525 h 2525"/>
              <a:gd name="connsiteX3" fmla="*/ 0 w 1426"/>
              <a:gd name="connsiteY3" fmla="*/ 2016 h 2525"/>
            </a:gdLst>
            <a:ahLst/>
            <a:cxnLst>
              <a:cxn ang="0">
                <a:pos x="connsiteX0" y="connsiteY0"/>
              </a:cxn>
              <a:cxn ang="0">
                <a:pos x="connsiteX1" y="connsiteY1"/>
              </a:cxn>
              <a:cxn ang="0">
                <a:pos x="connsiteX2" y="connsiteY2"/>
              </a:cxn>
              <a:cxn ang="0">
                <a:pos x="connsiteX3" y="connsiteY3"/>
              </a:cxn>
            </a:cxnLst>
            <a:rect l="l" t="t" r="r" b="b"/>
            <a:pathLst>
              <a:path w="1426" h="2525">
                <a:moveTo>
                  <a:pt x="0" y="2016"/>
                </a:moveTo>
                <a:lnTo>
                  <a:pt x="0" y="0"/>
                </a:lnTo>
                <a:lnTo>
                  <a:pt x="1426" y="2525"/>
                </a:lnTo>
                <a:lnTo>
                  <a:pt x="0" y="2016"/>
                </a:lnTo>
                <a:close/>
              </a:path>
            </a:pathLst>
          </a:custGeom>
          <a:gradFill>
            <a:gsLst>
              <a:gs pos="2000">
                <a:schemeClr val="accent5">
                  <a:lumMod val="80000"/>
                  <a:alpha val="100000"/>
                </a:schemeClr>
              </a:gs>
              <a:gs pos="100000">
                <a:srgbClr val="00E8B1"/>
              </a:gs>
            </a:gsLst>
            <a:lin ang="1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730">
              <a:solidFill>
                <a:schemeClr val="lt1"/>
              </a:solidFill>
              <a:sym typeface="+mn-ea"/>
            </a:endParaRPr>
          </a:p>
        </p:txBody>
      </p:sp>
      <p:sp>
        <p:nvSpPr>
          <p:cNvPr id="36" name="椭圆 35"/>
          <p:cNvSpPr/>
          <p:nvPr>
            <p:custDataLst>
              <p:tags r:id="rId4"/>
            </p:custDataLst>
          </p:nvPr>
        </p:nvSpPr>
        <p:spPr>
          <a:xfrm>
            <a:off x="924928" y="4965033"/>
            <a:ext cx="3210219" cy="817601"/>
          </a:xfrm>
          <a:prstGeom prst="ellipse">
            <a:avLst/>
          </a:prstGeom>
          <a:gradFill>
            <a:gsLst>
              <a:gs pos="100000">
                <a:schemeClr val="accent5">
                  <a:lumMod val="60000"/>
                  <a:lumOff val="40000"/>
                  <a:alpha val="42000"/>
                </a:schemeClr>
              </a:gs>
              <a:gs pos="42000">
                <a:schemeClr val="accent5">
                  <a:lumMod val="20000"/>
                  <a:lumOff val="80000"/>
                  <a:alpha val="0"/>
                </a:schemeClr>
              </a:gs>
            </a:gsLst>
            <a:path path="circle">
              <a:fillToRect l="50000" t="50000" r="50000" b="50000"/>
            </a:path>
            <a:tileRect/>
          </a:gradFill>
          <a:ln w="762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730">
              <a:solidFill>
                <a:schemeClr val="lt1"/>
              </a:solidFill>
            </a:endParaRPr>
          </a:p>
        </p:txBody>
      </p:sp>
      <p:sp>
        <p:nvSpPr>
          <p:cNvPr id="38" name="任意多边形 37"/>
          <p:cNvSpPr/>
          <p:nvPr>
            <p:custDataLst>
              <p:tags r:id="rId5"/>
            </p:custDataLst>
          </p:nvPr>
        </p:nvSpPr>
        <p:spPr>
          <a:xfrm flipH="1">
            <a:off x="1871233" y="4014560"/>
            <a:ext cx="663896" cy="1416682"/>
          </a:xfrm>
          <a:custGeom>
            <a:avLst/>
            <a:gdLst>
              <a:gd name="connsiteX0" fmla="*/ 0 w 1434"/>
              <a:gd name="connsiteY0" fmla="*/ 3060 h 3060"/>
              <a:gd name="connsiteX1" fmla="*/ 0 w 1434"/>
              <a:gd name="connsiteY1" fmla="*/ 0 h 3060"/>
              <a:gd name="connsiteX2" fmla="*/ 1434 w 1434"/>
              <a:gd name="connsiteY2" fmla="*/ 2554 h 3060"/>
              <a:gd name="connsiteX3" fmla="*/ 0 w 1434"/>
              <a:gd name="connsiteY3" fmla="*/ 3060 h 3060"/>
            </a:gdLst>
            <a:ahLst/>
            <a:cxnLst>
              <a:cxn ang="0">
                <a:pos x="connsiteX0" y="connsiteY0"/>
              </a:cxn>
              <a:cxn ang="0">
                <a:pos x="connsiteX1" y="connsiteY1"/>
              </a:cxn>
              <a:cxn ang="0">
                <a:pos x="connsiteX2" y="connsiteY2"/>
              </a:cxn>
              <a:cxn ang="0">
                <a:pos x="connsiteX3" y="connsiteY3"/>
              </a:cxn>
            </a:cxnLst>
            <a:rect l="l" t="t" r="r" b="b"/>
            <a:pathLst>
              <a:path w="1434" h="3060">
                <a:moveTo>
                  <a:pt x="0" y="3060"/>
                </a:moveTo>
                <a:lnTo>
                  <a:pt x="0" y="0"/>
                </a:lnTo>
                <a:lnTo>
                  <a:pt x="1434" y="2554"/>
                </a:lnTo>
                <a:lnTo>
                  <a:pt x="0" y="3060"/>
                </a:lnTo>
                <a:close/>
              </a:path>
            </a:pathLst>
          </a:custGeom>
          <a:gradFill>
            <a:gsLst>
              <a:gs pos="2000">
                <a:schemeClr val="accent5">
                  <a:lumMod val="80000"/>
                  <a:alpha val="100000"/>
                </a:schemeClr>
              </a:gs>
              <a:gs pos="100000">
                <a:srgbClr val="00E8B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730">
              <a:solidFill>
                <a:schemeClr val="lt1"/>
              </a:solidFill>
              <a:sym typeface="+mn-ea"/>
            </a:endParaRPr>
          </a:p>
        </p:txBody>
      </p:sp>
      <p:sp>
        <p:nvSpPr>
          <p:cNvPr id="39" name="任意多边形 38"/>
          <p:cNvSpPr/>
          <p:nvPr>
            <p:custDataLst>
              <p:tags r:id="rId6"/>
            </p:custDataLst>
          </p:nvPr>
        </p:nvSpPr>
        <p:spPr>
          <a:xfrm>
            <a:off x="2534204" y="4014560"/>
            <a:ext cx="663896" cy="1416682"/>
          </a:xfrm>
          <a:custGeom>
            <a:avLst/>
            <a:gdLst>
              <a:gd name="connsiteX0" fmla="*/ 0 w 1434"/>
              <a:gd name="connsiteY0" fmla="*/ 3060 h 3060"/>
              <a:gd name="connsiteX1" fmla="*/ 0 w 1434"/>
              <a:gd name="connsiteY1" fmla="*/ 0 h 3060"/>
              <a:gd name="connsiteX2" fmla="*/ 1434 w 1434"/>
              <a:gd name="connsiteY2" fmla="*/ 2554 h 3060"/>
              <a:gd name="connsiteX3" fmla="*/ 0 w 1434"/>
              <a:gd name="connsiteY3" fmla="*/ 3060 h 3060"/>
            </a:gdLst>
            <a:ahLst/>
            <a:cxnLst>
              <a:cxn ang="0">
                <a:pos x="connsiteX0" y="connsiteY0"/>
              </a:cxn>
              <a:cxn ang="0">
                <a:pos x="connsiteX1" y="connsiteY1"/>
              </a:cxn>
              <a:cxn ang="0">
                <a:pos x="connsiteX2" y="connsiteY2"/>
              </a:cxn>
              <a:cxn ang="0">
                <a:pos x="connsiteX3" y="connsiteY3"/>
              </a:cxn>
            </a:cxnLst>
            <a:rect l="l" t="t" r="r" b="b"/>
            <a:pathLst>
              <a:path w="1434" h="3060">
                <a:moveTo>
                  <a:pt x="0" y="3060"/>
                </a:moveTo>
                <a:lnTo>
                  <a:pt x="0" y="0"/>
                </a:lnTo>
                <a:lnTo>
                  <a:pt x="1434" y="2554"/>
                </a:lnTo>
                <a:lnTo>
                  <a:pt x="0" y="3060"/>
                </a:lnTo>
                <a:close/>
              </a:path>
            </a:pathLst>
          </a:custGeom>
          <a:gradFill>
            <a:gsLst>
              <a:gs pos="2000">
                <a:schemeClr val="accent5">
                  <a:lumMod val="80000"/>
                  <a:alpha val="100000"/>
                </a:schemeClr>
              </a:gs>
              <a:gs pos="100000">
                <a:srgbClr val="00E8B1"/>
              </a:gs>
            </a:gsLst>
            <a:lin ang="1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730">
              <a:solidFill>
                <a:schemeClr val="lt1"/>
              </a:solidFill>
              <a:sym typeface="+mn-ea"/>
            </a:endParaRPr>
          </a:p>
        </p:txBody>
      </p:sp>
      <p:sp>
        <p:nvSpPr>
          <p:cNvPr id="40" name="椭圆 39"/>
          <p:cNvSpPr/>
          <p:nvPr>
            <p:custDataLst>
              <p:tags r:id="rId7"/>
            </p:custDataLst>
          </p:nvPr>
        </p:nvSpPr>
        <p:spPr>
          <a:xfrm>
            <a:off x="1867067" y="6530327"/>
            <a:ext cx="1331495" cy="209261"/>
          </a:xfrm>
          <a:prstGeom prst="ellipse">
            <a:avLst/>
          </a:prstGeom>
          <a:gradFill>
            <a:gsLst>
              <a:gs pos="0">
                <a:schemeClr val="accent5">
                  <a:alpha val="19000"/>
                </a:schemeClr>
              </a:gs>
              <a:gs pos="100000">
                <a:srgbClr val="F2F2F2">
                  <a:alpha val="0"/>
                </a:srgbClr>
              </a:gs>
              <a:gs pos="47000">
                <a:schemeClr val="accent5">
                  <a:alpha val="24000"/>
                </a:schemeClr>
              </a:gs>
            </a:gsLst>
            <a:path path="circle">
              <a:fillToRect l="50000" t="50000" r="50000" b="50000"/>
            </a:path>
            <a:tileRect/>
          </a:grad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730">
              <a:solidFill>
                <a:schemeClr val="lt1"/>
              </a:solidFill>
            </a:endParaRPr>
          </a:p>
        </p:txBody>
      </p:sp>
      <p:sp>
        <p:nvSpPr>
          <p:cNvPr id="42" name="椭圆 41"/>
          <p:cNvSpPr/>
          <p:nvPr>
            <p:custDataLst>
              <p:tags r:id="rId8"/>
            </p:custDataLst>
          </p:nvPr>
        </p:nvSpPr>
        <p:spPr>
          <a:xfrm>
            <a:off x="4073571" y="5296981"/>
            <a:ext cx="124076" cy="124076"/>
          </a:xfrm>
          <a:prstGeom prst="ellipse">
            <a:avLst/>
          </a:prstGeom>
          <a:noFill/>
          <a:ln w="3175">
            <a:solidFill>
              <a:srgbClr val="00E8B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730">
              <a:solidFill>
                <a:schemeClr val="lt1"/>
              </a:solidFill>
              <a:sym typeface="+mn-ea"/>
            </a:endParaRPr>
          </a:p>
        </p:txBody>
      </p:sp>
      <p:sp>
        <p:nvSpPr>
          <p:cNvPr id="44" name="椭圆 43"/>
          <p:cNvSpPr/>
          <p:nvPr>
            <p:custDataLst>
              <p:tags r:id="rId9"/>
            </p:custDataLst>
          </p:nvPr>
        </p:nvSpPr>
        <p:spPr>
          <a:xfrm>
            <a:off x="4107830" y="5331241"/>
            <a:ext cx="55093" cy="55093"/>
          </a:xfrm>
          <a:prstGeom prst="ellipse">
            <a:avLst/>
          </a:prstGeom>
          <a:solidFill>
            <a:srgbClr val="00E8B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730">
              <a:solidFill>
                <a:schemeClr val="lt1"/>
              </a:solidFill>
              <a:sym typeface="+mn-ea"/>
            </a:endParaRPr>
          </a:p>
        </p:txBody>
      </p:sp>
      <p:sp>
        <p:nvSpPr>
          <p:cNvPr id="49" name="矩形 48"/>
          <p:cNvSpPr/>
          <p:nvPr>
            <p:custDataLst>
              <p:tags r:id="rId10"/>
            </p:custDataLst>
          </p:nvPr>
        </p:nvSpPr>
        <p:spPr>
          <a:xfrm>
            <a:off x="280035" y="6814820"/>
            <a:ext cx="4566920" cy="937260"/>
          </a:xfrm>
          <a:prstGeom prst="rect">
            <a:avLst/>
          </a:prstGeom>
          <a:noFill/>
        </p:spPr>
        <p:txBody>
          <a:bodyPr wrap="square" lIns="0" tIns="0" rIns="0" bIns="0" rtlCol="0" anchor="t" anchorCtr="0">
            <a:noAutofit/>
          </a:bodyPr>
          <a:p>
            <a:pPr algn="just">
              <a:lnSpc>
                <a:spcPct val="130000"/>
              </a:lnSpc>
              <a:spcBef>
                <a:spcPct val="0"/>
              </a:spcBef>
              <a:spcAft>
                <a:spcPct val="0"/>
              </a:spcAft>
            </a:pPr>
            <a:r>
              <a:rPr lang="en-US" altLang="zh-CN" sz="1600" b="1">
                <a:solidFill>
                  <a:schemeClr val="bg1"/>
                </a:solidFill>
                <a:latin typeface="Avenir Heavy" panose="02000503020000020003" charset="0"/>
                <a:cs typeface="Avenir Heavy" panose="02000503020000020003" charset="0"/>
                <a:sym typeface="+mn-ea"/>
              </a:rPr>
              <a:t>Cross-Chain Bridges: </a:t>
            </a:r>
            <a:endParaRPr lang="en-US" altLang="zh-CN" sz="1600" b="1">
              <a:solidFill>
                <a:schemeClr val="bg1"/>
              </a:solidFill>
              <a:latin typeface="Avenir Heavy" panose="02000503020000020003" charset="0"/>
              <a:cs typeface="Avenir Heavy" panose="02000503020000020003" charset="0"/>
              <a:sym typeface="+mn-ea"/>
            </a:endParaRPr>
          </a:p>
          <a:p>
            <a:pPr algn="just">
              <a:lnSpc>
                <a:spcPct val="130000"/>
              </a:lnSpc>
              <a:spcBef>
                <a:spcPct val="0"/>
              </a:spcBef>
              <a:spcAft>
                <a:spcPct val="0"/>
              </a:spcAft>
            </a:pPr>
            <a:r>
              <a:rPr lang="en-US" altLang="zh-CN" sz="1600">
                <a:solidFill>
                  <a:schemeClr val="bg1"/>
                </a:solidFill>
                <a:latin typeface="Avenir Book" panose="02000503020000020003" charset="0"/>
                <a:cs typeface="Avenir Book" panose="02000503020000020003" charset="0"/>
                <a:sym typeface="+mn-ea"/>
              </a:rPr>
              <a:t>ERC-20 assets can be migrated 1:1 via bridge contracts.</a:t>
            </a:r>
            <a:endParaRPr lang="en-US" altLang="zh-CN" sz="1600">
              <a:solidFill>
                <a:schemeClr val="bg1"/>
              </a:solidFill>
              <a:latin typeface="Avenir Book" panose="02000503020000020003" charset="0"/>
              <a:cs typeface="Avenir Book" panose="02000503020000020003" charset="0"/>
              <a:sym typeface="+mn-ea"/>
            </a:endParaRPr>
          </a:p>
        </p:txBody>
      </p:sp>
      <p:sp>
        <p:nvSpPr>
          <p:cNvPr id="50" name="椭圆 49"/>
          <p:cNvSpPr/>
          <p:nvPr>
            <p:custDataLst>
              <p:tags r:id="rId11"/>
            </p:custDataLst>
          </p:nvPr>
        </p:nvSpPr>
        <p:spPr>
          <a:xfrm>
            <a:off x="868445" y="5296981"/>
            <a:ext cx="124076" cy="124076"/>
          </a:xfrm>
          <a:prstGeom prst="ellipse">
            <a:avLst/>
          </a:prstGeom>
          <a:noFill/>
          <a:ln w="3175">
            <a:solidFill>
              <a:srgbClr val="00E8B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730">
              <a:solidFill>
                <a:schemeClr val="lt1"/>
              </a:solidFill>
              <a:sym typeface="+mn-ea"/>
            </a:endParaRPr>
          </a:p>
        </p:txBody>
      </p:sp>
      <p:sp>
        <p:nvSpPr>
          <p:cNvPr id="52" name="椭圆 51"/>
          <p:cNvSpPr/>
          <p:nvPr>
            <p:custDataLst>
              <p:tags r:id="rId12"/>
            </p:custDataLst>
          </p:nvPr>
        </p:nvSpPr>
        <p:spPr>
          <a:xfrm>
            <a:off x="902705" y="5331241"/>
            <a:ext cx="55093" cy="55093"/>
          </a:xfrm>
          <a:prstGeom prst="ellipse">
            <a:avLst/>
          </a:prstGeom>
          <a:solidFill>
            <a:srgbClr val="00E8B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730">
              <a:solidFill>
                <a:schemeClr val="lt1"/>
              </a:solidFill>
              <a:sym typeface="+mn-ea"/>
            </a:endParaRPr>
          </a:p>
        </p:txBody>
      </p:sp>
      <p:sp>
        <p:nvSpPr>
          <p:cNvPr id="56" name="矩形 55"/>
          <p:cNvSpPr/>
          <p:nvPr>
            <p:custDataLst>
              <p:tags r:id="rId13"/>
            </p:custDataLst>
          </p:nvPr>
        </p:nvSpPr>
        <p:spPr>
          <a:xfrm>
            <a:off x="280035" y="2721610"/>
            <a:ext cx="4636770" cy="1087755"/>
          </a:xfrm>
          <a:prstGeom prst="rect">
            <a:avLst/>
          </a:prstGeom>
          <a:noFill/>
        </p:spPr>
        <p:txBody>
          <a:bodyPr wrap="square" lIns="0" tIns="0" rIns="0" bIns="0" rtlCol="0" anchor="t" anchorCtr="0">
            <a:noAutofit/>
          </a:bodyPr>
          <a:p>
            <a:pPr algn="l">
              <a:lnSpc>
                <a:spcPct val="130000"/>
              </a:lnSpc>
              <a:spcBef>
                <a:spcPct val="0"/>
              </a:spcBef>
              <a:spcAft>
                <a:spcPct val="0"/>
              </a:spcAft>
            </a:pPr>
            <a:r>
              <a:rPr lang="en-US" altLang="zh-CN" sz="1600" b="1">
                <a:solidFill>
                  <a:schemeClr val="bg1"/>
                </a:solidFill>
                <a:latin typeface="Avenir Heavy" panose="02000503020000020003" charset="0"/>
                <a:cs typeface="Avenir Heavy" panose="02000503020000020003" charset="0"/>
                <a:sym typeface="+mn-ea"/>
              </a:rPr>
              <a:t>EVM Equivalence: </a:t>
            </a:r>
            <a:r>
              <a:rPr lang="en-US" altLang="zh-CN" sz="1600">
                <a:solidFill>
                  <a:schemeClr val="bg1"/>
                </a:solidFill>
                <a:latin typeface="Avenir Book" panose="02000503020000020003" charset="0"/>
                <a:cs typeface="Avenir Book" panose="02000503020000020003" charset="0"/>
                <a:sym typeface="+mn-ea"/>
              </a:rPr>
              <a:t>Compatible with Ethereum RPC interfaces (e.g.,</a:t>
            </a:r>
            <a:r>
              <a:rPr lang="en-US" altLang="en-US" sz="1600">
                <a:solidFill>
                  <a:schemeClr val="bg1"/>
                </a:solidFill>
                <a:latin typeface="Avenir Book" panose="02000503020000020003" charset="0"/>
                <a:cs typeface="Avenir Book" panose="02000503020000020003" charset="0"/>
                <a:sym typeface="+mn-ea"/>
              </a:rPr>
              <a:t> </a:t>
            </a:r>
            <a:r>
              <a:rPr lang="en-US" altLang="zh-CN" sz="1600">
                <a:solidFill>
                  <a:schemeClr val="bg1"/>
                </a:solidFill>
                <a:latin typeface="Avenir Book" panose="02000503020000020003" charset="0"/>
                <a:cs typeface="Avenir Book" panose="02000503020000020003" charset="0"/>
                <a:sym typeface="+mn-ea"/>
              </a:rPr>
              <a:t>eth_call,</a:t>
            </a:r>
            <a:r>
              <a:rPr lang="en-US" altLang="en-US" sz="1600">
                <a:solidFill>
                  <a:schemeClr val="bg1"/>
                </a:solidFill>
                <a:latin typeface="Avenir Book" panose="02000503020000020003" charset="0"/>
                <a:cs typeface="Avenir Book" panose="02000503020000020003" charset="0"/>
                <a:sym typeface="+mn-ea"/>
              </a:rPr>
              <a:t> </a:t>
            </a:r>
            <a:r>
              <a:rPr lang="en-US" altLang="zh-CN" sz="1600">
                <a:solidFill>
                  <a:schemeClr val="bg1"/>
                </a:solidFill>
                <a:latin typeface="Avenir Book" panose="02000503020000020003" charset="0"/>
                <a:cs typeface="Avenir Book" panose="02000503020000020003" charset="0"/>
                <a:sym typeface="+mn-ea"/>
              </a:rPr>
              <a:t>eth_sendRawTransaction).</a:t>
            </a:r>
            <a:endParaRPr lang="en-US" altLang="zh-CN" sz="1600">
              <a:solidFill>
                <a:schemeClr val="bg1"/>
              </a:solidFill>
              <a:latin typeface="Avenir Book" panose="02000503020000020003" charset="0"/>
              <a:cs typeface="Avenir Book" panose="02000503020000020003" charset="0"/>
              <a:sym typeface="+mn-ea"/>
            </a:endParaRPr>
          </a:p>
          <a:p>
            <a:pPr algn="l">
              <a:lnSpc>
                <a:spcPct val="130000"/>
              </a:lnSpc>
              <a:spcBef>
                <a:spcPct val="0"/>
              </a:spcBef>
              <a:spcAft>
                <a:spcPct val="0"/>
              </a:spcAft>
            </a:pPr>
            <a:r>
              <a:rPr lang="en-US" altLang="zh-CN" sz="1600" b="1">
                <a:solidFill>
                  <a:schemeClr val="bg1"/>
                </a:solidFill>
                <a:latin typeface="Avenir Heavy" panose="02000503020000020003" charset="0"/>
                <a:cs typeface="Avenir Heavy" panose="02000503020000020003" charset="0"/>
                <a:sym typeface="+mn-ea"/>
              </a:rPr>
              <a:t>Wallet Integration: </a:t>
            </a:r>
            <a:r>
              <a:rPr lang="en-US" altLang="zh-CN" sz="1600">
                <a:solidFill>
                  <a:schemeClr val="bg1"/>
                </a:solidFill>
                <a:latin typeface="Avenir Book" panose="02000503020000020003" charset="0"/>
                <a:cs typeface="Avenir Book" panose="02000503020000020003" charset="0"/>
                <a:sym typeface="+mn-ea"/>
              </a:rPr>
              <a:t>Supports MetaMask and others.</a:t>
            </a:r>
            <a:endParaRPr lang="en-US" altLang="zh-CN" sz="1600">
              <a:solidFill>
                <a:schemeClr val="bg1"/>
              </a:solidFill>
              <a:latin typeface="Avenir Book" panose="02000503020000020003" charset="0"/>
              <a:cs typeface="Avenir Book" panose="02000503020000020003" charset="0"/>
              <a:sym typeface="+mn-ea"/>
            </a:endParaRPr>
          </a:p>
        </p:txBody>
      </p:sp>
      <p:sp>
        <p:nvSpPr>
          <p:cNvPr id="7" name="文本框 6"/>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03</a:t>
            </a:r>
            <a:endParaRPr lang="en-US" altLang="zh-CN" sz="4800" b="1">
              <a:solidFill>
                <a:schemeClr val="bg1"/>
              </a:solidFill>
              <a:latin typeface="DIN Alternate" panose="020B0500000000000000" charset="0"/>
              <a:cs typeface="DIN Alternate" panose="020B0500000000000000" charset="0"/>
            </a:endParaRPr>
          </a:p>
        </p:txBody>
      </p:sp>
      <p:sp>
        <p:nvSpPr>
          <p:cNvPr id="9" name="文本框 8"/>
          <p:cNvSpPr txBox="1"/>
          <p:nvPr/>
        </p:nvSpPr>
        <p:spPr>
          <a:xfrm>
            <a:off x="998855" y="517525"/>
            <a:ext cx="2967990" cy="706755"/>
          </a:xfrm>
          <a:prstGeom prst="rect">
            <a:avLst/>
          </a:prstGeom>
          <a:noFill/>
        </p:spPr>
        <p:txBody>
          <a:bodyPr wrap="square" rtlCol="0">
            <a:spAutoFit/>
          </a:bodyPr>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Smart Contracts &amp; Developer Support</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sp>
        <p:nvSpPr>
          <p:cNvPr id="10" name="文本框 9"/>
          <p:cNvSpPr txBox="1"/>
          <p:nvPr/>
        </p:nvSpPr>
        <p:spPr>
          <a:xfrm>
            <a:off x="998855" y="289560"/>
            <a:ext cx="2967355" cy="306705"/>
          </a:xfrm>
          <a:prstGeom prst="rect">
            <a:avLst/>
          </a:prstGeom>
          <a:noFill/>
        </p:spPr>
        <p:txBody>
          <a:bodyPr wrap="square" rtlCol="0">
            <a:spAutoFit/>
          </a:bodyPr>
          <a:p>
            <a:r>
              <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rPr>
              <a:t>Tantin Chain</a:t>
            </a:r>
            <a:endPar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endParaRPr>
          </a:p>
        </p:txBody>
      </p:sp>
    </p:spTree>
    <p:custDataLst>
      <p:tags r:id="rId1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09661" y="2159449"/>
            <a:ext cx="1303706" cy="1184910"/>
          </a:xfrm>
          <a:prstGeom prst="rect">
            <a:avLst/>
          </a:prstGeom>
          <a:noFill/>
        </p:spPr>
        <p:txBody>
          <a:bodyPr wrap="square" rtlCol="0">
            <a:spAutoFit/>
          </a:bodyPr>
          <a:p>
            <a:r>
              <a:rPr lang="en-US" altLang="zh-CN" sz="7110" b="1">
                <a:solidFill>
                  <a:schemeClr val="bg1"/>
                </a:solidFill>
                <a:latin typeface="DIN Alternate" panose="020B0500000000000000" charset="0"/>
                <a:cs typeface="DIN Alternate" panose="020B0500000000000000" charset="0"/>
              </a:rPr>
              <a:t>04</a:t>
            </a:r>
            <a:endParaRPr lang="en-US" altLang="zh-CN" sz="7110" b="1">
              <a:solidFill>
                <a:schemeClr val="bg1"/>
              </a:solidFill>
              <a:latin typeface="DIN Alternate" panose="020B0500000000000000" charset="0"/>
              <a:cs typeface="DIN Alternate" panose="020B0500000000000000" charset="0"/>
            </a:endParaRPr>
          </a:p>
        </p:txBody>
      </p:sp>
      <p:sp>
        <p:nvSpPr>
          <p:cNvPr id="5" name="文本框 4"/>
          <p:cNvSpPr txBox="1"/>
          <p:nvPr/>
        </p:nvSpPr>
        <p:spPr>
          <a:xfrm>
            <a:off x="709930" y="3344545"/>
            <a:ext cx="3677920" cy="2306955"/>
          </a:xfrm>
          <a:prstGeom prst="rect">
            <a:avLst/>
          </a:prstGeom>
          <a:noFill/>
        </p:spPr>
        <p:txBody>
          <a:bodyPr wrap="square" rtlCol="0">
            <a:spAutoFit/>
          </a:bodyPr>
          <a:p>
            <a:pPr algn="l"/>
            <a:r>
              <a:rPr lang="en-US" altLang="zh-CN" sz="4800" b="1">
                <a:solidFill>
                  <a:schemeClr val="bg1"/>
                </a:solidFill>
                <a:latin typeface="Avenir Heavy" panose="02000503020000020003" charset="0"/>
                <a:ea typeface="Alibaba PuHuiTi Regular" panose="00020600040101010101" charset="-122"/>
                <a:cs typeface="Avenir Heavy" panose="02000503020000020003" charset="0"/>
                <a:sym typeface="+mn-ea"/>
              </a:rPr>
              <a:t>Node Network Features</a:t>
            </a:r>
            <a:endParaRPr lang="en-US" altLang="zh-CN" sz="4800" b="1">
              <a:solidFill>
                <a:schemeClr val="bg1"/>
              </a:solidFill>
              <a:latin typeface="Avenir Heavy" panose="02000503020000020003" charset="0"/>
              <a:ea typeface="Alibaba PuHuiTi Regular" panose="00020600040101010101" charset="-122"/>
              <a:cs typeface="Avenir Heavy" panose="02000503020000020003" charset="0"/>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14630" y="1367790"/>
            <a:ext cx="4703445" cy="645160"/>
          </a:xfrm>
          <a:prstGeom prst="rect">
            <a:avLst/>
          </a:prstGeom>
          <a:noFill/>
          <a:effectLst>
            <a:outerShdw blurRad="50800" dist="38100" dir="2700000" algn="tl" rotWithShape="0">
              <a:prstClr val="black">
                <a:alpha val="40000"/>
              </a:prstClr>
            </a:outerShdw>
          </a:effectLst>
        </p:spPr>
        <p:txBody>
          <a:bodyPr wrap="square" rtlCol="0">
            <a:spAutoFit/>
          </a:bodyPr>
          <a:p>
            <a:pPr>
              <a:lnSpc>
                <a:spcPct val="100000"/>
              </a:lnSpc>
            </a:pPr>
            <a:r>
              <a:rPr lang="en-US" altLang="zh-CN" sz="3600" b="1">
                <a:solidFill>
                  <a:srgbClr val="00E8B1"/>
                </a:solidFill>
                <a:latin typeface="Avenir Heavy" panose="02000503020000020003" charset="0"/>
                <a:ea typeface="Alibaba PuHuiTi Regular" panose="00020600040101010101" charset="-122"/>
                <a:cs typeface="Avenir Heavy" panose="02000503020000020003" charset="0"/>
              </a:rPr>
              <a:t>Node Deployment</a:t>
            </a:r>
            <a:endParaRPr lang="en-US" altLang="zh-CN" sz="3600" b="1">
              <a:solidFill>
                <a:srgbClr val="00E8B1"/>
              </a:solidFill>
              <a:latin typeface="Avenir Heavy" panose="02000503020000020003" charset="0"/>
              <a:ea typeface="Alibaba PuHuiTi Regular" panose="00020600040101010101" charset="-122"/>
              <a:cs typeface="Avenir Heavy" panose="02000503020000020003" charset="0"/>
            </a:endParaRPr>
          </a:p>
        </p:txBody>
      </p:sp>
      <p:sp>
        <p:nvSpPr>
          <p:cNvPr id="9" name="文本框 8"/>
          <p:cNvSpPr txBox="1"/>
          <p:nvPr/>
        </p:nvSpPr>
        <p:spPr>
          <a:xfrm>
            <a:off x="214630" y="4373245"/>
            <a:ext cx="4702810" cy="953135"/>
          </a:xfrm>
          <a:prstGeom prst="rect">
            <a:avLst/>
          </a:prstGeom>
          <a:noFill/>
        </p:spPr>
        <p:txBody>
          <a:bodyPr wrap="square" rtlCol="0">
            <a:spAutoFit/>
          </a:bodyPr>
          <a:p>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Full Node: 4-core CPU, 8GB RAM, 500GB SSD (annual block data growth ≈120GB).</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a:p>
            <a:r>
              <a:rPr lang="en-US" altLang="en-US" sz="1400">
                <a:solidFill>
                  <a:schemeClr val="bg1"/>
                </a:solidFill>
                <a:latin typeface="Avenir Book" panose="02000503020000020003" charset="0"/>
                <a:ea typeface="Alibaba PuHuiTi Regular" panose="00020600040101010101" charset="-122"/>
                <a:cs typeface="Avenir Book" panose="02000503020000020003" charset="0"/>
              </a:rPr>
              <a:t></a:t>
            </a:r>
            <a:endParaRPr lang="en-US" altLang="en-US" sz="1400">
              <a:solidFill>
                <a:schemeClr val="bg1"/>
              </a:solidFill>
              <a:latin typeface="Avenir Book" panose="02000503020000020003" charset="0"/>
              <a:ea typeface="Alibaba PuHuiTi Regular" panose="00020600040101010101" charset="-122"/>
              <a:cs typeface="Avenir Book" panose="02000503020000020003" charset="0"/>
            </a:endParaRPr>
          </a:p>
          <a:p>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Light Node: Runs on Raspberry Pi 4B-level devices.</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10" name="文本框 9"/>
          <p:cNvSpPr txBox="1"/>
          <p:nvPr/>
        </p:nvSpPr>
        <p:spPr>
          <a:xfrm>
            <a:off x="214630" y="3974465"/>
            <a:ext cx="4702810" cy="368300"/>
          </a:xfrm>
          <a:prstGeom prst="rect">
            <a:avLst/>
          </a:prstGeom>
          <a:noFill/>
        </p:spPr>
        <p:txBody>
          <a:bodyPr wrap="square" rtlCol="0">
            <a:spAutoFit/>
          </a:bodyPr>
          <a:p>
            <a:r>
              <a:rPr lang="en-US" altLang="zh-CN" b="1">
                <a:solidFill>
                  <a:schemeClr val="bg1"/>
                </a:solidFill>
                <a:latin typeface="Avenir Heavy" panose="02000503020000020003" charset="0"/>
                <a:ea typeface="Alibaba PuHuiTi Regular" panose="00020600040101010101" charset="-122"/>
                <a:cs typeface="Avenir Heavy" panose="02000503020000020003" charset="0"/>
              </a:rPr>
              <a:t>Hardware Requirements</a:t>
            </a:r>
            <a:endParaRPr lang="en-US" altLang="zh-CN" b="1">
              <a:solidFill>
                <a:schemeClr val="bg1"/>
              </a:solidFill>
              <a:latin typeface="Avenir Heavy" panose="02000503020000020003" charset="0"/>
              <a:ea typeface="Alibaba PuHuiTi Regular" panose="00020600040101010101" charset="-122"/>
              <a:cs typeface="Avenir Heavy" panose="02000503020000020003" charset="0"/>
            </a:endParaRPr>
          </a:p>
        </p:txBody>
      </p:sp>
      <p:sp>
        <p:nvSpPr>
          <p:cNvPr id="11" name="文本框 10"/>
          <p:cNvSpPr txBox="1"/>
          <p:nvPr/>
        </p:nvSpPr>
        <p:spPr>
          <a:xfrm>
            <a:off x="214630" y="7668260"/>
            <a:ext cx="4702810" cy="521970"/>
          </a:xfrm>
          <a:prstGeom prst="rect">
            <a:avLst/>
          </a:prstGeom>
          <a:noFill/>
        </p:spPr>
        <p:txBody>
          <a:bodyPr wrap="square" rtlCol="0">
            <a:spAutoFit/>
          </a:bodyPr>
          <a:p>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Fee Distribution: 80% of transaction gas fees are used to buy back and burn CTC tokens.</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12" name="文本框 11"/>
          <p:cNvSpPr txBox="1"/>
          <p:nvPr/>
        </p:nvSpPr>
        <p:spPr>
          <a:xfrm>
            <a:off x="214630" y="7269480"/>
            <a:ext cx="4702810" cy="368300"/>
          </a:xfrm>
          <a:prstGeom prst="rect">
            <a:avLst/>
          </a:prstGeom>
          <a:noFill/>
        </p:spPr>
        <p:txBody>
          <a:bodyPr wrap="square" rtlCol="0">
            <a:spAutoFit/>
          </a:bodyPr>
          <a:p>
            <a:r>
              <a:rPr lang="en-US" altLang="zh-CN" b="1">
                <a:solidFill>
                  <a:schemeClr val="bg1"/>
                </a:solidFill>
                <a:latin typeface="Avenir Heavy" panose="02000503020000020003" charset="0"/>
                <a:ea typeface="Alibaba PuHuiTi Regular" panose="00020600040101010101" charset="-122"/>
                <a:cs typeface="Avenir Heavy" panose="02000503020000020003" charset="0"/>
              </a:rPr>
              <a:t>Node Incentives</a:t>
            </a:r>
            <a:endParaRPr lang="en-US" altLang="zh-CN" b="1">
              <a:solidFill>
                <a:schemeClr val="bg1"/>
              </a:solidFill>
              <a:latin typeface="Avenir Heavy" panose="02000503020000020003" charset="0"/>
              <a:ea typeface="Alibaba PuHuiTi Regular" panose="00020600040101010101" charset="-122"/>
              <a:cs typeface="Avenir Heavy" panose="02000503020000020003" charset="0"/>
            </a:endParaRPr>
          </a:p>
        </p:txBody>
      </p:sp>
      <p:pic>
        <p:nvPicPr>
          <p:cNvPr id="15" name="图片 14"/>
          <p:cNvPicPr>
            <a:picLocks noChangeAspect="1"/>
          </p:cNvPicPr>
          <p:nvPr/>
        </p:nvPicPr>
        <p:blipFill>
          <a:blip r:embed="rId1"/>
          <a:srcRect t="166" b="166"/>
          <a:stretch>
            <a:fillRect/>
          </a:stretch>
        </p:blipFill>
        <p:spPr>
          <a:xfrm>
            <a:off x="325755" y="2282190"/>
            <a:ext cx="4471035" cy="1461770"/>
          </a:xfrm>
          <a:prstGeom prst="rect">
            <a:avLst/>
          </a:prstGeom>
        </p:spPr>
      </p:pic>
      <p:pic>
        <p:nvPicPr>
          <p:cNvPr id="16" name="图片 15"/>
          <p:cNvPicPr>
            <a:picLocks noChangeAspect="1"/>
          </p:cNvPicPr>
          <p:nvPr/>
        </p:nvPicPr>
        <p:blipFill>
          <a:blip r:embed="rId2"/>
          <a:srcRect l="1160" r="1160"/>
          <a:stretch>
            <a:fillRect/>
          </a:stretch>
        </p:blipFill>
        <p:spPr>
          <a:xfrm>
            <a:off x="325755" y="5615940"/>
            <a:ext cx="4471035" cy="1461770"/>
          </a:xfrm>
          <a:prstGeom prst="rect">
            <a:avLst/>
          </a:prstGeom>
        </p:spPr>
      </p:pic>
      <p:sp>
        <p:nvSpPr>
          <p:cNvPr id="7" name="文本框 6"/>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04</a:t>
            </a:r>
            <a:endParaRPr lang="en-US" altLang="zh-CN" sz="4800" b="1">
              <a:solidFill>
                <a:schemeClr val="bg1"/>
              </a:solidFill>
              <a:latin typeface="DIN Alternate" panose="020B0500000000000000" charset="0"/>
              <a:cs typeface="DIN Alternate" panose="020B0500000000000000" charset="0"/>
            </a:endParaRPr>
          </a:p>
        </p:txBody>
      </p:sp>
      <p:sp>
        <p:nvSpPr>
          <p:cNvPr id="6" name="文本框 5"/>
          <p:cNvSpPr txBox="1"/>
          <p:nvPr/>
        </p:nvSpPr>
        <p:spPr>
          <a:xfrm>
            <a:off x="998855" y="517525"/>
            <a:ext cx="2967990" cy="398780"/>
          </a:xfrm>
          <a:prstGeom prst="rect">
            <a:avLst/>
          </a:prstGeom>
          <a:noFill/>
        </p:spPr>
        <p:txBody>
          <a:bodyPr wrap="square" rtlCol="0">
            <a:spAutoFit/>
          </a:bodyPr>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Node Network Features</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sp>
        <p:nvSpPr>
          <p:cNvPr id="8" name="文本框 7"/>
          <p:cNvSpPr txBox="1"/>
          <p:nvPr/>
        </p:nvSpPr>
        <p:spPr>
          <a:xfrm>
            <a:off x="998855" y="289560"/>
            <a:ext cx="2967355" cy="306705"/>
          </a:xfrm>
          <a:prstGeom prst="rect">
            <a:avLst/>
          </a:prstGeom>
          <a:noFill/>
        </p:spPr>
        <p:txBody>
          <a:bodyPr wrap="square" rtlCol="0">
            <a:spAutoFit/>
          </a:bodyPr>
          <a:p>
            <a:r>
              <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rPr>
              <a:t>Tantin Chain</a:t>
            </a:r>
            <a:endPar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09661" y="2159449"/>
            <a:ext cx="1303706" cy="1184910"/>
          </a:xfrm>
          <a:prstGeom prst="rect">
            <a:avLst/>
          </a:prstGeom>
          <a:noFill/>
        </p:spPr>
        <p:txBody>
          <a:bodyPr wrap="square" rtlCol="0">
            <a:spAutoFit/>
          </a:bodyPr>
          <a:p>
            <a:r>
              <a:rPr lang="en-US" altLang="zh-CN" sz="7110" b="1">
                <a:solidFill>
                  <a:schemeClr val="bg1"/>
                </a:solidFill>
                <a:latin typeface="DIN Alternate" panose="020B0500000000000000" charset="0"/>
                <a:cs typeface="DIN Alternate" panose="020B0500000000000000" charset="0"/>
              </a:rPr>
              <a:t>05</a:t>
            </a:r>
            <a:endParaRPr lang="en-US" altLang="zh-CN" sz="7110" b="1">
              <a:solidFill>
                <a:schemeClr val="bg1"/>
              </a:solidFill>
              <a:latin typeface="DIN Alternate" panose="020B0500000000000000" charset="0"/>
              <a:cs typeface="DIN Alternate" panose="020B0500000000000000" charset="0"/>
            </a:endParaRPr>
          </a:p>
        </p:txBody>
      </p:sp>
      <p:sp>
        <p:nvSpPr>
          <p:cNvPr id="5" name="文本框 4"/>
          <p:cNvSpPr txBox="1"/>
          <p:nvPr/>
        </p:nvSpPr>
        <p:spPr>
          <a:xfrm>
            <a:off x="709930" y="3344545"/>
            <a:ext cx="3677920" cy="2430145"/>
          </a:xfrm>
          <a:prstGeom prst="rect">
            <a:avLst/>
          </a:prstGeom>
          <a:noFill/>
        </p:spPr>
        <p:txBody>
          <a:bodyPr wrap="square" rtlCol="0">
            <a:spAutoFit/>
          </a:bodyPr>
          <a:p>
            <a:pPr algn="l"/>
            <a:r>
              <a:rPr lang="en-US" altLang="zh-CN" sz="4800" b="1">
                <a:solidFill>
                  <a:schemeClr val="bg1"/>
                </a:solidFill>
                <a:latin typeface="Avenir Heavy" panose="02000503020000020003" charset="0"/>
                <a:ea typeface="Alibaba PuHuiTi Regular" panose="00020600040101010101" charset="-122"/>
                <a:cs typeface="Avenir Heavy" panose="02000503020000020003" charset="0"/>
                <a:sym typeface="+mn-ea"/>
              </a:rPr>
              <a:t>Core Architecture: </a:t>
            </a:r>
            <a:r>
              <a:rPr lang="en-US" altLang="zh-CN" sz="2800">
                <a:solidFill>
                  <a:schemeClr val="bg1"/>
                </a:solidFill>
                <a:latin typeface="Avenir Book" panose="02000503020000020003" charset="0"/>
                <a:ea typeface="Alibaba PuHuiTi Regular" panose="00020600040101010101" charset="-122"/>
                <a:cs typeface="Avenir Book" panose="02000503020000020003" charset="0"/>
                <a:sym typeface="+mn-ea"/>
              </a:rPr>
              <a:t>Modularity &amp; AI-Driven Optimization</a:t>
            </a:r>
            <a:endParaRPr lang="en-US" altLang="zh-CN" sz="2800" b="1">
              <a:solidFill>
                <a:schemeClr val="bg1"/>
              </a:solidFill>
              <a:latin typeface="Avenir Book" panose="02000503020000020003" charset="0"/>
              <a:ea typeface="Alibaba PuHuiTi Regular" panose="00020600040101010101" charset="-122"/>
              <a:cs typeface="Avenir Book" panose="02000503020000020003" charset="0"/>
              <a:sym typeface="+mn-ea"/>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14630" y="1473835"/>
            <a:ext cx="4723130" cy="1198880"/>
          </a:xfrm>
          <a:prstGeom prst="rect">
            <a:avLst/>
          </a:prstGeom>
          <a:noFill/>
          <a:effectLst>
            <a:outerShdw blurRad="50800" dist="38100" dir="2700000" algn="tl" rotWithShape="0">
              <a:prstClr val="black">
                <a:alpha val="40000"/>
              </a:prstClr>
            </a:outerShdw>
          </a:effectLst>
        </p:spPr>
        <p:txBody>
          <a:bodyPr wrap="square" rtlCol="0">
            <a:spAutoFit/>
          </a:bodyPr>
          <a:p>
            <a:pPr>
              <a:lnSpc>
                <a:spcPct val="100000"/>
              </a:lnSpc>
            </a:pPr>
            <a:r>
              <a:rPr lang="en-US" altLang="zh-CN" sz="3600" b="1">
                <a:solidFill>
                  <a:srgbClr val="00E8B1"/>
                </a:solidFill>
                <a:latin typeface="Avenir Heavy" panose="02000503020000020003" charset="0"/>
                <a:ea typeface="Alibaba PuHuiTi Regular" panose="00020600040101010101" charset="-122"/>
                <a:cs typeface="Avenir Heavy" panose="02000503020000020003" charset="0"/>
              </a:rPr>
              <a:t>Three-Layer Modular Design</a:t>
            </a:r>
            <a:endParaRPr lang="en-US" altLang="zh-CN" sz="3600" b="1">
              <a:solidFill>
                <a:srgbClr val="00E8B1"/>
              </a:solidFill>
              <a:latin typeface="Avenir Heavy" panose="02000503020000020003" charset="0"/>
              <a:ea typeface="Alibaba PuHuiTi Regular" panose="00020600040101010101" charset="-122"/>
              <a:cs typeface="Avenir Heavy" panose="02000503020000020003" charset="0"/>
            </a:endParaRPr>
          </a:p>
        </p:txBody>
      </p:sp>
      <p:sp>
        <p:nvSpPr>
          <p:cNvPr id="7" name="等腰三角形 5"/>
          <p:cNvSpPr/>
          <p:nvPr>
            <p:custDataLst>
              <p:tags r:id="rId1"/>
            </p:custDataLst>
          </p:nvPr>
        </p:nvSpPr>
        <p:spPr>
          <a:xfrm>
            <a:off x="1228443" y="3213030"/>
            <a:ext cx="2386829" cy="1449450"/>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5">
                  <a:lumMod val="80000"/>
                  <a:alpha val="100000"/>
                </a:schemeClr>
              </a:gs>
              <a:gs pos="100000">
                <a:srgbClr val="00E8B1"/>
              </a:gs>
            </a:gsLst>
            <a:lin ang="2700000" scaled="0"/>
          </a:gradFill>
          <a:ln>
            <a:noFill/>
          </a:ln>
          <a:effectLst>
            <a:outerShdw blurRad="76200" dist="76200" dir="8100000" algn="tr" rotWithShape="0">
              <a:schemeClr val="accent5">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45205" tIns="72602" rIns="514270" bIns="62922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2860" b="1">
              <a:solidFill>
                <a:schemeClr val="lt1"/>
              </a:solidFill>
              <a:latin typeface="+mj-ea"/>
              <a:ea typeface="+mj-ea"/>
              <a:sym typeface="+mn-ea"/>
            </a:endParaRPr>
          </a:p>
        </p:txBody>
      </p:sp>
      <p:sp>
        <p:nvSpPr>
          <p:cNvPr id="14" name="梯形 6"/>
          <p:cNvSpPr/>
          <p:nvPr>
            <p:custDataLst>
              <p:tags r:id="rId2"/>
            </p:custDataLst>
          </p:nvPr>
        </p:nvSpPr>
        <p:spPr>
          <a:xfrm rot="12600000">
            <a:off x="2015108" y="3251043"/>
            <a:ext cx="1828695" cy="419048"/>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5">
                  <a:lumMod val="95000"/>
                  <a:lumOff val="5000"/>
                  <a:alpha val="100000"/>
                </a:schemeClr>
              </a:gs>
              <a:gs pos="90000">
                <a:srgbClr val="00E8B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45205" tIns="72602" rIns="514270" bIns="62922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2860" b="1">
              <a:solidFill>
                <a:schemeClr val="lt1"/>
              </a:solidFill>
              <a:latin typeface="+mj-ea"/>
              <a:ea typeface="+mj-ea"/>
              <a:sym typeface="+mn-ea"/>
            </a:endParaRPr>
          </a:p>
        </p:txBody>
      </p:sp>
      <p:sp>
        <p:nvSpPr>
          <p:cNvPr id="18" name="等腰三角形 5"/>
          <p:cNvSpPr/>
          <p:nvPr>
            <p:custDataLst>
              <p:tags r:id="rId3"/>
            </p:custDataLst>
          </p:nvPr>
        </p:nvSpPr>
        <p:spPr>
          <a:xfrm>
            <a:off x="2021371" y="4009086"/>
            <a:ext cx="1556336" cy="936038"/>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5">
                  <a:lumMod val="80000"/>
                  <a:alpha val="100000"/>
                </a:schemeClr>
              </a:gs>
              <a:gs pos="100000">
                <a:srgbClr val="00E8B1"/>
              </a:gs>
            </a:gsLst>
            <a:lin ang="2700000" scaled="0"/>
          </a:gradFill>
          <a:ln>
            <a:noFill/>
          </a:ln>
          <a:effectLst>
            <a:outerShdw blurRad="76200" dist="76200" dir="8100000" algn="tr" rotWithShape="0">
              <a:schemeClr val="accent5">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45205" tIns="72602" rIns="514270" bIns="62922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2860" b="1">
              <a:solidFill>
                <a:schemeClr val="lt1"/>
              </a:solidFill>
              <a:latin typeface="+mj-ea"/>
              <a:ea typeface="+mj-ea"/>
              <a:sym typeface="+mn-ea"/>
            </a:endParaRPr>
          </a:p>
        </p:txBody>
      </p:sp>
      <p:sp>
        <p:nvSpPr>
          <p:cNvPr id="20" name="梯形 6"/>
          <p:cNvSpPr/>
          <p:nvPr>
            <p:custDataLst>
              <p:tags r:id="rId4"/>
            </p:custDataLst>
          </p:nvPr>
        </p:nvSpPr>
        <p:spPr>
          <a:xfrm rot="12600000">
            <a:off x="2424318" y="3904436"/>
            <a:ext cx="1334960" cy="366276"/>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5">
                  <a:lumMod val="95000"/>
                  <a:lumOff val="5000"/>
                  <a:alpha val="100000"/>
                </a:schemeClr>
              </a:gs>
              <a:gs pos="90000">
                <a:srgbClr val="00E8B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45205" tIns="72602" rIns="514270" bIns="62922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2860" b="1">
              <a:solidFill>
                <a:schemeClr val="lt1"/>
              </a:solidFill>
              <a:latin typeface="+mj-ea"/>
              <a:ea typeface="+mj-ea"/>
              <a:sym typeface="+mn-ea"/>
            </a:endParaRPr>
          </a:p>
        </p:txBody>
      </p:sp>
      <p:sp>
        <p:nvSpPr>
          <p:cNvPr id="8" name="等腰三角形 3"/>
          <p:cNvSpPr/>
          <p:nvPr>
            <p:custDataLst>
              <p:tags r:id="rId5"/>
            </p:custDataLst>
          </p:nvPr>
        </p:nvSpPr>
        <p:spPr>
          <a:xfrm rot="7800000">
            <a:off x="2974403" y="4347187"/>
            <a:ext cx="556793" cy="1114033"/>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5">
                  <a:lumMod val="95000"/>
                  <a:lumOff val="5000"/>
                  <a:alpha val="100000"/>
                </a:schemeClr>
              </a:gs>
              <a:gs pos="90000">
                <a:srgbClr val="00E8B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45205" tIns="72602" rIns="514270" bIns="62922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2860" b="1">
              <a:solidFill>
                <a:schemeClr val="lt1"/>
              </a:solidFill>
              <a:latin typeface="+mj-ea"/>
              <a:ea typeface="+mj-ea"/>
              <a:sym typeface="+mn-ea"/>
            </a:endParaRPr>
          </a:p>
        </p:txBody>
      </p:sp>
      <p:sp>
        <p:nvSpPr>
          <p:cNvPr id="44" name="任意多边形 43"/>
          <p:cNvSpPr/>
          <p:nvPr>
            <p:custDataLst>
              <p:tags r:id="rId6"/>
            </p:custDataLst>
          </p:nvPr>
        </p:nvSpPr>
        <p:spPr>
          <a:xfrm>
            <a:off x="830862" y="2823051"/>
            <a:ext cx="1602848" cy="184077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5">
                  <a:lumMod val="50000"/>
                  <a:lumOff val="50000"/>
                  <a:alpha val="100000"/>
                </a:schemeClr>
              </a:gs>
              <a:gs pos="70000">
                <a:srgbClr val="00E8B1"/>
              </a:gs>
            </a:gsLst>
            <a:lin ang="2700000" scaled="0"/>
          </a:gradFill>
          <a:ln>
            <a:noFill/>
          </a:ln>
          <a:effectLst>
            <a:outerShdw blurRad="76200" dist="76200" dir="8100000" algn="tr" rotWithShape="0">
              <a:schemeClr val="accent5">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342846" tIns="400323" rIns="0" bIns="342846"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3200">
                <a:solidFill>
                  <a:srgbClr val="FFFFFF"/>
                </a:solidFill>
                <a:effectLst>
                  <a:outerShdw blurRad="50800" dist="38100" dir="5400000" algn="t" rotWithShape="0">
                    <a:schemeClr val="accent5">
                      <a:lumMod val="50000"/>
                      <a:alpha val="40000"/>
                    </a:schemeClr>
                  </a:outerShdw>
                </a:effectLst>
                <a:latin typeface="Avenir Medium" panose="02000503020000020003" charset="0"/>
                <a:cs typeface="Avenir Medium" panose="02000503020000020003" charset="0"/>
                <a:sym typeface="+mn-ea"/>
              </a:rPr>
              <a:t>01</a:t>
            </a:r>
            <a:endParaRPr lang="en-US" altLang="zh-CN" sz="3200">
              <a:solidFill>
                <a:srgbClr val="FFFFFF"/>
              </a:solidFill>
              <a:effectLst>
                <a:outerShdw blurRad="50800" dist="38100" dir="5400000" algn="t" rotWithShape="0">
                  <a:schemeClr val="accent5">
                    <a:lumMod val="50000"/>
                    <a:alpha val="40000"/>
                  </a:schemeClr>
                </a:outerShdw>
              </a:effectLst>
              <a:latin typeface="Avenir Medium" panose="02000503020000020003" charset="0"/>
              <a:cs typeface="Avenir Medium" panose="02000503020000020003" charset="0"/>
              <a:sym typeface="+mn-ea"/>
            </a:endParaRPr>
          </a:p>
        </p:txBody>
      </p:sp>
      <p:sp>
        <p:nvSpPr>
          <p:cNvPr id="45" name="任意多边形 44"/>
          <p:cNvSpPr/>
          <p:nvPr>
            <p:custDataLst>
              <p:tags r:id="rId7"/>
            </p:custDataLst>
          </p:nvPr>
        </p:nvSpPr>
        <p:spPr>
          <a:xfrm>
            <a:off x="1628261" y="3596300"/>
            <a:ext cx="1174855" cy="1348378"/>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5">
                  <a:lumMod val="50000"/>
                  <a:lumOff val="50000"/>
                  <a:alpha val="100000"/>
                </a:schemeClr>
              </a:gs>
              <a:gs pos="70000">
                <a:srgbClr val="00E8B1"/>
              </a:gs>
            </a:gsLst>
            <a:lin ang="2700000" scaled="0"/>
          </a:gradFill>
          <a:ln>
            <a:noFill/>
          </a:ln>
          <a:effectLst>
            <a:outerShdw blurRad="76200" dist="76200" dir="8100000" algn="tr" rotWithShape="0">
              <a:schemeClr val="accent5">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342846" tIns="400323" rIns="0" bIns="342846"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3200">
                <a:solidFill>
                  <a:srgbClr val="FFFFFF"/>
                </a:solidFill>
                <a:effectLst>
                  <a:outerShdw blurRad="50800" dist="38100" dir="5400000" algn="t" rotWithShape="0">
                    <a:schemeClr val="accent5">
                      <a:lumMod val="50000"/>
                      <a:alpha val="40000"/>
                    </a:schemeClr>
                  </a:outerShdw>
                </a:effectLst>
                <a:latin typeface="Avenir Medium" panose="02000503020000020003" charset="0"/>
                <a:cs typeface="Avenir Medium" panose="02000503020000020003" charset="0"/>
                <a:sym typeface="+mn-ea"/>
              </a:rPr>
              <a:t>02</a:t>
            </a:r>
            <a:endParaRPr lang="en-US" altLang="zh-CN" sz="3200">
              <a:solidFill>
                <a:srgbClr val="FFFFFF"/>
              </a:solidFill>
              <a:effectLst>
                <a:outerShdw blurRad="50800" dist="38100" dir="5400000" algn="t" rotWithShape="0">
                  <a:schemeClr val="accent5">
                    <a:lumMod val="50000"/>
                    <a:alpha val="40000"/>
                  </a:schemeClr>
                </a:outerShdw>
              </a:effectLst>
              <a:latin typeface="Avenir Medium" panose="02000503020000020003" charset="0"/>
              <a:cs typeface="Avenir Medium" panose="02000503020000020003" charset="0"/>
              <a:sym typeface="+mn-ea"/>
            </a:endParaRPr>
          </a:p>
        </p:txBody>
      </p:sp>
      <p:sp>
        <p:nvSpPr>
          <p:cNvPr id="46" name="任意多边形 45"/>
          <p:cNvSpPr/>
          <p:nvPr>
            <p:custDataLst>
              <p:tags r:id="rId8"/>
            </p:custDataLst>
          </p:nvPr>
        </p:nvSpPr>
        <p:spPr>
          <a:xfrm>
            <a:off x="2374229" y="4365523"/>
            <a:ext cx="1126555" cy="110643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5">
                  <a:lumMod val="50000"/>
                  <a:lumOff val="50000"/>
                  <a:alpha val="100000"/>
                </a:schemeClr>
              </a:gs>
              <a:gs pos="70000">
                <a:srgbClr val="00E8B1"/>
              </a:gs>
            </a:gsLst>
            <a:lin ang="2700000" scaled="0"/>
          </a:gradFill>
          <a:ln>
            <a:noFill/>
          </a:ln>
          <a:effectLst>
            <a:outerShdw blurRad="76200" dist="76200" dir="8100000" algn="tr" rotWithShape="0">
              <a:schemeClr val="accent5">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342846" tIns="400323" rIns="285369" bIns="342846" numCol="1" spcCol="0" rtlCol="0" fromWordArt="0" anchor="ctr" anchorCtr="0" forceAA="0" compatLnSpc="1">
            <a:normAutofit fontScale="7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3200">
                <a:solidFill>
                  <a:srgbClr val="FFFFFF"/>
                </a:solidFill>
                <a:effectLst>
                  <a:outerShdw blurRad="50800" dist="38100" dir="5400000" algn="t" rotWithShape="0">
                    <a:schemeClr val="accent5">
                      <a:lumMod val="50000"/>
                      <a:alpha val="40000"/>
                    </a:schemeClr>
                  </a:outerShdw>
                </a:effectLst>
                <a:latin typeface="Avenir Medium" panose="02000503020000020003" charset="0"/>
                <a:cs typeface="Avenir Medium" panose="02000503020000020003" charset="0"/>
                <a:sym typeface="+mn-ea"/>
              </a:rPr>
              <a:t>03</a:t>
            </a:r>
            <a:endParaRPr lang="en-US" altLang="zh-CN" sz="3200">
              <a:solidFill>
                <a:srgbClr val="FFFFFF"/>
              </a:solidFill>
              <a:effectLst>
                <a:outerShdw blurRad="50800" dist="38100" dir="5400000" algn="t" rotWithShape="0">
                  <a:schemeClr val="accent5">
                    <a:lumMod val="50000"/>
                    <a:alpha val="40000"/>
                  </a:schemeClr>
                </a:outerShdw>
              </a:effectLst>
              <a:latin typeface="Avenir Medium" panose="02000503020000020003" charset="0"/>
              <a:cs typeface="Avenir Medium" panose="02000503020000020003" charset="0"/>
              <a:sym typeface="+mn-ea"/>
            </a:endParaRPr>
          </a:p>
        </p:txBody>
      </p:sp>
      <p:sp>
        <p:nvSpPr>
          <p:cNvPr id="13" name="矩形 12"/>
          <p:cNvSpPr/>
          <p:nvPr>
            <p:custDataLst>
              <p:tags r:id="rId9"/>
            </p:custDataLst>
          </p:nvPr>
        </p:nvSpPr>
        <p:spPr>
          <a:xfrm>
            <a:off x="338737" y="5451847"/>
            <a:ext cx="3120723" cy="235686"/>
          </a:xfrm>
          <a:prstGeom prst="rect">
            <a:avLst/>
          </a:prstGeom>
          <a:noFill/>
        </p:spPr>
        <p:txBody>
          <a:bodyPr wrap="square" lIns="0" tIns="0" rIns="0" bIns="0" rtlCol="0" anchor="b" anchorCtr="0">
            <a:noAutofit/>
          </a:bodyPr>
          <a:lstStyle/>
          <a:p>
            <a:pPr algn="just">
              <a:spcBef>
                <a:spcPct val="0"/>
              </a:spcBef>
              <a:spcAft>
                <a:spcPct val="0"/>
              </a:spcAft>
            </a:pPr>
            <a:r>
              <a:rPr lang="en-US" altLang="zh-CN" b="1">
                <a:solidFill>
                  <a:srgbClr val="00E8B1"/>
                </a:solidFill>
                <a:latin typeface="Avenir Heavy" panose="02000503020000020003" charset="0"/>
                <a:cs typeface="Avenir Heavy" panose="02000503020000020003" charset="0"/>
              </a:rPr>
              <a:t>01.Execution Layer:</a:t>
            </a:r>
            <a:endParaRPr lang="en-US" altLang="zh-CN" b="1">
              <a:solidFill>
                <a:srgbClr val="00E8B1"/>
              </a:solidFill>
              <a:latin typeface="Avenir Heavy" panose="02000503020000020003" charset="0"/>
              <a:cs typeface="Avenir Heavy" panose="02000503020000020003" charset="0"/>
            </a:endParaRPr>
          </a:p>
        </p:txBody>
      </p:sp>
      <p:sp>
        <p:nvSpPr>
          <p:cNvPr id="17" name="矩形 16"/>
          <p:cNvSpPr/>
          <p:nvPr>
            <p:custDataLst>
              <p:tags r:id="rId10"/>
            </p:custDataLst>
          </p:nvPr>
        </p:nvSpPr>
        <p:spPr>
          <a:xfrm>
            <a:off x="338455" y="5692140"/>
            <a:ext cx="4528820" cy="575945"/>
          </a:xfrm>
          <a:prstGeom prst="rect">
            <a:avLst/>
          </a:prstGeom>
          <a:noFill/>
        </p:spPr>
        <p:txBody>
          <a:bodyPr wrap="square" lIns="0" tIns="0" rIns="0" bIns="0" rtlCol="0" anchor="t" anchorCtr="0">
            <a:noAutofit/>
          </a:bodyPr>
          <a:lstStyle/>
          <a:p>
            <a:pPr algn="just">
              <a:lnSpc>
                <a:spcPct val="100000"/>
              </a:lnSpc>
              <a:spcBef>
                <a:spcPct val="0"/>
              </a:spcBef>
              <a:spcAft>
                <a:spcPct val="0"/>
              </a:spcAft>
            </a:pPr>
            <a:r>
              <a:rPr lang="en-US" altLang="zh-CN" sz="1200">
                <a:solidFill>
                  <a:schemeClr val="bg1"/>
                </a:solidFill>
                <a:latin typeface="Avenir Book" panose="02000503020000020003" charset="0"/>
                <a:cs typeface="Avenir Book" panose="02000503020000020003" charset="0"/>
              </a:rPr>
              <a:t>Supports parallel VMs (EVM, MoveVM, WASM). Developers can migrate existing dApps with minimal code changes.</a:t>
            </a:r>
            <a:endParaRPr lang="en-US" altLang="zh-CN" sz="1200">
              <a:solidFill>
                <a:schemeClr val="bg1"/>
              </a:solidFill>
              <a:latin typeface="Avenir Book" panose="02000503020000020003" charset="0"/>
              <a:cs typeface="Avenir Book" panose="02000503020000020003" charset="0"/>
            </a:endParaRPr>
          </a:p>
        </p:txBody>
      </p:sp>
      <p:sp>
        <p:nvSpPr>
          <p:cNvPr id="19" name="矩形 18"/>
          <p:cNvSpPr/>
          <p:nvPr>
            <p:custDataLst>
              <p:tags r:id="rId11"/>
            </p:custDataLst>
          </p:nvPr>
        </p:nvSpPr>
        <p:spPr>
          <a:xfrm>
            <a:off x="338737" y="6354614"/>
            <a:ext cx="3120723" cy="235686"/>
          </a:xfrm>
          <a:prstGeom prst="rect">
            <a:avLst/>
          </a:prstGeom>
          <a:noFill/>
        </p:spPr>
        <p:txBody>
          <a:bodyPr wrap="square" lIns="0" tIns="0" rIns="0" bIns="0" rtlCol="0" anchor="b" anchorCtr="0">
            <a:noAutofit/>
          </a:bodyPr>
          <a:lstStyle/>
          <a:p>
            <a:pPr algn="just">
              <a:spcBef>
                <a:spcPct val="0"/>
              </a:spcBef>
              <a:spcAft>
                <a:spcPct val="0"/>
              </a:spcAft>
            </a:pPr>
            <a:r>
              <a:rPr lang="en-US" altLang="zh-CN" b="1">
                <a:solidFill>
                  <a:srgbClr val="00E8B1"/>
                </a:solidFill>
                <a:latin typeface="Avenir Heavy" panose="02000503020000020003" charset="0"/>
                <a:cs typeface="Avenir Heavy" panose="02000503020000020003" charset="0"/>
              </a:rPr>
              <a:t>02.Consensus Layer:</a:t>
            </a:r>
            <a:r>
              <a:rPr lang="en-US" altLang="en-US" b="1">
                <a:solidFill>
                  <a:srgbClr val="00E8B1"/>
                </a:solidFill>
                <a:latin typeface="Avenir Heavy" panose="02000503020000020003" charset="0"/>
                <a:cs typeface="Avenir Heavy" panose="02000503020000020003" charset="0"/>
              </a:rPr>
              <a:t> </a:t>
            </a:r>
            <a:endParaRPr lang="en-US" altLang="en-US" b="1">
              <a:solidFill>
                <a:srgbClr val="00E8B1"/>
              </a:solidFill>
              <a:latin typeface="Avenir Heavy" panose="02000503020000020003" charset="0"/>
              <a:cs typeface="Avenir Heavy" panose="02000503020000020003" charset="0"/>
            </a:endParaRPr>
          </a:p>
        </p:txBody>
      </p:sp>
      <p:sp>
        <p:nvSpPr>
          <p:cNvPr id="21" name="矩形 20"/>
          <p:cNvSpPr/>
          <p:nvPr>
            <p:custDataLst>
              <p:tags r:id="rId12"/>
            </p:custDataLst>
          </p:nvPr>
        </p:nvSpPr>
        <p:spPr>
          <a:xfrm>
            <a:off x="338455" y="6595110"/>
            <a:ext cx="4528820" cy="739775"/>
          </a:xfrm>
          <a:prstGeom prst="rect">
            <a:avLst/>
          </a:prstGeom>
          <a:noFill/>
        </p:spPr>
        <p:txBody>
          <a:bodyPr wrap="square" lIns="0" tIns="0" rIns="0" bIns="0" rtlCol="0" anchor="t" anchorCtr="0">
            <a:noAutofit/>
          </a:bodyPr>
          <a:lstStyle/>
          <a:p>
            <a:pPr algn="just">
              <a:lnSpc>
                <a:spcPct val="100000"/>
              </a:lnSpc>
              <a:spcBef>
                <a:spcPct val="0"/>
              </a:spcBef>
              <a:spcAft>
                <a:spcPct val="0"/>
              </a:spcAft>
            </a:pPr>
            <a:r>
              <a:rPr lang="en-US" altLang="zh-CN" sz="1200">
                <a:solidFill>
                  <a:schemeClr val="bg1"/>
                </a:solidFill>
                <a:latin typeface="Avenir Book" panose="02000503020000020003" charset="0"/>
                <a:cs typeface="Avenir Book" panose="02000503020000020003" charset="0"/>
              </a:rPr>
              <a:t>Dynamic Hybrid Consensus—PoS for daily transactions, Proof-of-History (PoH) for governance votes, with AI adjusting node incentives.</a:t>
            </a:r>
            <a:endParaRPr lang="en-US" altLang="zh-CN" sz="1200">
              <a:solidFill>
                <a:schemeClr val="bg1"/>
              </a:solidFill>
              <a:latin typeface="Avenir Book" panose="02000503020000020003" charset="0"/>
              <a:cs typeface="Avenir Book" panose="02000503020000020003" charset="0"/>
            </a:endParaRPr>
          </a:p>
        </p:txBody>
      </p:sp>
      <p:sp>
        <p:nvSpPr>
          <p:cNvPr id="22" name="矩形 21"/>
          <p:cNvSpPr/>
          <p:nvPr>
            <p:custDataLst>
              <p:tags r:id="rId13"/>
            </p:custDataLst>
          </p:nvPr>
        </p:nvSpPr>
        <p:spPr>
          <a:xfrm>
            <a:off x="338737" y="7395991"/>
            <a:ext cx="3120723" cy="235686"/>
          </a:xfrm>
          <a:prstGeom prst="rect">
            <a:avLst/>
          </a:prstGeom>
          <a:noFill/>
        </p:spPr>
        <p:txBody>
          <a:bodyPr wrap="square" lIns="0" tIns="0" rIns="0" bIns="0" rtlCol="0" anchor="b" anchorCtr="0">
            <a:noAutofit/>
          </a:bodyPr>
          <a:lstStyle/>
          <a:p>
            <a:pPr algn="just">
              <a:spcBef>
                <a:spcPct val="0"/>
              </a:spcBef>
              <a:spcAft>
                <a:spcPct val="0"/>
              </a:spcAft>
            </a:pPr>
            <a:r>
              <a:rPr lang="en-US" altLang="zh-CN" b="1">
                <a:solidFill>
                  <a:srgbClr val="00E8B1"/>
                </a:solidFill>
                <a:latin typeface="Avenir Heavy" panose="02000503020000020003" charset="0"/>
                <a:cs typeface="Avenir Heavy" panose="02000503020000020003" charset="0"/>
              </a:rPr>
              <a:t>03.Data Availability Layer:</a:t>
            </a:r>
            <a:endParaRPr lang="en-US" altLang="zh-CN" b="1">
              <a:solidFill>
                <a:srgbClr val="00E8B1"/>
              </a:solidFill>
              <a:latin typeface="Avenir Heavy" panose="02000503020000020003" charset="0"/>
              <a:cs typeface="Avenir Heavy" panose="02000503020000020003" charset="0"/>
            </a:endParaRPr>
          </a:p>
        </p:txBody>
      </p:sp>
      <p:sp>
        <p:nvSpPr>
          <p:cNvPr id="23" name="矩形 22"/>
          <p:cNvSpPr/>
          <p:nvPr>
            <p:custDataLst>
              <p:tags r:id="rId14"/>
            </p:custDataLst>
          </p:nvPr>
        </p:nvSpPr>
        <p:spPr>
          <a:xfrm>
            <a:off x="338455" y="7635875"/>
            <a:ext cx="4528820" cy="575945"/>
          </a:xfrm>
          <a:prstGeom prst="rect">
            <a:avLst/>
          </a:prstGeom>
          <a:noFill/>
        </p:spPr>
        <p:txBody>
          <a:bodyPr wrap="square" lIns="0" tIns="0" rIns="0" bIns="0" rtlCol="0" anchor="t" anchorCtr="0">
            <a:noAutofit/>
          </a:bodyPr>
          <a:lstStyle/>
          <a:p>
            <a:pPr algn="just">
              <a:lnSpc>
                <a:spcPct val="100000"/>
              </a:lnSpc>
              <a:spcBef>
                <a:spcPct val="0"/>
              </a:spcBef>
              <a:spcAft>
                <a:spcPct val="0"/>
              </a:spcAft>
            </a:pPr>
            <a:r>
              <a:rPr lang="en-US" altLang="zh-CN" sz="1200">
                <a:solidFill>
                  <a:schemeClr val="bg1"/>
                </a:solidFill>
                <a:latin typeface="Avenir Book" panose="02000503020000020003" charset="0"/>
                <a:cs typeface="Avenir Book" panose="02000503020000020003" charset="0"/>
              </a:rPr>
              <a:t>Integrates decentralized storage (only hashes stored on-chain, reducing full-node storage costs by 90%).</a:t>
            </a:r>
            <a:endParaRPr lang="en-US" altLang="zh-CN" sz="1200">
              <a:solidFill>
                <a:schemeClr val="bg1"/>
              </a:solidFill>
              <a:latin typeface="Avenir Book" panose="02000503020000020003" charset="0"/>
              <a:cs typeface="Avenir Book" panose="02000503020000020003" charset="0"/>
            </a:endParaRPr>
          </a:p>
        </p:txBody>
      </p:sp>
      <p:sp>
        <p:nvSpPr>
          <p:cNvPr id="4" name="文本框 3"/>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05</a:t>
            </a:r>
            <a:endParaRPr lang="en-US" altLang="zh-CN" sz="4800" b="1">
              <a:solidFill>
                <a:schemeClr val="bg1"/>
              </a:solidFill>
              <a:latin typeface="DIN Alternate" panose="020B0500000000000000" charset="0"/>
              <a:cs typeface="DIN Alternate" panose="020B0500000000000000" charset="0"/>
            </a:endParaRPr>
          </a:p>
        </p:txBody>
      </p:sp>
      <p:sp>
        <p:nvSpPr>
          <p:cNvPr id="5" name="文本框 4"/>
          <p:cNvSpPr txBox="1"/>
          <p:nvPr/>
        </p:nvSpPr>
        <p:spPr>
          <a:xfrm>
            <a:off x="998855" y="271145"/>
            <a:ext cx="3112135" cy="614045"/>
          </a:xfrm>
          <a:prstGeom prst="rect">
            <a:avLst/>
          </a:prstGeom>
          <a:noFill/>
        </p:spPr>
        <p:txBody>
          <a:bodyPr wrap="square" rtlCol="0">
            <a:spAutoFit/>
          </a:bodyPr>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Core Architecture: </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a:p>
            <a:pPr algn="l"/>
            <a:r>
              <a:rPr lang="en-US" altLang="zh-CN" sz="1400">
                <a:solidFill>
                  <a:schemeClr val="bg1"/>
                </a:solidFill>
                <a:latin typeface="Avenir Book" panose="02000503020000020003" charset="0"/>
                <a:ea typeface="Alibaba PuHuiTi Regular" panose="00020600040101010101" charset="-122"/>
                <a:cs typeface="Avenir Book" panose="02000503020000020003" charset="0"/>
                <a:sym typeface="+mn-ea"/>
              </a:rPr>
              <a:t>Modularity &amp; AI-Driven Optimization</a:t>
            </a:r>
            <a:endParaRPr lang="en-US" altLang="zh-CN" sz="1400" b="1">
              <a:solidFill>
                <a:schemeClr val="bg1"/>
              </a:solidFill>
              <a:latin typeface="Avenir Book" panose="02000503020000020003" charset="0"/>
              <a:ea typeface="Alibaba PuHuiTi Regular" panose="00020600040101010101" charset="-122"/>
              <a:cs typeface="Avenir Book" panose="02000503020000020003" charset="0"/>
              <a:sym typeface="+mn-ea"/>
            </a:endParaRPr>
          </a:p>
        </p:txBody>
      </p:sp>
    </p:spTree>
    <p:custDataLst>
      <p:tags r:id="rId1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214630" y="5669280"/>
            <a:ext cx="4723130" cy="737235"/>
          </a:xfrm>
          <a:prstGeom prst="rect">
            <a:avLst/>
          </a:prstGeom>
          <a:noFill/>
        </p:spPr>
        <p:txBody>
          <a:bodyPr wrap="square" rtlCol="0">
            <a:spAutoFit/>
          </a:bodyPr>
          <a:p>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AI adjusts fees based on network congestion and transaction type (DeFi/NFT/gaming), avoiding spikes like Ethereum’s NFT minting frenzies.</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9" name="文本框 8"/>
          <p:cNvSpPr txBox="1"/>
          <p:nvPr/>
        </p:nvSpPr>
        <p:spPr>
          <a:xfrm>
            <a:off x="214630" y="5195570"/>
            <a:ext cx="4723130" cy="368300"/>
          </a:xfrm>
          <a:prstGeom prst="rect">
            <a:avLst/>
          </a:prstGeom>
          <a:noFill/>
        </p:spPr>
        <p:txBody>
          <a:bodyPr wrap="square" rtlCol="0">
            <a:spAutoFit/>
          </a:bodyPr>
          <a:p>
            <a:r>
              <a:rPr lang="en-US" altLang="zh-CN" b="1">
                <a:solidFill>
                  <a:schemeClr val="bg1"/>
                </a:solidFill>
                <a:latin typeface="Avenir Heavy" panose="02000503020000020003" charset="0"/>
                <a:ea typeface="Alibaba PuHuiTi Regular" panose="00020600040101010101" charset="-122"/>
                <a:cs typeface="Avenir Heavy" panose="02000503020000020003" charset="0"/>
                <a:sym typeface="+mn-ea"/>
              </a:rPr>
              <a:t>Dynamic Gas Pricing: </a:t>
            </a:r>
            <a:endParaRPr lang="en-US" altLang="zh-CN"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sp>
        <p:nvSpPr>
          <p:cNvPr id="6" name="文本框 5"/>
          <p:cNvSpPr txBox="1"/>
          <p:nvPr/>
        </p:nvSpPr>
        <p:spPr>
          <a:xfrm>
            <a:off x="214630" y="7214870"/>
            <a:ext cx="4723130" cy="521970"/>
          </a:xfrm>
          <a:prstGeom prst="rect">
            <a:avLst/>
          </a:prstGeom>
          <a:noFill/>
        </p:spPr>
        <p:txBody>
          <a:bodyPr wrap="square" rtlCol="0">
            <a:spAutoFit/>
          </a:bodyPr>
          <a:p>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AI predicts high-traffic periods to pre-allocate computational resources.</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8" name="文本框 7"/>
          <p:cNvSpPr txBox="1"/>
          <p:nvPr/>
        </p:nvSpPr>
        <p:spPr>
          <a:xfrm>
            <a:off x="214630" y="6741160"/>
            <a:ext cx="4723130" cy="368300"/>
          </a:xfrm>
          <a:prstGeom prst="rect">
            <a:avLst/>
          </a:prstGeom>
          <a:noFill/>
        </p:spPr>
        <p:txBody>
          <a:bodyPr wrap="square" rtlCol="0">
            <a:spAutoFit/>
          </a:bodyPr>
          <a:p>
            <a:r>
              <a:rPr lang="en-US" altLang="zh-CN" b="1">
                <a:solidFill>
                  <a:schemeClr val="bg1"/>
                </a:solidFill>
                <a:latin typeface="Avenir Heavy" panose="02000503020000020003" charset="0"/>
                <a:ea typeface="Alibaba PuHuiTi Regular" panose="00020600040101010101" charset="-122"/>
                <a:cs typeface="Avenir Heavy" panose="02000503020000020003" charset="0"/>
                <a:sym typeface="+mn-ea"/>
              </a:rPr>
              <a:t>Resource Scheduling:</a:t>
            </a:r>
            <a:endParaRPr lang="en-US" altLang="zh-CN"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pic>
        <p:nvPicPr>
          <p:cNvPr id="13" name="图片 12"/>
          <p:cNvPicPr>
            <a:picLocks noChangeAspect="1"/>
          </p:cNvPicPr>
          <p:nvPr/>
        </p:nvPicPr>
        <p:blipFill>
          <a:blip r:embed="rId1"/>
          <a:srcRect b="20578"/>
          <a:stretch>
            <a:fillRect/>
          </a:stretch>
        </p:blipFill>
        <p:spPr>
          <a:xfrm>
            <a:off x="295275" y="2853690"/>
            <a:ext cx="4547870" cy="2042160"/>
          </a:xfrm>
          <a:prstGeom prst="rect">
            <a:avLst/>
          </a:prstGeom>
        </p:spPr>
      </p:pic>
      <p:sp>
        <p:nvSpPr>
          <p:cNvPr id="5" name="文本框 4"/>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05</a:t>
            </a:r>
            <a:endParaRPr lang="en-US" altLang="zh-CN" sz="4800" b="1">
              <a:solidFill>
                <a:schemeClr val="bg1"/>
              </a:solidFill>
              <a:latin typeface="DIN Alternate" panose="020B0500000000000000" charset="0"/>
              <a:cs typeface="DIN Alternate" panose="020B0500000000000000" charset="0"/>
            </a:endParaRPr>
          </a:p>
        </p:txBody>
      </p:sp>
      <p:sp>
        <p:nvSpPr>
          <p:cNvPr id="10" name="文本框 9"/>
          <p:cNvSpPr txBox="1"/>
          <p:nvPr/>
        </p:nvSpPr>
        <p:spPr>
          <a:xfrm>
            <a:off x="998855" y="271145"/>
            <a:ext cx="3112135" cy="614045"/>
          </a:xfrm>
          <a:prstGeom prst="rect">
            <a:avLst/>
          </a:prstGeom>
          <a:noFill/>
        </p:spPr>
        <p:txBody>
          <a:bodyPr wrap="square" rtlCol="0">
            <a:spAutoFit/>
          </a:bodyPr>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Core Architecture: </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a:p>
            <a:pPr algn="l"/>
            <a:r>
              <a:rPr lang="en-US" altLang="zh-CN" sz="1400">
                <a:solidFill>
                  <a:schemeClr val="bg1"/>
                </a:solidFill>
                <a:latin typeface="Avenir Book" panose="02000503020000020003" charset="0"/>
                <a:ea typeface="Alibaba PuHuiTi Regular" panose="00020600040101010101" charset="-122"/>
                <a:cs typeface="Avenir Book" panose="02000503020000020003" charset="0"/>
                <a:sym typeface="+mn-ea"/>
              </a:rPr>
              <a:t>Modularity &amp; AI-Driven Optimization</a:t>
            </a:r>
            <a:endParaRPr lang="en-US" altLang="zh-CN" sz="1400" b="1">
              <a:solidFill>
                <a:schemeClr val="bg1"/>
              </a:solidFill>
              <a:latin typeface="Avenir Book" panose="02000503020000020003" charset="0"/>
              <a:ea typeface="Alibaba PuHuiTi Regular" panose="00020600040101010101" charset="-122"/>
              <a:cs typeface="Avenir Book" panose="02000503020000020003" charset="0"/>
              <a:sym typeface="+mn-ea"/>
            </a:endParaRPr>
          </a:p>
        </p:txBody>
      </p:sp>
      <p:sp>
        <p:nvSpPr>
          <p:cNvPr id="11" name="文本框 10"/>
          <p:cNvSpPr txBox="1"/>
          <p:nvPr/>
        </p:nvSpPr>
        <p:spPr>
          <a:xfrm>
            <a:off x="214630" y="1473835"/>
            <a:ext cx="4723130" cy="1198880"/>
          </a:xfrm>
          <a:prstGeom prst="rect">
            <a:avLst/>
          </a:prstGeom>
          <a:noFill/>
          <a:effectLst>
            <a:outerShdw blurRad="50800" dist="38100" dir="2700000" algn="tl" rotWithShape="0">
              <a:prstClr val="black">
                <a:alpha val="40000"/>
              </a:prstClr>
            </a:outerShdw>
          </a:effectLst>
        </p:spPr>
        <p:txBody>
          <a:bodyPr wrap="square" rtlCol="0">
            <a:spAutoFit/>
          </a:bodyPr>
          <a:p>
            <a:pPr>
              <a:lnSpc>
                <a:spcPct val="100000"/>
              </a:lnSpc>
            </a:pPr>
            <a:r>
              <a:rPr lang="en-US" altLang="zh-CN" sz="3600" b="1">
                <a:solidFill>
                  <a:srgbClr val="00E8B1"/>
                </a:solidFill>
                <a:latin typeface="Avenir Heavy" panose="02000503020000020003" charset="0"/>
                <a:ea typeface="Alibaba PuHuiTi Regular" panose="00020600040101010101" charset="-122"/>
                <a:cs typeface="Avenir Heavy" panose="02000503020000020003" charset="0"/>
                <a:sym typeface="+mn-ea"/>
              </a:rPr>
              <a:t>AI-Native </a:t>
            </a:r>
            <a:endParaRPr lang="en-US" altLang="zh-CN" sz="3600" b="1">
              <a:solidFill>
                <a:srgbClr val="00E8B1"/>
              </a:solidFill>
              <a:latin typeface="Avenir Heavy" panose="02000503020000020003" charset="0"/>
              <a:ea typeface="Alibaba PuHuiTi Regular" panose="00020600040101010101" charset="-122"/>
              <a:cs typeface="Avenir Heavy" panose="02000503020000020003" charset="0"/>
            </a:endParaRPr>
          </a:p>
          <a:p>
            <a:pPr>
              <a:lnSpc>
                <a:spcPct val="100000"/>
              </a:lnSpc>
            </a:pPr>
            <a:r>
              <a:rPr lang="en-US" altLang="zh-CN" sz="3600" b="1">
                <a:solidFill>
                  <a:srgbClr val="00E8B1"/>
                </a:solidFill>
                <a:latin typeface="Avenir Heavy" panose="02000503020000020003" charset="0"/>
                <a:ea typeface="Alibaba PuHuiTi Regular" panose="00020600040101010101" charset="-122"/>
                <a:cs typeface="Avenir Heavy" panose="02000503020000020003" charset="0"/>
                <a:sym typeface="+mn-ea"/>
              </a:rPr>
              <a:t>Optimization</a:t>
            </a:r>
            <a:endParaRPr lang="en-US" altLang="zh-CN" sz="3600" b="1">
              <a:solidFill>
                <a:srgbClr val="00E8B1"/>
              </a:solidFill>
              <a:latin typeface="Avenir Heavy" panose="02000503020000020003" charset="0"/>
              <a:ea typeface="Alibaba PuHuiTi Regular" panose="00020600040101010101" charset="-122"/>
              <a:cs typeface="Avenir Heavy" panose="02000503020000020003" charset="0"/>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09661" y="2159449"/>
            <a:ext cx="1303706" cy="1184910"/>
          </a:xfrm>
          <a:prstGeom prst="rect">
            <a:avLst/>
          </a:prstGeom>
          <a:noFill/>
        </p:spPr>
        <p:txBody>
          <a:bodyPr wrap="square" rtlCol="0">
            <a:spAutoFit/>
          </a:bodyPr>
          <a:p>
            <a:r>
              <a:rPr lang="en-US" altLang="zh-CN" sz="7110" b="1">
                <a:solidFill>
                  <a:schemeClr val="bg1"/>
                </a:solidFill>
                <a:latin typeface="DIN Alternate" panose="020B0500000000000000" charset="0"/>
                <a:cs typeface="DIN Alternate" panose="020B0500000000000000" charset="0"/>
              </a:rPr>
              <a:t>06</a:t>
            </a:r>
            <a:endParaRPr lang="en-US" altLang="zh-CN" sz="7110" b="1">
              <a:solidFill>
                <a:schemeClr val="bg1"/>
              </a:solidFill>
              <a:latin typeface="DIN Alternate" panose="020B0500000000000000" charset="0"/>
              <a:cs typeface="DIN Alternate" panose="020B0500000000000000" charset="0"/>
            </a:endParaRPr>
          </a:p>
        </p:txBody>
      </p:sp>
      <p:sp>
        <p:nvSpPr>
          <p:cNvPr id="5" name="文本框 4"/>
          <p:cNvSpPr txBox="1"/>
          <p:nvPr/>
        </p:nvSpPr>
        <p:spPr>
          <a:xfrm>
            <a:off x="709930" y="3344545"/>
            <a:ext cx="3677920" cy="3169285"/>
          </a:xfrm>
          <a:prstGeom prst="rect">
            <a:avLst/>
          </a:prstGeom>
          <a:noFill/>
        </p:spPr>
        <p:txBody>
          <a:bodyPr wrap="square" rtlCol="0">
            <a:spAutoFit/>
          </a:bodyPr>
          <a:p>
            <a:pPr algn="l"/>
            <a:r>
              <a:rPr lang="en-US" altLang="zh-CN" sz="4800" b="1">
                <a:solidFill>
                  <a:schemeClr val="bg1"/>
                </a:solidFill>
                <a:latin typeface="Avenir Heavy" panose="02000503020000020003" charset="0"/>
                <a:ea typeface="Alibaba PuHuiTi Regular" panose="00020600040101010101" charset="-122"/>
                <a:cs typeface="Avenir Heavy" panose="02000503020000020003" charset="0"/>
                <a:sym typeface="+mn-ea"/>
              </a:rPr>
              <a:t>User Experience Revolution: </a:t>
            </a:r>
            <a:r>
              <a:rPr lang="en-US" altLang="zh-CN" sz="2800">
                <a:solidFill>
                  <a:schemeClr val="bg1"/>
                </a:solidFill>
                <a:latin typeface="Avenir Book" panose="02000503020000020003" charset="0"/>
                <a:ea typeface="Alibaba PuHuiTi Regular" panose="00020600040101010101" charset="-122"/>
                <a:cs typeface="Avenir Book" panose="02000503020000020003" charset="0"/>
                <a:sym typeface="+mn-ea"/>
              </a:rPr>
              <a:t>Chain Abstraction &amp; Socialized Entry</a:t>
            </a:r>
            <a:endParaRPr lang="en-US" altLang="zh-CN" sz="2800" b="1">
              <a:solidFill>
                <a:schemeClr val="bg1"/>
              </a:solidFill>
              <a:latin typeface="Avenir Book" panose="02000503020000020003" charset="0"/>
              <a:ea typeface="Alibaba PuHuiTi Regular" panose="00020600040101010101" charset="-122"/>
              <a:cs typeface="Avenir Book" panose="02000503020000020003" charset="0"/>
              <a:sym typeface="+mn-ea"/>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 name="文本框 64"/>
          <p:cNvSpPr txBox="1"/>
          <p:nvPr/>
        </p:nvSpPr>
        <p:spPr>
          <a:xfrm>
            <a:off x="214630" y="5762625"/>
            <a:ext cx="2357755" cy="1168400"/>
          </a:xfrm>
          <a:prstGeom prst="rect">
            <a:avLst/>
          </a:prstGeom>
          <a:noFill/>
        </p:spPr>
        <p:txBody>
          <a:bodyPr wrap="square" rtlCol="0">
            <a:spAutoFit/>
          </a:bodyPr>
          <a:p>
            <a:pPr algn="l"/>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One wallet address for all connected chains (like Web2 single sign-on), with cross-chain gas auto-settlement.</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66" name="文本框 65"/>
          <p:cNvSpPr txBox="1"/>
          <p:nvPr/>
        </p:nvSpPr>
        <p:spPr>
          <a:xfrm>
            <a:off x="214630" y="5220335"/>
            <a:ext cx="2357755" cy="368300"/>
          </a:xfrm>
          <a:prstGeom prst="rect">
            <a:avLst/>
          </a:prstGeom>
          <a:noFill/>
        </p:spPr>
        <p:txBody>
          <a:bodyPr wrap="square" rtlCol="0">
            <a:spAutoFit/>
          </a:bodyPr>
          <a:p>
            <a:pPr algn="l"/>
            <a:r>
              <a:rPr lang="en-US" altLang="zh-CN" b="1">
                <a:solidFill>
                  <a:schemeClr val="bg1"/>
                </a:solidFill>
                <a:latin typeface="Avenir Heavy" panose="02000503020000020003" charset="0"/>
                <a:ea typeface="Alibaba PuHuiTi Regular" panose="00020600040101010101" charset="-122"/>
                <a:cs typeface="Avenir Heavy" panose="02000503020000020003" charset="0"/>
                <a:sym typeface="+mn-ea"/>
              </a:rPr>
              <a:t>Unified Account</a:t>
            </a:r>
            <a:endParaRPr lang="en-US" altLang="zh-CN"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sp>
        <p:nvSpPr>
          <p:cNvPr id="67" name="文本框 66"/>
          <p:cNvSpPr txBox="1"/>
          <p:nvPr/>
        </p:nvSpPr>
        <p:spPr>
          <a:xfrm>
            <a:off x="2802255" y="6031230"/>
            <a:ext cx="2035810" cy="1599565"/>
          </a:xfrm>
          <a:prstGeom prst="rect">
            <a:avLst/>
          </a:prstGeom>
          <a:noFill/>
        </p:spPr>
        <p:txBody>
          <a:bodyPr wrap="square" rtlCol="0">
            <a:spAutoFit/>
          </a:bodyPr>
          <a:p>
            <a:pPr algn="l"/>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Default zk-SNARKs for privacy (amounts/addresses hidden). Compliance modules (e.g., KYC) configurable for enterprises.</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68" name="文本框 67"/>
          <p:cNvSpPr txBox="1"/>
          <p:nvPr/>
        </p:nvSpPr>
        <p:spPr>
          <a:xfrm>
            <a:off x="2802255" y="5220335"/>
            <a:ext cx="2035810" cy="645160"/>
          </a:xfrm>
          <a:prstGeom prst="rect">
            <a:avLst/>
          </a:prstGeom>
          <a:noFill/>
        </p:spPr>
        <p:txBody>
          <a:bodyPr wrap="square" rtlCol="0">
            <a:spAutoFit/>
          </a:bodyPr>
          <a:p>
            <a:pPr algn="l"/>
            <a:r>
              <a:rPr lang="en-US" altLang="zh-CN" b="1">
                <a:solidFill>
                  <a:schemeClr val="bg1"/>
                </a:solidFill>
                <a:latin typeface="Avenir Heavy" panose="02000503020000020003" charset="0"/>
                <a:ea typeface="Alibaba PuHuiTi Regular" panose="00020600040101010101" charset="-122"/>
                <a:cs typeface="Avenir Heavy" panose="02000503020000020003" charset="0"/>
                <a:sym typeface="+mn-ea"/>
              </a:rPr>
              <a:t>Zero-Knowledge Security</a:t>
            </a:r>
            <a:endParaRPr lang="en-US" altLang="zh-CN"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grpSp>
        <p:nvGrpSpPr>
          <p:cNvPr id="4" name="组合 3"/>
          <p:cNvGrpSpPr/>
          <p:nvPr>
            <p:custDataLst>
              <p:tags r:id="rId1"/>
            </p:custDataLst>
          </p:nvPr>
        </p:nvGrpSpPr>
        <p:grpSpPr>
          <a:xfrm>
            <a:off x="260350" y="2938780"/>
            <a:ext cx="2055495" cy="2055495"/>
            <a:chOff x="1751" y="4215"/>
            <a:chExt cx="4382" cy="4382"/>
          </a:xfrm>
        </p:grpSpPr>
        <p:grpSp>
          <p:nvGrpSpPr>
            <p:cNvPr id="49" name="组合 48"/>
            <p:cNvGrpSpPr/>
            <p:nvPr>
              <p:custDataLst>
                <p:tags r:id="rId2"/>
              </p:custDataLst>
            </p:nvPr>
          </p:nvGrpSpPr>
          <p:grpSpPr>
            <a:xfrm>
              <a:off x="1751" y="4215"/>
              <a:ext cx="4383" cy="4383"/>
              <a:chOff x="5253" y="3313"/>
              <a:chExt cx="3897" cy="3897"/>
            </a:xfrm>
          </p:grpSpPr>
          <p:sp>
            <p:nvSpPr>
              <p:cNvPr id="50" name="椭圆 49"/>
              <p:cNvSpPr/>
              <p:nvPr>
                <p:custDataLst>
                  <p:tags r:id="rId3"/>
                </p:custDataLst>
              </p:nvPr>
            </p:nvSpPr>
            <p:spPr>
              <a:xfrm>
                <a:off x="5853" y="3875"/>
                <a:ext cx="2695" cy="2695"/>
              </a:xfrm>
              <a:prstGeom prst="ellipse">
                <a:avLst/>
              </a:prstGeom>
              <a:gradFill>
                <a:gsLst>
                  <a:gs pos="0">
                    <a:schemeClr val="accent5">
                      <a:alpha val="17000"/>
                    </a:schemeClr>
                  </a:gs>
                  <a:gs pos="100000">
                    <a:srgbClr val="00E8B1">
                      <a:alpha val="9000"/>
                    </a:srgbClr>
                  </a:gs>
                </a:gsLst>
                <a:lin ang="13500000"/>
              </a:gradFill>
              <a:ln w="12700">
                <a:solidFill>
                  <a:srgbClr val="00E8B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en-US" altLang="zh-CN" sz="3095" b="1" dirty="0">
                    <a:solidFill>
                      <a:srgbClr val="FFFFFF"/>
                    </a:solidFill>
                    <a:latin typeface="+mn-ea"/>
                    <a:cs typeface="+mn-ea"/>
                    <a:sym typeface="+mn-ea"/>
                  </a:rPr>
                  <a:t> </a:t>
                </a:r>
                <a:endParaRPr lang="en-US" altLang="zh-CN" sz="3095" b="1" dirty="0">
                  <a:solidFill>
                    <a:srgbClr val="FFFFFF"/>
                  </a:solidFill>
                  <a:latin typeface="+mn-ea"/>
                  <a:cs typeface="+mn-ea"/>
                  <a:sym typeface="+mn-ea"/>
                </a:endParaRPr>
              </a:p>
            </p:txBody>
          </p:sp>
          <p:sp>
            <p:nvSpPr>
              <p:cNvPr id="53" name="椭圆 52"/>
              <p:cNvSpPr/>
              <p:nvPr>
                <p:custDataLst>
                  <p:tags r:id="rId4"/>
                </p:custDataLst>
              </p:nvPr>
            </p:nvSpPr>
            <p:spPr>
              <a:xfrm>
                <a:off x="5465" y="3486"/>
                <a:ext cx="3473" cy="3473"/>
              </a:xfrm>
              <a:prstGeom prst="ellipse">
                <a:avLst/>
              </a:prstGeom>
              <a:noFill/>
              <a:ln w="44450">
                <a:gradFill>
                  <a:gsLst>
                    <a:gs pos="99000">
                      <a:schemeClr val="accent5">
                        <a:alpha val="21000"/>
                      </a:schemeClr>
                    </a:gs>
                    <a:gs pos="0">
                      <a:schemeClr val="accent5">
                        <a:alpha val="10000"/>
                      </a:schemeClr>
                    </a:gs>
                  </a:gsLst>
                  <a:lin ang="16200000" scaled="1"/>
                </a:gra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26369" numCol="1" spcCol="0" rtlCol="0" fromWordArt="0" anchor="ctr" anchorCtr="0" forceAA="0" compatLnSpc="1">
                <a:noAutofit/>
              </a:bodyPr>
              <a:p>
                <a:pPr lvl="0" algn="ctr">
                  <a:buClrTx/>
                  <a:buSzTx/>
                  <a:buFontTx/>
                </a:pPr>
                <a:endParaRPr lang="zh-CN" altLang="en-US" sz="3430" b="1" spc="130" dirty="0">
                  <a:solidFill>
                    <a:schemeClr val="bg1"/>
                  </a:solidFill>
                  <a:uFillTx/>
                  <a:latin typeface="+中文标题" charset="0"/>
                  <a:ea typeface="+mj-ea"/>
                  <a:cs typeface="+mj-ea"/>
                  <a:sym typeface="+mn-ea"/>
                </a:endParaRPr>
              </a:p>
            </p:txBody>
          </p:sp>
          <p:sp>
            <p:nvSpPr>
              <p:cNvPr id="54" name="椭圆 53"/>
              <p:cNvSpPr/>
              <p:nvPr>
                <p:custDataLst>
                  <p:tags r:id="rId5"/>
                </p:custDataLst>
              </p:nvPr>
            </p:nvSpPr>
            <p:spPr>
              <a:xfrm>
                <a:off x="5253" y="3313"/>
                <a:ext cx="3897" cy="3897"/>
              </a:xfrm>
              <a:prstGeom prst="ellipse">
                <a:avLst/>
              </a:prstGeom>
              <a:noFill/>
              <a:ln w="44450">
                <a:gradFill>
                  <a:gsLst>
                    <a:gs pos="100000">
                      <a:schemeClr val="accent5">
                        <a:alpha val="4000"/>
                      </a:schemeClr>
                    </a:gs>
                    <a:gs pos="0">
                      <a:schemeClr val="accent5">
                        <a:alpha val="7000"/>
                      </a:schemeClr>
                    </a:gs>
                  </a:gsLst>
                  <a:lin ang="16200000" scaled="1"/>
                </a:gra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88491" numCol="1" spcCol="0" rtlCol="0" fromWordArt="0" anchor="ctr" anchorCtr="0" forceAA="0" compatLnSpc="1">
                <a:noAutofit/>
              </a:bodyPr>
              <a:p>
                <a:pPr lvl="0" algn="ctr">
                  <a:buClrTx/>
                  <a:buSzTx/>
                  <a:buFontTx/>
                </a:pPr>
                <a:endParaRPr lang="zh-CN" altLang="en-US" sz="3430" b="1" spc="130" dirty="0">
                  <a:solidFill>
                    <a:schemeClr val="bg1"/>
                  </a:solidFill>
                  <a:uFillTx/>
                  <a:latin typeface="+中文标题" charset="0"/>
                  <a:ea typeface="+mj-ea"/>
                  <a:cs typeface="+mj-ea"/>
                  <a:sym typeface="+mn-ea"/>
                </a:endParaRPr>
              </a:p>
            </p:txBody>
          </p:sp>
        </p:grpSp>
        <p:pic>
          <p:nvPicPr>
            <p:cNvPr id="71" name="图片 70"/>
            <p:cNvPicPr>
              <a:picLocks noChangeAspect="1"/>
            </p:cNvPicPr>
            <p:nvPr/>
          </p:nvPicPr>
          <p:blipFill>
            <a:blip r:embed="rId6"/>
            <a:stretch>
              <a:fillRect/>
            </a:stretch>
          </p:blipFill>
          <p:spPr>
            <a:xfrm>
              <a:off x="3206" y="5629"/>
              <a:ext cx="1402" cy="1402"/>
            </a:xfrm>
            <a:prstGeom prst="rect">
              <a:avLst/>
            </a:prstGeom>
          </p:spPr>
        </p:pic>
      </p:grpSp>
      <p:grpSp>
        <p:nvGrpSpPr>
          <p:cNvPr id="6" name="组合 5"/>
          <p:cNvGrpSpPr/>
          <p:nvPr>
            <p:custDataLst>
              <p:tags r:id="rId7"/>
            </p:custDataLst>
          </p:nvPr>
        </p:nvGrpSpPr>
        <p:grpSpPr>
          <a:xfrm>
            <a:off x="2736850" y="2938780"/>
            <a:ext cx="2055495" cy="2055495"/>
            <a:chOff x="1736" y="11430"/>
            <a:chExt cx="4382" cy="4382"/>
          </a:xfrm>
        </p:grpSpPr>
        <p:grpSp>
          <p:nvGrpSpPr>
            <p:cNvPr id="61" name="组合 60"/>
            <p:cNvGrpSpPr/>
            <p:nvPr>
              <p:custDataLst>
                <p:tags r:id="rId8"/>
              </p:custDataLst>
            </p:nvPr>
          </p:nvGrpSpPr>
          <p:grpSpPr>
            <a:xfrm>
              <a:off x="1736" y="11430"/>
              <a:ext cx="4383" cy="4383"/>
              <a:chOff x="5253" y="3313"/>
              <a:chExt cx="3897" cy="3897"/>
            </a:xfrm>
          </p:grpSpPr>
          <p:sp>
            <p:nvSpPr>
              <p:cNvPr id="62" name="椭圆 61"/>
              <p:cNvSpPr/>
              <p:nvPr>
                <p:custDataLst>
                  <p:tags r:id="rId9"/>
                </p:custDataLst>
              </p:nvPr>
            </p:nvSpPr>
            <p:spPr>
              <a:xfrm>
                <a:off x="5853" y="3875"/>
                <a:ext cx="2695" cy="2695"/>
              </a:xfrm>
              <a:prstGeom prst="ellipse">
                <a:avLst/>
              </a:prstGeom>
              <a:gradFill>
                <a:gsLst>
                  <a:gs pos="0">
                    <a:schemeClr val="accent5">
                      <a:alpha val="17000"/>
                    </a:schemeClr>
                  </a:gs>
                  <a:gs pos="100000">
                    <a:srgbClr val="00E8B1">
                      <a:alpha val="9000"/>
                    </a:srgbClr>
                  </a:gs>
                </a:gsLst>
                <a:lin ang="13500000"/>
              </a:gradFill>
              <a:ln w="12700">
                <a:solidFill>
                  <a:srgbClr val="00E8B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en-US" altLang="zh-CN" sz="3095" b="1" dirty="0">
                    <a:solidFill>
                      <a:srgbClr val="FFFFFF"/>
                    </a:solidFill>
                    <a:latin typeface="+mn-ea"/>
                    <a:cs typeface="+mn-ea"/>
                    <a:sym typeface="+mn-ea"/>
                  </a:rPr>
                  <a:t> </a:t>
                </a:r>
                <a:endParaRPr lang="en-US" altLang="zh-CN" sz="3095" b="1" dirty="0">
                  <a:solidFill>
                    <a:srgbClr val="FFFFFF"/>
                  </a:solidFill>
                  <a:latin typeface="+mn-ea"/>
                  <a:cs typeface="+mn-ea"/>
                  <a:sym typeface="+mn-ea"/>
                </a:endParaRPr>
              </a:p>
            </p:txBody>
          </p:sp>
          <p:sp>
            <p:nvSpPr>
              <p:cNvPr id="63" name="椭圆 62"/>
              <p:cNvSpPr/>
              <p:nvPr>
                <p:custDataLst>
                  <p:tags r:id="rId10"/>
                </p:custDataLst>
              </p:nvPr>
            </p:nvSpPr>
            <p:spPr>
              <a:xfrm>
                <a:off x="5465" y="3486"/>
                <a:ext cx="3473" cy="3473"/>
              </a:xfrm>
              <a:prstGeom prst="ellipse">
                <a:avLst/>
              </a:prstGeom>
              <a:noFill/>
              <a:ln w="44450">
                <a:gradFill>
                  <a:gsLst>
                    <a:gs pos="99000">
                      <a:schemeClr val="accent5">
                        <a:alpha val="21000"/>
                      </a:schemeClr>
                    </a:gs>
                    <a:gs pos="0">
                      <a:schemeClr val="accent5">
                        <a:alpha val="10000"/>
                      </a:schemeClr>
                    </a:gs>
                  </a:gsLst>
                  <a:lin ang="16200000" scaled="1"/>
                </a:gra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26369" numCol="1" spcCol="0" rtlCol="0" fromWordArt="0" anchor="ctr" anchorCtr="0" forceAA="0" compatLnSpc="1">
                <a:noAutofit/>
              </a:bodyPr>
              <a:p>
                <a:pPr lvl="0" algn="ctr">
                  <a:buClrTx/>
                  <a:buSzTx/>
                  <a:buFontTx/>
                </a:pPr>
                <a:endParaRPr lang="zh-CN" altLang="en-US" sz="3430" b="1" spc="130" dirty="0">
                  <a:solidFill>
                    <a:schemeClr val="bg1"/>
                  </a:solidFill>
                  <a:uFillTx/>
                  <a:latin typeface="+中文标题" charset="0"/>
                  <a:ea typeface="+mj-ea"/>
                  <a:cs typeface="+mj-ea"/>
                  <a:sym typeface="+mn-ea"/>
                </a:endParaRPr>
              </a:p>
            </p:txBody>
          </p:sp>
          <p:sp>
            <p:nvSpPr>
              <p:cNvPr id="64" name="椭圆 63"/>
              <p:cNvSpPr/>
              <p:nvPr>
                <p:custDataLst>
                  <p:tags r:id="rId11"/>
                </p:custDataLst>
              </p:nvPr>
            </p:nvSpPr>
            <p:spPr>
              <a:xfrm>
                <a:off x="5253" y="3313"/>
                <a:ext cx="3897" cy="3897"/>
              </a:xfrm>
              <a:prstGeom prst="ellipse">
                <a:avLst/>
              </a:prstGeom>
              <a:noFill/>
              <a:ln w="44450">
                <a:gradFill>
                  <a:gsLst>
                    <a:gs pos="100000">
                      <a:schemeClr val="accent5">
                        <a:alpha val="4000"/>
                      </a:schemeClr>
                    </a:gs>
                    <a:gs pos="0">
                      <a:schemeClr val="accent5">
                        <a:alpha val="7000"/>
                      </a:schemeClr>
                    </a:gs>
                  </a:gsLst>
                  <a:lin ang="16200000" scaled="1"/>
                </a:gra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88491" numCol="1" spcCol="0" rtlCol="0" fromWordArt="0" anchor="ctr" anchorCtr="0" forceAA="0" compatLnSpc="1">
                <a:noAutofit/>
              </a:bodyPr>
              <a:p>
                <a:pPr lvl="0" algn="ctr">
                  <a:buClrTx/>
                  <a:buSzTx/>
                  <a:buFontTx/>
                </a:pPr>
                <a:endParaRPr lang="zh-CN" altLang="en-US" sz="3430" b="1" spc="130" dirty="0">
                  <a:solidFill>
                    <a:schemeClr val="bg1"/>
                  </a:solidFill>
                  <a:uFillTx/>
                  <a:latin typeface="+中文标题" charset="0"/>
                  <a:ea typeface="+mj-ea"/>
                  <a:cs typeface="+mj-ea"/>
                  <a:sym typeface="+mn-ea"/>
                </a:endParaRPr>
              </a:p>
            </p:txBody>
          </p:sp>
        </p:grpSp>
        <p:pic>
          <p:nvPicPr>
            <p:cNvPr id="72" name="图片 71"/>
            <p:cNvPicPr>
              <a:picLocks noChangeAspect="1"/>
            </p:cNvPicPr>
            <p:nvPr/>
          </p:nvPicPr>
          <p:blipFill>
            <a:blip r:embed="rId12"/>
            <a:stretch>
              <a:fillRect/>
            </a:stretch>
          </p:blipFill>
          <p:spPr>
            <a:xfrm>
              <a:off x="3101" y="12793"/>
              <a:ext cx="1662" cy="1662"/>
            </a:xfrm>
            <a:prstGeom prst="rect">
              <a:avLst/>
            </a:prstGeom>
          </p:spPr>
        </p:pic>
      </p:grpSp>
      <p:sp>
        <p:nvSpPr>
          <p:cNvPr id="5" name="文本框 4"/>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06</a:t>
            </a:r>
            <a:endParaRPr lang="en-US" altLang="zh-CN" sz="4800" b="1">
              <a:solidFill>
                <a:schemeClr val="bg1"/>
              </a:solidFill>
              <a:latin typeface="DIN Alternate" panose="020B0500000000000000" charset="0"/>
              <a:cs typeface="DIN Alternate" panose="020B0500000000000000" charset="0"/>
            </a:endParaRPr>
          </a:p>
        </p:txBody>
      </p:sp>
      <p:sp>
        <p:nvSpPr>
          <p:cNvPr id="10" name="文本框 9"/>
          <p:cNvSpPr txBox="1"/>
          <p:nvPr/>
        </p:nvSpPr>
        <p:spPr>
          <a:xfrm>
            <a:off x="998855" y="271145"/>
            <a:ext cx="3317240" cy="614045"/>
          </a:xfrm>
          <a:prstGeom prst="rect">
            <a:avLst/>
          </a:prstGeom>
          <a:noFill/>
        </p:spPr>
        <p:txBody>
          <a:bodyPr wrap="square" rtlCol="0">
            <a:spAutoFit/>
          </a:bodyPr>
          <a:p>
            <a:pPr algn="l"/>
            <a:r>
              <a:rPr lang="en-US" altLang="zh-CN" b="1">
                <a:solidFill>
                  <a:schemeClr val="bg1"/>
                </a:solidFill>
                <a:latin typeface="Avenir Heavy" panose="02000503020000020003" charset="0"/>
                <a:ea typeface="Alibaba PuHuiTi Regular" panose="00020600040101010101" charset="-122"/>
                <a:cs typeface="Avenir Heavy" panose="02000503020000020003" charset="0"/>
                <a:sym typeface="+mn-ea"/>
              </a:rPr>
              <a:t>User Experience Revolution:</a:t>
            </a:r>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 </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a:p>
            <a:pPr algn="l"/>
            <a:r>
              <a:rPr lang="en-US" altLang="zh-CN" sz="1400">
                <a:solidFill>
                  <a:schemeClr val="bg1"/>
                </a:solidFill>
                <a:latin typeface="Avenir Book" panose="02000503020000020003" charset="0"/>
                <a:ea typeface="Alibaba PuHuiTi Regular" panose="00020600040101010101" charset="-122"/>
                <a:cs typeface="Avenir Book" panose="02000503020000020003" charset="0"/>
                <a:sym typeface="+mn-ea"/>
              </a:rPr>
              <a:t>Chain Abstraction &amp; Socialized Entry</a:t>
            </a:r>
            <a:endParaRPr lang="en-US" altLang="zh-CN" sz="1400" b="1">
              <a:solidFill>
                <a:schemeClr val="bg1"/>
              </a:solidFill>
              <a:latin typeface="Avenir Book" panose="02000503020000020003" charset="0"/>
              <a:ea typeface="Alibaba PuHuiTi Regular" panose="00020600040101010101" charset="-122"/>
              <a:cs typeface="Avenir Book" panose="02000503020000020003" charset="0"/>
              <a:sym typeface="+mn-ea"/>
            </a:endParaRPr>
          </a:p>
        </p:txBody>
      </p:sp>
      <p:sp>
        <p:nvSpPr>
          <p:cNvPr id="11" name="文本框 10"/>
          <p:cNvSpPr txBox="1"/>
          <p:nvPr/>
        </p:nvSpPr>
        <p:spPr>
          <a:xfrm>
            <a:off x="214630" y="1417955"/>
            <a:ext cx="4723130" cy="1198880"/>
          </a:xfrm>
          <a:prstGeom prst="rect">
            <a:avLst/>
          </a:prstGeom>
          <a:noFill/>
          <a:effectLst>
            <a:outerShdw blurRad="50800" dist="38100" dir="2700000" algn="tl" rotWithShape="0">
              <a:prstClr val="black">
                <a:alpha val="40000"/>
              </a:prstClr>
            </a:outerShdw>
          </a:effectLst>
        </p:spPr>
        <p:txBody>
          <a:bodyPr wrap="square" rtlCol="0">
            <a:spAutoFit/>
          </a:bodyPr>
          <a:p>
            <a:pPr>
              <a:lnSpc>
                <a:spcPct val="100000"/>
              </a:lnSpc>
            </a:pPr>
            <a:r>
              <a:rPr lang="en-US" altLang="zh-CN" sz="3600" b="1">
                <a:solidFill>
                  <a:srgbClr val="00E8B1"/>
                </a:solidFill>
                <a:latin typeface="Avenir Heavy" panose="02000503020000020003" charset="0"/>
                <a:ea typeface="Alibaba PuHuiTi Regular" panose="00020600040101010101" charset="-122"/>
                <a:cs typeface="Avenir Heavy" panose="02000503020000020003" charset="0"/>
                <a:sym typeface="+mn-ea"/>
              </a:rPr>
              <a:t>Chain Abstraction </a:t>
            </a:r>
            <a:endParaRPr lang="en-US" altLang="zh-CN" sz="3600" b="1">
              <a:solidFill>
                <a:srgbClr val="00E8B1"/>
              </a:solidFill>
              <a:latin typeface="Avenir Heavy" panose="02000503020000020003" charset="0"/>
              <a:ea typeface="Alibaba PuHuiTi Regular" panose="00020600040101010101" charset="-122"/>
              <a:cs typeface="Avenir Heavy" panose="02000503020000020003" charset="0"/>
            </a:endParaRPr>
          </a:p>
          <a:p>
            <a:pPr>
              <a:lnSpc>
                <a:spcPct val="100000"/>
              </a:lnSpc>
            </a:pPr>
            <a:r>
              <a:rPr lang="en-US" altLang="zh-CN" sz="3600" b="1">
                <a:solidFill>
                  <a:srgbClr val="00E8B1"/>
                </a:solidFill>
                <a:latin typeface="Avenir Heavy" panose="02000503020000020003" charset="0"/>
                <a:ea typeface="Alibaba PuHuiTi Regular" panose="00020600040101010101" charset="-122"/>
                <a:cs typeface="Avenir Heavy" panose="02000503020000020003" charset="0"/>
                <a:sym typeface="+mn-ea"/>
              </a:rPr>
              <a:t>Layer</a:t>
            </a:r>
            <a:endParaRPr lang="en-US" altLang="zh-CN" sz="3600" b="1">
              <a:solidFill>
                <a:srgbClr val="00E8B1"/>
              </a:solidFill>
              <a:latin typeface="Avenir Heavy" panose="02000503020000020003" charset="0"/>
              <a:ea typeface="Alibaba PuHuiTi Regular" panose="00020600040101010101" charset="-122"/>
              <a:cs typeface="Avenir Heavy" panose="02000503020000020003" charset="0"/>
            </a:endParaRPr>
          </a:p>
        </p:txBody>
      </p:sp>
    </p:spTree>
    <p:custDataLst>
      <p:tags r:id="rId1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 name="文本框 64"/>
          <p:cNvSpPr txBox="1"/>
          <p:nvPr/>
        </p:nvSpPr>
        <p:spPr>
          <a:xfrm>
            <a:off x="118110" y="4486910"/>
            <a:ext cx="4925060" cy="521970"/>
          </a:xfrm>
          <a:prstGeom prst="rect">
            <a:avLst/>
          </a:prstGeom>
          <a:noFill/>
        </p:spPr>
        <p:txBody>
          <a:bodyPr wrap="square" rtlCol="0">
            <a:spAutoFit/>
          </a:bodyPr>
          <a:p>
            <a:pPr algn="ctr"/>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Twitter/Telegram plugins let users sign transactions and vote in DAOs directly on social platforms.</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66" name="文本框 65"/>
          <p:cNvSpPr txBox="1"/>
          <p:nvPr/>
        </p:nvSpPr>
        <p:spPr>
          <a:xfrm>
            <a:off x="118110" y="4084955"/>
            <a:ext cx="4925060" cy="398780"/>
          </a:xfrm>
          <a:prstGeom prst="rect">
            <a:avLst/>
          </a:prstGeom>
          <a:noFill/>
        </p:spPr>
        <p:txBody>
          <a:bodyPr wrap="square" rtlCol="0">
            <a:spAutoFit/>
          </a:bodyPr>
          <a:p>
            <a:pPr algn="ctr"/>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SocialFi Integration</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sp>
        <p:nvSpPr>
          <p:cNvPr id="67" name="文本框 66"/>
          <p:cNvSpPr txBox="1"/>
          <p:nvPr/>
        </p:nvSpPr>
        <p:spPr>
          <a:xfrm>
            <a:off x="118110" y="7683500"/>
            <a:ext cx="4925060" cy="521970"/>
          </a:xfrm>
          <a:prstGeom prst="rect">
            <a:avLst/>
          </a:prstGeom>
          <a:noFill/>
        </p:spPr>
        <p:txBody>
          <a:bodyPr wrap="square" rtlCol="0">
            <a:spAutoFit/>
          </a:bodyPr>
          <a:p>
            <a:pPr algn="ctr"/>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dApp growth metrics (DAU, volume) auto-convert to token rewards, forming a "user-developer-chain" flywheel.</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68" name="文本框 67"/>
          <p:cNvSpPr txBox="1"/>
          <p:nvPr/>
        </p:nvSpPr>
        <p:spPr>
          <a:xfrm>
            <a:off x="118110" y="7281545"/>
            <a:ext cx="4925060" cy="398780"/>
          </a:xfrm>
          <a:prstGeom prst="rect">
            <a:avLst/>
          </a:prstGeom>
          <a:noFill/>
        </p:spPr>
        <p:txBody>
          <a:bodyPr wrap="square" rtlCol="0">
            <a:spAutoFit/>
          </a:bodyPr>
          <a:p>
            <a:pPr algn="ctr"/>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On-Chain Achievement Economy</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pic>
        <p:nvPicPr>
          <p:cNvPr id="6" name="图片 5"/>
          <p:cNvPicPr/>
          <p:nvPr/>
        </p:nvPicPr>
        <p:blipFill>
          <a:blip r:embed="rId1"/>
          <a:srcRect t="21656" b="34785"/>
          <a:stretch>
            <a:fillRect/>
          </a:stretch>
        </p:blipFill>
        <p:spPr>
          <a:xfrm>
            <a:off x="508635" y="5339715"/>
            <a:ext cx="4110990" cy="1790700"/>
          </a:xfrm>
          <a:prstGeom prst="rect">
            <a:avLst/>
          </a:prstGeom>
        </p:spPr>
      </p:pic>
      <p:pic>
        <p:nvPicPr>
          <p:cNvPr id="7" name="图片 6"/>
          <p:cNvPicPr/>
          <p:nvPr/>
        </p:nvPicPr>
        <p:blipFill>
          <a:blip r:embed="rId2"/>
          <a:srcRect t="33426" b="23015"/>
          <a:stretch>
            <a:fillRect/>
          </a:stretch>
        </p:blipFill>
        <p:spPr>
          <a:xfrm>
            <a:off x="508635" y="2122805"/>
            <a:ext cx="4110990" cy="1790700"/>
          </a:xfrm>
          <a:prstGeom prst="rect">
            <a:avLst/>
          </a:prstGeom>
        </p:spPr>
      </p:pic>
      <p:sp>
        <p:nvSpPr>
          <p:cNvPr id="5" name="文本框 4"/>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06</a:t>
            </a:r>
            <a:endParaRPr lang="en-US" altLang="zh-CN" sz="4800" b="1">
              <a:solidFill>
                <a:schemeClr val="bg1"/>
              </a:solidFill>
              <a:latin typeface="DIN Alternate" panose="020B0500000000000000" charset="0"/>
              <a:cs typeface="DIN Alternate" panose="020B0500000000000000" charset="0"/>
            </a:endParaRPr>
          </a:p>
        </p:txBody>
      </p:sp>
      <p:sp>
        <p:nvSpPr>
          <p:cNvPr id="10" name="文本框 9"/>
          <p:cNvSpPr txBox="1"/>
          <p:nvPr/>
        </p:nvSpPr>
        <p:spPr>
          <a:xfrm>
            <a:off x="998855" y="271145"/>
            <a:ext cx="3317240" cy="614045"/>
          </a:xfrm>
          <a:prstGeom prst="rect">
            <a:avLst/>
          </a:prstGeom>
          <a:noFill/>
        </p:spPr>
        <p:txBody>
          <a:bodyPr wrap="square" rtlCol="0">
            <a:spAutoFit/>
          </a:bodyPr>
          <a:p>
            <a:pPr algn="l"/>
            <a:r>
              <a:rPr lang="en-US" altLang="zh-CN" b="1">
                <a:solidFill>
                  <a:schemeClr val="bg1"/>
                </a:solidFill>
                <a:latin typeface="Avenir Heavy" panose="02000503020000020003" charset="0"/>
                <a:ea typeface="Alibaba PuHuiTi Regular" panose="00020600040101010101" charset="-122"/>
                <a:cs typeface="Avenir Heavy" panose="02000503020000020003" charset="0"/>
                <a:sym typeface="+mn-ea"/>
              </a:rPr>
              <a:t>User Experience Revolution:</a:t>
            </a:r>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 </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a:p>
            <a:pPr algn="l"/>
            <a:r>
              <a:rPr lang="en-US" altLang="zh-CN" sz="1400">
                <a:solidFill>
                  <a:schemeClr val="bg1"/>
                </a:solidFill>
                <a:latin typeface="Avenir Book" panose="02000503020000020003" charset="0"/>
                <a:ea typeface="Alibaba PuHuiTi Regular" panose="00020600040101010101" charset="-122"/>
                <a:cs typeface="Avenir Book" panose="02000503020000020003" charset="0"/>
                <a:sym typeface="+mn-ea"/>
              </a:rPr>
              <a:t>Chain Abstraction &amp; Socialized Entry</a:t>
            </a:r>
            <a:endParaRPr lang="en-US" altLang="zh-CN" sz="1400" b="1">
              <a:solidFill>
                <a:schemeClr val="bg1"/>
              </a:solidFill>
              <a:latin typeface="Avenir Book" panose="02000503020000020003" charset="0"/>
              <a:ea typeface="Alibaba PuHuiTi Regular" panose="00020600040101010101" charset="-122"/>
              <a:cs typeface="Avenir Book" panose="02000503020000020003" charset="0"/>
              <a:sym typeface="+mn-ea"/>
            </a:endParaRPr>
          </a:p>
        </p:txBody>
      </p:sp>
      <p:sp>
        <p:nvSpPr>
          <p:cNvPr id="11" name="文本框 10"/>
          <p:cNvSpPr txBox="1"/>
          <p:nvPr/>
        </p:nvSpPr>
        <p:spPr>
          <a:xfrm>
            <a:off x="214630" y="1306195"/>
            <a:ext cx="4723130" cy="645160"/>
          </a:xfrm>
          <a:prstGeom prst="rect">
            <a:avLst/>
          </a:prstGeom>
          <a:noFill/>
          <a:effectLst>
            <a:outerShdw blurRad="50800" dist="38100" dir="2700000" algn="tl" rotWithShape="0">
              <a:prstClr val="black">
                <a:alpha val="40000"/>
              </a:prstClr>
            </a:outerShdw>
          </a:effectLst>
        </p:spPr>
        <p:txBody>
          <a:bodyPr wrap="square" rtlCol="0">
            <a:spAutoFit/>
          </a:bodyPr>
          <a:p>
            <a:pPr>
              <a:lnSpc>
                <a:spcPct val="100000"/>
              </a:lnSpc>
            </a:pPr>
            <a:r>
              <a:rPr lang="en-US" altLang="zh-CN" sz="3600" b="1">
                <a:solidFill>
                  <a:srgbClr val="00E8B1"/>
                </a:solidFill>
                <a:latin typeface="Avenir Heavy" panose="02000503020000020003" charset="0"/>
                <a:ea typeface="Alibaba PuHuiTi Regular" panose="00020600040101010101" charset="-122"/>
                <a:cs typeface="Avenir Heavy" panose="02000503020000020003" charset="0"/>
                <a:sym typeface="+mn-ea"/>
              </a:rPr>
              <a:t>Gamified Traffic Entry</a:t>
            </a:r>
            <a:endParaRPr lang="en-US" altLang="zh-CN" sz="3600" b="1">
              <a:solidFill>
                <a:srgbClr val="00E8B1"/>
              </a:solidFill>
              <a:latin typeface="Avenir Heavy" panose="02000503020000020003" charset="0"/>
              <a:ea typeface="Alibaba PuHuiTi Regular" panose="00020600040101010101" charset="-122"/>
              <a:cs typeface="Avenir Heavy" panose="02000503020000020003" charset="0"/>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09661" y="2159449"/>
            <a:ext cx="1303706" cy="1184910"/>
          </a:xfrm>
          <a:prstGeom prst="rect">
            <a:avLst/>
          </a:prstGeom>
          <a:noFill/>
        </p:spPr>
        <p:txBody>
          <a:bodyPr wrap="square" rtlCol="0">
            <a:spAutoFit/>
          </a:bodyPr>
          <a:p>
            <a:r>
              <a:rPr lang="en-US" altLang="zh-CN" sz="7110" b="1">
                <a:solidFill>
                  <a:schemeClr val="bg1"/>
                </a:solidFill>
                <a:latin typeface="DIN Alternate" panose="020B0500000000000000" charset="0"/>
                <a:cs typeface="DIN Alternate" panose="020B0500000000000000" charset="0"/>
              </a:rPr>
              <a:t>01</a:t>
            </a:r>
            <a:endParaRPr lang="en-US" altLang="zh-CN" sz="7110" b="1">
              <a:solidFill>
                <a:schemeClr val="bg1"/>
              </a:solidFill>
              <a:latin typeface="DIN Alternate" panose="020B0500000000000000" charset="0"/>
              <a:cs typeface="DIN Alternate" panose="020B0500000000000000" charset="0"/>
            </a:endParaRPr>
          </a:p>
        </p:txBody>
      </p:sp>
      <p:sp>
        <p:nvSpPr>
          <p:cNvPr id="5" name="文本框 4"/>
          <p:cNvSpPr txBox="1"/>
          <p:nvPr/>
        </p:nvSpPr>
        <p:spPr>
          <a:xfrm>
            <a:off x="709930" y="3344545"/>
            <a:ext cx="3677920" cy="829945"/>
          </a:xfrm>
          <a:prstGeom prst="rect">
            <a:avLst/>
          </a:prstGeom>
          <a:noFill/>
        </p:spPr>
        <p:txBody>
          <a:bodyPr wrap="square" rtlCol="0">
            <a:spAutoFit/>
          </a:bodyPr>
          <a:p>
            <a:pPr algn="l"/>
            <a:r>
              <a:rPr lang="en-US" altLang="zh-CN" sz="4800" b="1">
                <a:solidFill>
                  <a:schemeClr val="bg1"/>
                </a:solidFill>
                <a:latin typeface="Avenir Heavy" panose="02000503020000020003" charset="0"/>
                <a:ea typeface="Alibaba PuHuiTi Regular" panose="00020600040101010101" charset="-122"/>
                <a:cs typeface="Avenir Heavy" panose="02000503020000020003" charset="0"/>
                <a:sym typeface="+mn-ea"/>
              </a:rPr>
              <a:t>Introduction</a:t>
            </a:r>
            <a:endParaRPr lang="en-US" altLang="zh-CN" sz="4800" b="1">
              <a:solidFill>
                <a:schemeClr val="bg1"/>
              </a:solidFill>
              <a:latin typeface="Avenir Heavy" panose="02000503020000020003" charset="0"/>
              <a:ea typeface="Alibaba PuHuiTi Regular" panose="00020600040101010101" charset="-122"/>
              <a:cs typeface="Avenir Heavy" panose="02000503020000020003"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09661" y="2159449"/>
            <a:ext cx="1303706" cy="1184910"/>
          </a:xfrm>
          <a:prstGeom prst="rect">
            <a:avLst/>
          </a:prstGeom>
          <a:noFill/>
        </p:spPr>
        <p:txBody>
          <a:bodyPr wrap="square" rtlCol="0">
            <a:spAutoFit/>
          </a:bodyPr>
          <a:p>
            <a:r>
              <a:rPr lang="en-US" altLang="zh-CN" sz="7110" b="1">
                <a:solidFill>
                  <a:schemeClr val="bg1"/>
                </a:solidFill>
                <a:latin typeface="DIN Alternate" panose="020B0500000000000000" charset="0"/>
                <a:cs typeface="DIN Alternate" panose="020B0500000000000000" charset="0"/>
              </a:rPr>
              <a:t>07</a:t>
            </a:r>
            <a:endParaRPr lang="en-US" altLang="zh-CN" sz="7110" b="1">
              <a:solidFill>
                <a:schemeClr val="bg1"/>
              </a:solidFill>
              <a:latin typeface="DIN Alternate" panose="020B0500000000000000" charset="0"/>
              <a:cs typeface="DIN Alternate" panose="020B0500000000000000" charset="0"/>
            </a:endParaRPr>
          </a:p>
        </p:txBody>
      </p:sp>
      <p:sp>
        <p:nvSpPr>
          <p:cNvPr id="5" name="文本框 4"/>
          <p:cNvSpPr txBox="1"/>
          <p:nvPr/>
        </p:nvSpPr>
        <p:spPr>
          <a:xfrm>
            <a:off x="709930" y="3344545"/>
            <a:ext cx="3677920" cy="2430145"/>
          </a:xfrm>
          <a:prstGeom prst="rect">
            <a:avLst/>
          </a:prstGeom>
          <a:noFill/>
        </p:spPr>
        <p:txBody>
          <a:bodyPr wrap="square" rtlCol="0">
            <a:spAutoFit/>
          </a:bodyPr>
          <a:p>
            <a:pPr algn="l"/>
            <a:r>
              <a:rPr lang="en-US" altLang="zh-CN" sz="4800" b="1">
                <a:solidFill>
                  <a:schemeClr val="bg1"/>
                </a:solidFill>
                <a:latin typeface="Avenir Heavy" panose="02000503020000020003" charset="0"/>
                <a:ea typeface="Alibaba PuHuiTi Regular" panose="00020600040101010101" charset="-122"/>
                <a:cs typeface="Avenir Heavy" panose="02000503020000020003" charset="0"/>
                <a:sym typeface="+mn-ea"/>
              </a:rPr>
              <a:t>Developer Ecosystem: </a:t>
            </a:r>
            <a:endParaRPr lang="en-US" altLang="zh-CN" sz="4800" b="1">
              <a:solidFill>
                <a:schemeClr val="bg1"/>
              </a:solidFill>
              <a:latin typeface="Avenir Heavy" panose="02000503020000020003" charset="0"/>
              <a:ea typeface="Alibaba PuHuiTi Regular" panose="00020600040101010101" charset="-122"/>
              <a:cs typeface="Avenir Heavy" panose="02000503020000020003" charset="0"/>
            </a:endParaRPr>
          </a:p>
          <a:p>
            <a:pPr algn="l"/>
            <a:r>
              <a:rPr lang="en-US" altLang="zh-CN" sz="2800">
                <a:solidFill>
                  <a:schemeClr val="bg1"/>
                </a:solidFill>
                <a:latin typeface="Avenir Book" panose="02000503020000020003" charset="0"/>
                <a:ea typeface="Alibaba PuHuiTi Regular" panose="00020600040101010101" charset="-122"/>
                <a:cs typeface="Avenir Book" panose="02000503020000020003" charset="0"/>
                <a:sym typeface="+mn-ea"/>
              </a:rPr>
              <a:t>Low Migration Cost &amp; Modular Factories</a:t>
            </a:r>
            <a:endParaRPr lang="en-US" altLang="zh-CN" sz="2800" b="1">
              <a:solidFill>
                <a:schemeClr val="bg1"/>
              </a:solidFill>
              <a:latin typeface="Avenir Book" panose="02000503020000020003" charset="0"/>
              <a:ea typeface="Alibaba PuHuiTi Regular" panose="00020600040101010101" charset="-122"/>
              <a:cs typeface="Avenir Book" panose="02000503020000020003" charset="0"/>
              <a:sym typeface="+mn-ea"/>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 name="文本框 64"/>
          <p:cNvSpPr txBox="1"/>
          <p:nvPr/>
        </p:nvSpPr>
        <p:spPr>
          <a:xfrm>
            <a:off x="213995" y="4620895"/>
            <a:ext cx="4723765" cy="521970"/>
          </a:xfrm>
          <a:prstGeom prst="rect">
            <a:avLst/>
          </a:prstGeom>
          <a:noFill/>
        </p:spPr>
        <p:txBody>
          <a:bodyPr wrap="square" rtlCol="0">
            <a:spAutoFit/>
          </a:bodyPr>
          <a:p>
            <a:pPr algn="ctr"/>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Direct deployment via Ethereum tools </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a:p>
            <a:pPr algn="ctr"/>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(Hardhat, Truffle).</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66" name="文本框 65"/>
          <p:cNvSpPr txBox="1"/>
          <p:nvPr/>
        </p:nvSpPr>
        <p:spPr>
          <a:xfrm>
            <a:off x="213995" y="4194175"/>
            <a:ext cx="4723765" cy="398780"/>
          </a:xfrm>
          <a:prstGeom prst="rect">
            <a:avLst/>
          </a:prstGeom>
          <a:noFill/>
        </p:spPr>
        <p:txBody>
          <a:bodyPr wrap="square" rtlCol="0">
            <a:spAutoFit/>
          </a:bodyPr>
          <a:p>
            <a:pPr algn="ctr"/>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EVM++ Sandbox</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sp>
        <p:nvSpPr>
          <p:cNvPr id="67" name="文本框 66"/>
          <p:cNvSpPr txBox="1"/>
          <p:nvPr/>
        </p:nvSpPr>
        <p:spPr>
          <a:xfrm>
            <a:off x="214630" y="7782560"/>
            <a:ext cx="4723765" cy="306705"/>
          </a:xfrm>
          <a:prstGeom prst="rect">
            <a:avLst/>
          </a:prstGeom>
          <a:noFill/>
        </p:spPr>
        <p:txBody>
          <a:bodyPr wrap="square" rtlCol="0">
            <a:spAutoFit/>
          </a:bodyPr>
          <a:p>
            <a:pPr algn="ctr"/>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One-click asset bridging solves cold-start challenges.</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68" name="文本框 67"/>
          <p:cNvSpPr txBox="1"/>
          <p:nvPr/>
        </p:nvSpPr>
        <p:spPr>
          <a:xfrm>
            <a:off x="214630" y="7355840"/>
            <a:ext cx="4723765" cy="398780"/>
          </a:xfrm>
          <a:prstGeom prst="rect">
            <a:avLst/>
          </a:prstGeom>
          <a:noFill/>
        </p:spPr>
        <p:txBody>
          <a:bodyPr wrap="square" rtlCol="0">
            <a:spAutoFit/>
          </a:bodyPr>
          <a:p>
            <a:pPr algn="ctr"/>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Cross-Chain Liquidity Bridges</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pic>
        <p:nvPicPr>
          <p:cNvPr id="8" name="图片 7"/>
          <p:cNvPicPr/>
          <p:nvPr/>
        </p:nvPicPr>
        <p:blipFill>
          <a:blip r:embed="rId1"/>
          <a:srcRect t="14281" b="18459"/>
          <a:stretch>
            <a:fillRect/>
          </a:stretch>
        </p:blipFill>
        <p:spPr>
          <a:xfrm>
            <a:off x="611505" y="2718435"/>
            <a:ext cx="3920490" cy="1318895"/>
          </a:xfrm>
          <a:prstGeom prst="rect">
            <a:avLst/>
          </a:prstGeom>
        </p:spPr>
      </p:pic>
      <p:pic>
        <p:nvPicPr>
          <p:cNvPr id="10" name="图片 9"/>
          <p:cNvPicPr/>
          <p:nvPr/>
        </p:nvPicPr>
        <p:blipFill>
          <a:blip r:embed="rId2"/>
          <a:srcRect b="27536"/>
          <a:stretch>
            <a:fillRect/>
          </a:stretch>
        </p:blipFill>
        <p:spPr>
          <a:xfrm>
            <a:off x="611505" y="5548630"/>
            <a:ext cx="3920490" cy="1619250"/>
          </a:xfrm>
          <a:prstGeom prst="rect">
            <a:avLst/>
          </a:prstGeom>
        </p:spPr>
      </p:pic>
      <p:sp>
        <p:nvSpPr>
          <p:cNvPr id="5" name="文本框 4"/>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07</a:t>
            </a:r>
            <a:endParaRPr lang="en-US" altLang="zh-CN" sz="4800" b="1">
              <a:solidFill>
                <a:schemeClr val="bg1"/>
              </a:solidFill>
              <a:latin typeface="DIN Alternate" panose="020B0500000000000000" charset="0"/>
              <a:cs typeface="DIN Alternate" panose="020B0500000000000000" charset="0"/>
            </a:endParaRPr>
          </a:p>
        </p:txBody>
      </p:sp>
      <p:sp>
        <p:nvSpPr>
          <p:cNvPr id="6" name="文本框 5"/>
          <p:cNvSpPr txBox="1"/>
          <p:nvPr/>
        </p:nvSpPr>
        <p:spPr>
          <a:xfrm>
            <a:off x="998855" y="271145"/>
            <a:ext cx="3639820" cy="583565"/>
          </a:xfrm>
          <a:prstGeom prst="rect">
            <a:avLst/>
          </a:prstGeom>
          <a:noFill/>
        </p:spPr>
        <p:txBody>
          <a:bodyPr wrap="square" rtlCol="0">
            <a:spAutoFit/>
          </a:bodyPr>
          <a:p>
            <a:pPr algn="l"/>
            <a:r>
              <a:rPr lang="en-US" altLang="zh-CN" b="1">
                <a:solidFill>
                  <a:schemeClr val="bg1"/>
                </a:solidFill>
                <a:latin typeface="Avenir Heavy" panose="02000503020000020003" charset="0"/>
                <a:ea typeface="Alibaba PuHuiTi Regular" panose="00020600040101010101" charset="-122"/>
                <a:cs typeface="Avenir Heavy" panose="02000503020000020003" charset="0"/>
                <a:sym typeface="+mn-ea"/>
              </a:rPr>
              <a:t>Developer Ecosystem: </a:t>
            </a:r>
            <a:endParaRPr lang="en-US" altLang="zh-CN" b="1">
              <a:solidFill>
                <a:schemeClr val="bg1"/>
              </a:solidFill>
              <a:latin typeface="Avenir Heavy" panose="02000503020000020003" charset="0"/>
              <a:ea typeface="Alibaba PuHuiTi Regular" panose="00020600040101010101" charset="-122"/>
              <a:cs typeface="Avenir Heavy" panose="02000503020000020003" charset="0"/>
              <a:sym typeface="+mn-ea"/>
            </a:endParaRPr>
          </a:p>
          <a:p>
            <a:pPr algn="l"/>
            <a:r>
              <a:rPr lang="en-US" altLang="zh-CN" sz="1400">
                <a:solidFill>
                  <a:schemeClr val="bg1"/>
                </a:solidFill>
                <a:latin typeface="Avenir Book" panose="02000503020000020003" charset="0"/>
                <a:ea typeface="Alibaba PuHuiTi Regular" panose="00020600040101010101" charset="-122"/>
                <a:cs typeface="Avenir Book" panose="02000503020000020003" charset="0"/>
                <a:sym typeface="+mn-ea"/>
              </a:rPr>
              <a:t>Low Migration Cost &amp; Modular Factories</a:t>
            </a:r>
            <a:endParaRPr lang="en-US" altLang="zh-CN" sz="1400" b="1">
              <a:solidFill>
                <a:schemeClr val="bg1"/>
              </a:solidFill>
              <a:latin typeface="Avenir Book" panose="02000503020000020003" charset="0"/>
              <a:ea typeface="Alibaba PuHuiTi Regular" panose="00020600040101010101" charset="-122"/>
              <a:cs typeface="Avenir Book" panose="02000503020000020003" charset="0"/>
              <a:sym typeface="+mn-ea"/>
            </a:endParaRPr>
          </a:p>
        </p:txBody>
      </p:sp>
      <p:sp>
        <p:nvSpPr>
          <p:cNvPr id="11" name="文本框 10"/>
          <p:cNvSpPr txBox="1"/>
          <p:nvPr/>
        </p:nvSpPr>
        <p:spPr>
          <a:xfrm>
            <a:off x="214630" y="1306195"/>
            <a:ext cx="4723130" cy="1198880"/>
          </a:xfrm>
          <a:prstGeom prst="rect">
            <a:avLst/>
          </a:prstGeom>
          <a:noFill/>
          <a:effectLst>
            <a:outerShdw blurRad="50800" dist="38100" dir="2700000" algn="tl" rotWithShape="0">
              <a:prstClr val="black">
                <a:alpha val="40000"/>
              </a:prstClr>
            </a:outerShdw>
          </a:effectLst>
        </p:spPr>
        <p:txBody>
          <a:bodyPr wrap="square" rtlCol="0">
            <a:spAutoFit/>
          </a:bodyPr>
          <a:p>
            <a:pPr>
              <a:lnSpc>
                <a:spcPct val="100000"/>
              </a:lnSpc>
            </a:pPr>
            <a:r>
              <a:rPr lang="en-US" altLang="zh-CN" sz="3600" b="1">
                <a:solidFill>
                  <a:srgbClr val="00E8B1"/>
                </a:solidFill>
                <a:latin typeface="Avenir Heavy" panose="02000503020000020003" charset="0"/>
                <a:ea typeface="Alibaba PuHuiTi Regular" panose="00020600040101010101" charset="-122"/>
                <a:cs typeface="Avenir Heavy" panose="02000503020000020003" charset="0"/>
                <a:sym typeface="+mn-ea"/>
              </a:rPr>
              <a:t>Compatibility as a Service</a:t>
            </a:r>
            <a:endParaRPr lang="en-US" altLang="zh-CN" sz="3600" b="1">
              <a:solidFill>
                <a:srgbClr val="00E8B1"/>
              </a:solidFill>
              <a:latin typeface="Avenir Heavy" panose="02000503020000020003" charset="0"/>
              <a:ea typeface="Alibaba PuHuiTi Regular" panose="00020600040101010101" charset="-122"/>
              <a:cs typeface="Avenir Heavy" panose="02000503020000020003" charset="0"/>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 name="文本框 64"/>
          <p:cNvSpPr txBox="1"/>
          <p:nvPr/>
        </p:nvSpPr>
        <p:spPr>
          <a:xfrm>
            <a:off x="214630" y="5153025"/>
            <a:ext cx="2341245" cy="521970"/>
          </a:xfrm>
          <a:prstGeom prst="rect">
            <a:avLst/>
          </a:prstGeom>
          <a:noFill/>
        </p:spPr>
        <p:txBody>
          <a:bodyPr wrap="square" rtlCol="0">
            <a:spAutoFit/>
          </a:bodyPr>
          <a:p>
            <a:pPr algn="l"/>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80% of gas fees burned to buy back tokens.</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66" name="文本框 65"/>
          <p:cNvSpPr txBox="1"/>
          <p:nvPr/>
        </p:nvSpPr>
        <p:spPr>
          <a:xfrm>
            <a:off x="214630" y="4665345"/>
            <a:ext cx="2341245" cy="398780"/>
          </a:xfrm>
          <a:prstGeom prst="rect">
            <a:avLst/>
          </a:prstGeom>
          <a:noFill/>
        </p:spPr>
        <p:txBody>
          <a:bodyPr wrap="square" rtlCol="0">
            <a:spAutoFit/>
          </a:bodyPr>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Developer Pool</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sp>
        <p:nvSpPr>
          <p:cNvPr id="67" name="文本框 66"/>
          <p:cNvSpPr txBox="1"/>
          <p:nvPr/>
        </p:nvSpPr>
        <p:spPr>
          <a:xfrm>
            <a:off x="2596515" y="5154295"/>
            <a:ext cx="2341245" cy="953135"/>
          </a:xfrm>
          <a:prstGeom prst="rect">
            <a:avLst/>
          </a:prstGeom>
          <a:noFill/>
        </p:spPr>
        <p:txBody>
          <a:bodyPr wrap="square" rtlCol="0">
            <a:spAutoFit/>
          </a:bodyPr>
          <a:p>
            <a:pPr algn="l"/>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Top dApps refer users to new apps, earning token incentives based on conversions.</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68" name="文本框 67"/>
          <p:cNvSpPr txBox="1"/>
          <p:nvPr/>
        </p:nvSpPr>
        <p:spPr>
          <a:xfrm>
            <a:off x="2596515" y="4666615"/>
            <a:ext cx="2341245" cy="398780"/>
          </a:xfrm>
          <a:prstGeom prst="rect">
            <a:avLst/>
          </a:prstGeom>
          <a:noFill/>
        </p:spPr>
        <p:txBody>
          <a:bodyPr wrap="square" rtlCol="0">
            <a:spAutoFit/>
          </a:bodyPr>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Traffic Sharing</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grpSp>
        <p:nvGrpSpPr>
          <p:cNvPr id="8" name="组合 7"/>
          <p:cNvGrpSpPr/>
          <p:nvPr/>
        </p:nvGrpSpPr>
        <p:grpSpPr>
          <a:xfrm>
            <a:off x="214630" y="3017520"/>
            <a:ext cx="4747895" cy="1335405"/>
            <a:chOff x="338" y="4420"/>
            <a:chExt cx="8100" cy="2278"/>
          </a:xfrm>
        </p:grpSpPr>
        <p:pic>
          <p:nvPicPr>
            <p:cNvPr id="9" name="图片 8"/>
            <p:cNvPicPr/>
            <p:nvPr/>
          </p:nvPicPr>
          <p:blipFill>
            <a:blip r:embed="rId1"/>
            <a:stretch>
              <a:fillRect/>
            </a:stretch>
          </p:blipFill>
          <p:spPr>
            <a:xfrm>
              <a:off x="338" y="4420"/>
              <a:ext cx="4064" cy="2278"/>
            </a:xfrm>
            <a:prstGeom prst="rect">
              <a:avLst/>
            </a:prstGeom>
          </p:spPr>
        </p:pic>
        <p:pic>
          <p:nvPicPr>
            <p:cNvPr id="12" name="图片 11"/>
            <p:cNvPicPr/>
            <p:nvPr/>
          </p:nvPicPr>
          <p:blipFill>
            <a:blip r:embed="rId2"/>
            <a:stretch>
              <a:fillRect/>
            </a:stretch>
          </p:blipFill>
          <p:spPr>
            <a:xfrm>
              <a:off x="4402" y="4424"/>
              <a:ext cx="4037" cy="2271"/>
            </a:xfrm>
            <a:prstGeom prst="rect">
              <a:avLst/>
            </a:prstGeom>
          </p:spPr>
        </p:pic>
      </p:grpSp>
      <p:sp>
        <p:nvSpPr>
          <p:cNvPr id="5" name="文本框 4"/>
          <p:cNvSpPr txBox="1"/>
          <p:nvPr/>
        </p:nvSpPr>
        <p:spPr>
          <a:xfrm>
            <a:off x="214630" y="6516370"/>
            <a:ext cx="4723130" cy="1198880"/>
          </a:xfrm>
          <a:prstGeom prst="rect">
            <a:avLst/>
          </a:prstGeom>
          <a:noFill/>
        </p:spPr>
        <p:txBody>
          <a:bodyPr wrap="square" rtlCol="0">
            <a:spAutoFit/>
          </a:bodyPr>
          <a:p>
            <a:pPr algn="l"/>
            <a:r>
              <a:rPr lang="en-US" altLang="zh-CN" sz="1200">
                <a:solidFill>
                  <a:schemeClr val="bg1"/>
                </a:solidFill>
                <a:latin typeface="Avenir Book" panose="02000503020000020003" charset="0"/>
                <a:ea typeface="Alibaba PuHuiTi Regular" panose="00020600040101010101" charset="-122"/>
                <a:cs typeface="Avenir Book" panose="02000503020000020003" charset="0"/>
              </a:rPr>
              <a:t>Tantin Chain’s core advantage lies in lowering barriers for developers and users, modularity for diverse needs, and chain abstraction to break ecosystem silos. Instead of competing with Ethereum on ecosystem density or Solana on TPS, it redefines competition—shifting from "tech spec wars" to "experience and cost revolution."</a:t>
            </a:r>
            <a:endParaRPr lang="en-US" altLang="zh-CN" sz="12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6" name="文本框 5"/>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07</a:t>
            </a:r>
            <a:endParaRPr lang="en-US" altLang="zh-CN" sz="4800" b="1">
              <a:solidFill>
                <a:schemeClr val="bg1"/>
              </a:solidFill>
              <a:latin typeface="DIN Alternate" panose="020B0500000000000000" charset="0"/>
              <a:cs typeface="DIN Alternate" panose="020B0500000000000000" charset="0"/>
            </a:endParaRPr>
          </a:p>
        </p:txBody>
      </p:sp>
      <p:sp>
        <p:nvSpPr>
          <p:cNvPr id="7" name="文本框 6"/>
          <p:cNvSpPr txBox="1"/>
          <p:nvPr/>
        </p:nvSpPr>
        <p:spPr>
          <a:xfrm>
            <a:off x="998855" y="271145"/>
            <a:ext cx="3639820" cy="583565"/>
          </a:xfrm>
          <a:prstGeom prst="rect">
            <a:avLst/>
          </a:prstGeom>
          <a:noFill/>
        </p:spPr>
        <p:txBody>
          <a:bodyPr wrap="square" rtlCol="0">
            <a:spAutoFit/>
          </a:bodyPr>
          <a:p>
            <a:pPr algn="l"/>
            <a:r>
              <a:rPr lang="en-US" altLang="zh-CN" b="1">
                <a:solidFill>
                  <a:schemeClr val="bg1"/>
                </a:solidFill>
                <a:latin typeface="Avenir Heavy" panose="02000503020000020003" charset="0"/>
                <a:ea typeface="Alibaba PuHuiTi Regular" panose="00020600040101010101" charset="-122"/>
                <a:cs typeface="Avenir Heavy" panose="02000503020000020003" charset="0"/>
                <a:sym typeface="+mn-ea"/>
              </a:rPr>
              <a:t>Developer Ecosystem: </a:t>
            </a:r>
            <a:endParaRPr lang="en-US" altLang="zh-CN" b="1">
              <a:solidFill>
                <a:schemeClr val="bg1"/>
              </a:solidFill>
              <a:latin typeface="Avenir Heavy" panose="02000503020000020003" charset="0"/>
              <a:ea typeface="Alibaba PuHuiTi Regular" panose="00020600040101010101" charset="-122"/>
              <a:cs typeface="Avenir Heavy" panose="02000503020000020003" charset="0"/>
              <a:sym typeface="+mn-ea"/>
            </a:endParaRPr>
          </a:p>
          <a:p>
            <a:pPr algn="l"/>
            <a:r>
              <a:rPr lang="en-US" altLang="zh-CN" sz="1400">
                <a:solidFill>
                  <a:schemeClr val="bg1"/>
                </a:solidFill>
                <a:latin typeface="Avenir Book" panose="02000503020000020003" charset="0"/>
                <a:ea typeface="Alibaba PuHuiTi Regular" panose="00020600040101010101" charset="-122"/>
                <a:cs typeface="Avenir Book" panose="02000503020000020003" charset="0"/>
                <a:sym typeface="+mn-ea"/>
              </a:rPr>
              <a:t>Low Migration Cost &amp; Modular Factories</a:t>
            </a:r>
            <a:endParaRPr lang="en-US" altLang="zh-CN" sz="1400" b="1">
              <a:solidFill>
                <a:schemeClr val="bg1"/>
              </a:solidFill>
              <a:latin typeface="Avenir Book" panose="02000503020000020003" charset="0"/>
              <a:ea typeface="Alibaba PuHuiTi Regular" panose="00020600040101010101" charset="-122"/>
              <a:cs typeface="Avenir Book" panose="02000503020000020003" charset="0"/>
              <a:sym typeface="+mn-ea"/>
            </a:endParaRPr>
          </a:p>
        </p:txBody>
      </p:sp>
      <p:sp>
        <p:nvSpPr>
          <p:cNvPr id="11" name="文本框 10"/>
          <p:cNvSpPr txBox="1"/>
          <p:nvPr/>
        </p:nvSpPr>
        <p:spPr>
          <a:xfrm>
            <a:off x="214630" y="1306195"/>
            <a:ext cx="4723130" cy="1198880"/>
          </a:xfrm>
          <a:prstGeom prst="rect">
            <a:avLst/>
          </a:prstGeom>
          <a:noFill/>
          <a:effectLst>
            <a:outerShdw blurRad="50800" dist="38100" dir="2700000" algn="tl" rotWithShape="0">
              <a:prstClr val="black">
                <a:alpha val="40000"/>
              </a:prstClr>
            </a:outerShdw>
          </a:effectLst>
        </p:spPr>
        <p:txBody>
          <a:bodyPr wrap="square" rtlCol="0">
            <a:spAutoFit/>
          </a:bodyPr>
          <a:p>
            <a:pPr>
              <a:lnSpc>
                <a:spcPct val="100000"/>
              </a:lnSpc>
            </a:pPr>
            <a:r>
              <a:rPr lang="en-US" altLang="zh-CN" sz="3600" b="1">
                <a:solidFill>
                  <a:srgbClr val="00E8B1"/>
                </a:solidFill>
                <a:latin typeface="Avenir Heavy" panose="02000503020000020003" charset="0"/>
                <a:ea typeface="Alibaba PuHuiTi Regular" panose="00020600040101010101" charset="-122"/>
                <a:cs typeface="Avenir Heavy" panose="02000503020000020003" charset="0"/>
                <a:sym typeface="+mn-ea"/>
              </a:rPr>
              <a:t>Revenue Enhancement</a:t>
            </a:r>
            <a:endParaRPr lang="en-US" altLang="zh-CN" sz="3600" b="1">
              <a:solidFill>
                <a:srgbClr val="00E8B1"/>
              </a:solidFill>
              <a:latin typeface="Avenir Heavy" panose="02000503020000020003" charset="0"/>
              <a:ea typeface="Alibaba PuHuiTi Regular" panose="00020600040101010101" charset="-122"/>
              <a:cs typeface="Avenir Heavy" panose="02000503020000020003" charset="0"/>
            </a:endParaRPr>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5" y="1268095"/>
            <a:ext cx="5143500" cy="1568450"/>
          </a:xfrm>
          <a:prstGeom prst="rect">
            <a:avLst/>
          </a:prstGeom>
          <a:noFill/>
        </p:spPr>
        <p:txBody>
          <a:bodyPr wrap="square" rtlCol="0">
            <a:spAutoFit/>
            <a:scene3d>
              <a:camera prst="orthographicFront"/>
              <a:lightRig rig="threePt" dir="t"/>
            </a:scene3d>
          </a:bodyPr>
          <a:p>
            <a:pPr algn="ctr"/>
            <a:r>
              <a:rPr lang="en-US" altLang="zh-CN" sz="4800" b="1">
                <a:solidFill>
                  <a:srgbClr val="00E8B1"/>
                </a:solidFill>
                <a:effectLst>
                  <a:outerShdw blurRad="38100" dist="19050" dir="2700000" algn="tl" rotWithShape="0">
                    <a:schemeClr val="dk1">
                      <a:lumMod val="50000"/>
                      <a:alpha val="40000"/>
                      <a:alpha val="40000"/>
                      <a:lumMod val="50000"/>
                    </a:schemeClr>
                  </a:outerShdw>
                </a:effectLst>
                <a:latin typeface="Avenir Heavy" panose="02000503020000020003" charset="0"/>
                <a:ea typeface="Alibaba PuHuiTi Regular" panose="00020600040101010101" charset="-122"/>
                <a:cs typeface="Avenir Heavy" panose="02000503020000020003" charset="0"/>
              </a:rPr>
              <a:t>Deep Dive </a:t>
            </a:r>
            <a:endParaRPr lang="en-US" altLang="zh-CN" sz="4800" b="1">
              <a:solidFill>
                <a:srgbClr val="00E8B1"/>
              </a:solidFill>
              <a:effectLst>
                <a:outerShdw blurRad="38100" dist="19050" dir="2700000" algn="tl" rotWithShape="0">
                  <a:schemeClr val="dk1">
                    <a:lumMod val="50000"/>
                    <a:alpha val="40000"/>
                    <a:alpha val="40000"/>
                    <a:lumMod val="50000"/>
                  </a:schemeClr>
                </a:outerShdw>
              </a:effectLst>
              <a:latin typeface="Avenir Heavy" panose="02000503020000020003" charset="0"/>
              <a:ea typeface="Alibaba PuHuiTi Regular" panose="00020600040101010101" charset="-122"/>
              <a:cs typeface="Avenir Heavy" panose="02000503020000020003" charset="0"/>
            </a:endParaRPr>
          </a:p>
          <a:p>
            <a:pPr algn="ctr"/>
            <a:r>
              <a:rPr lang="en-US" altLang="zh-CN" sz="4800" b="1">
                <a:solidFill>
                  <a:srgbClr val="00E8B1"/>
                </a:solidFill>
                <a:latin typeface="Avenir Heavy" panose="02000503020000020003" charset="0"/>
                <a:ea typeface="Alibaba PuHuiTi Regular" panose="00020600040101010101" charset="-122"/>
                <a:cs typeface="Avenir Heavy" panose="02000503020000020003" charset="0"/>
                <a:sym typeface="+mn-ea"/>
              </a:rPr>
              <a:t>Tantin Chain</a:t>
            </a:r>
            <a:r>
              <a:rPr lang="en-US" altLang="zh-CN" sz="4800" b="1">
                <a:solidFill>
                  <a:srgbClr val="00E8B1"/>
                </a:solidFill>
                <a:effectLst>
                  <a:outerShdw blurRad="38100" dist="19050" dir="2700000" algn="tl" rotWithShape="0">
                    <a:schemeClr val="dk1">
                      <a:lumMod val="50000"/>
                      <a:alpha val="40000"/>
                      <a:alpha val="40000"/>
                      <a:lumMod val="50000"/>
                    </a:schemeClr>
                  </a:outerShdw>
                </a:effectLst>
                <a:latin typeface="Avenir Heavy" panose="02000503020000020003" charset="0"/>
                <a:ea typeface="Alibaba PuHuiTi Regular" panose="00020600040101010101" charset="-122"/>
                <a:cs typeface="Avenir Heavy" panose="02000503020000020003" charset="0"/>
              </a:rPr>
              <a:t> </a:t>
            </a:r>
            <a:endParaRPr lang="en-US" altLang="zh-CN" sz="4800" b="1">
              <a:solidFill>
                <a:srgbClr val="00E8B1"/>
              </a:solidFill>
              <a:effectLst>
                <a:outerShdw blurRad="38100" dist="19050" dir="2700000" algn="tl" rotWithShape="0">
                  <a:schemeClr val="dk1">
                    <a:lumMod val="50000"/>
                    <a:alpha val="40000"/>
                    <a:alpha val="40000"/>
                    <a:lumMod val="50000"/>
                  </a:schemeClr>
                </a:outerShdw>
              </a:effectLst>
              <a:latin typeface="Avenir Heavy" panose="02000503020000020003" charset="0"/>
              <a:ea typeface="Alibaba PuHuiTi Regular" panose="00020600040101010101" charset="-122"/>
              <a:cs typeface="Avenir Heavy" panose="02000503020000020003" charset="0"/>
            </a:endParaRPr>
          </a:p>
        </p:txBody>
      </p:sp>
      <p:sp>
        <p:nvSpPr>
          <p:cNvPr id="5" name="文本框 4"/>
          <p:cNvSpPr txBox="1"/>
          <p:nvPr/>
        </p:nvSpPr>
        <p:spPr>
          <a:xfrm>
            <a:off x="522605" y="3110230"/>
            <a:ext cx="4083050" cy="1168400"/>
          </a:xfrm>
          <a:prstGeom prst="rect">
            <a:avLst/>
          </a:prstGeom>
        </p:spPr>
        <p:txBody>
          <a:bodyPr wrap="square">
            <a:spAutoFit/>
          </a:bodyPr>
          <a:p>
            <a:pPr marL="0" indent="0" algn="ctr" defTabSz="266700">
              <a:spcBef>
                <a:spcPts val="500"/>
              </a:spcBef>
              <a:spcAft>
                <a:spcPct val="0"/>
              </a:spcAft>
            </a:pPr>
            <a:r>
              <a:rPr lang="en-US" altLang="zh-CN" sz="1400" b="1">
                <a:solidFill>
                  <a:schemeClr val="bg1"/>
                </a:solidFill>
                <a:latin typeface="Avenir Book" panose="02000503020000020003"/>
                <a:ea typeface="宋体"/>
              </a:rPr>
              <a:t>"Packing Ethereum’s ecosystem depth, Solana’s transaction speed, Cosmos’ interoperability, and ChatGPT’s user-friendliness into a single chain, all while delivering a TikTok-like smooth experience."</a:t>
            </a:r>
            <a:endParaRPr lang="en-US" altLang="zh-CN" sz="1400" b="1">
              <a:solidFill>
                <a:schemeClr val="bg1"/>
              </a:solidFill>
              <a:latin typeface="Avenir Book" panose="02000503020000020003"/>
              <a:ea typeface="宋体"/>
            </a:endParaRPr>
          </a:p>
        </p:txBody>
      </p:sp>
      <p:sp>
        <p:nvSpPr>
          <p:cNvPr id="6" name="文本框 5"/>
          <p:cNvSpPr txBox="1"/>
          <p:nvPr/>
        </p:nvSpPr>
        <p:spPr>
          <a:xfrm>
            <a:off x="522605" y="5313680"/>
            <a:ext cx="4083050" cy="2306955"/>
          </a:xfrm>
          <a:prstGeom prst="rect">
            <a:avLst/>
          </a:prstGeom>
          <a:noFill/>
        </p:spPr>
        <p:txBody>
          <a:bodyPr wrap="square" rtlCol="0" anchor="t">
            <a:spAutoFit/>
          </a:bodyPr>
          <a:p>
            <a:pPr algn="ctr"/>
            <a:r>
              <a:rPr lang="en-US" altLang="zh-CN" sz="2400" b="1">
                <a:solidFill>
                  <a:srgbClr val="00E8B1"/>
                </a:solidFill>
                <a:latin typeface="Avenir Heavy" panose="02000503020000020003" charset="0"/>
                <a:ea typeface="Alibaba PuHuiTi Regular" panose="00020600040101010101" charset="-122"/>
                <a:cs typeface="Avenir Heavy" panose="02000503020000020003" charset="0"/>
                <a:sym typeface="+mn-ea"/>
              </a:rPr>
              <a:t>3 Straightforward Comparisons </a:t>
            </a:r>
            <a:endParaRPr lang="en-US" altLang="zh-CN" sz="2400" b="1">
              <a:solidFill>
                <a:srgbClr val="00E8B1"/>
              </a:solidFill>
              <a:latin typeface="Avenir Heavy" panose="02000503020000020003" charset="0"/>
              <a:ea typeface="Alibaba PuHuiTi Regular" panose="00020600040101010101" charset="-122"/>
              <a:cs typeface="Avenir Heavy" panose="02000503020000020003" charset="0"/>
              <a:sym typeface="+mn-ea"/>
            </a:endParaRPr>
          </a:p>
          <a:p>
            <a:pPr algn="ctr"/>
            <a:endParaRPr lang="en-US" altLang="zh-CN" sz="2400" b="1">
              <a:solidFill>
                <a:srgbClr val="00E8B1"/>
              </a:solidFill>
              <a:latin typeface="Avenir Heavy" panose="02000503020000020003" charset="0"/>
              <a:ea typeface="Alibaba PuHuiTi Regular" panose="00020600040101010101" charset="-122"/>
              <a:cs typeface="Avenir Heavy" panose="02000503020000020003" charset="0"/>
              <a:sym typeface="+mn-ea"/>
            </a:endParaRPr>
          </a:p>
          <a:p>
            <a:pPr algn="ctr"/>
            <a:r>
              <a:rPr lang="en-US" altLang="zh-CN" sz="2400" b="1">
                <a:solidFill>
                  <a:schemeClr val="bg1"/>
                </a:solidFill>
                <a:latin typeface="Avenir Heavy" panose="02000503020000020003" charset="0"/>
                <a:ea typeface="Alibaba PuHuiTi Regular" panose="00020600040101010101" charset="-122"/>
                <a:cs typeface="Avenir Heavy" panose="02000503020000020003" charset="0"/>
                <a:sym typeface="+mn-ea"/>
              </a:rPr>
              <a:t>That Show Why TT Chain Dominates Existing Public Blockchains</a:t>
            </a:r>
            <a:endParaRPr lang="en-US" altLang="zh-CN" sz="2400"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271780" y="2177415"/>
          <a:ext cx="4631690" cy="5224780"/>
        </p:xfrm>
        <a:graphic>
          <a:graphicData uri="http://schemas.openxmlformats.org/drawingml/2006/table">
            <a:tbl>
              <a:tblPr/>
              <a:tblGrid>
                <a:gridCol w="1157605"/>
                <a:gridCol w="1158240"/>
                <a:gridCol w="1148080"/>
                <a:gridCol w="1167765"/>
              </a:tblGrid>
              <a:tr h="601345">
                <a:tc>
                  <a:txBody>
                    <a:bodyPr/>
                    <a:p>
                      <a:pPr marL="68580" indent="0" algn="l"/>
                      <a:r>
                        <a:rPr lang="en-US" altLang="zh-CN" sz="1400" b="1">
                          <a:solidFill>
                            <a:schemeClr val="bg1">
                              <a:lumMod val="50000"/>
                            </a:schemeClr>
                          </a:solidFill>
                          <a:latin typeface="Avenir Heavy" panose="02000503020000020003" charset="0"/>
                          <a:ea typeface="宋体"/>
                          <a:cs typeface="Avenir Heavy" panose="02000503020000020003" charset="0"/>
                        </a:rPr>
                        <a:t>Comparison</a:t>
                      </a:r>
                      <a:endParaRPr lang="en-US" altLang="zh-CN" sz="1400" b="1">
                        <a:solidFill>
                          <a:schemeClr val="bg1">
                            <a:lumMod val="50000"/>
                          </a:schemeClr>
                        </a:solidFill>
                        <a:latin typeface="Avenir Heavy" panose="02000503020000020003" charset="0"/>
                        <a:ea typeface="宋体"/>
                        <a:cs typeface="Avenir Heavy" panose="02000503020000020003" charset="0"/>
                      </a:endParaRPr>
                    </a:p>
                  </a:txBody>
                  <a:tcPr marL="0" marR="16931" marT="16931" marB="16931" anchor="ctr" anchorCtr="0">
                    <a:lnL>
                      <a:noFill/>
                    </a:lnL>
                    <a:lnR>
                      <a:noFill/>
                    </a:lnR>
                    <a:lnT>
                      <a:noFill/>
                    </a:lnT>
                    <a:lnB>
                      <a:noFill/>
                    </a:lnB>
                    <a:noFill/>
                  </a:tcPr>
                </a:tc>
                <a:tc>
                  <a:txBody>
                    <a:bodyPr/>
                    <a:p>
                      <a:pPr marL="68580" indent="0" algn="l"/>
                      <a:r>
                        <a:rPr lang="en-US" altLang="zh-CN" sz="1600" b="1">
                          <a:solidFill>
                            <a:schemeClr val="tx1"/>
                          </a:solidFill>
                          <a:latin typeface="Avenir Heavy" panose="02000503020000020003" charset="0"/>
                          <a:ea typeface="宋体"/>
                          <a:cs typeface="Avenir Heavy" panose="02000503020000020003" charset="0"/>
                        </a:rPr>
                        <a:t>Ethereum</a:t>
                      </a:r>
                      <a:endParaRPr lang="en-US" altLang="zh-CN" sz="1600" b="1">
                        <a:solidFill>
                          <a:schemeClr val="tx1"/>
                        </a:solidFill>
                        <a:latin typeface="Avenir Heavy" panose="02000503020000020003" charset="0"/>
                        <a:ea typeface="宋体"/>
                        <a:cs typeface="Avenir Heavy" panose="02000503020000020003" charset="0"/>
                      </a:endParaRPr>
                    </a:p>
                  </a:txBody>
                  <a:tcPr marL="16931" marR="16931" marT="16931" marB="16931" anchor="ctr" anchorCtr="0">
                    <a:lnL>
                      <a:noFill/>
                    </a:lnL>
                    <a:lnR>
                      <a:noFill/>
                    </a:lnR>
                    <a:lnT>
                      <a:noFill/>
                    </a:lnT>
                    <a:lnB>
                      <a:noFill/>
                    </a:lnB>
                    <a:gradFill>
                      <a:gsLst>
                        <a:gs pos="0">
                          <a:srgbClr val="0F0F11"/>
                        </a:gs>
                        <a:gs pos="100000">
                          <a:srgbClr val="00E8B1">
                            <a:alpha val="100000"/>
                          </a:srgbClr>
                        </a:gs>
                      </a:gsLst>
                      <a:lin ang="10800000" scaled="0"/>
                    </a:gradFill>
                  </a:tcPr>
                </a:tc>
                <a:tc>
                  <a:txBody>
                    <a:bodyPr/>
                    <a:p>
                      <a:pPr marL="68580" indent="0" algn="l"/>
                      <a:r>
                        <a:rPr lang="en-US" altLang="zh-CN" sz="1600" b="1">
                          <a:solidFill>
                            <a:schemeClr val="tx1"/>
                          </a:solidFill>
                          <a:latin typeface="Avenir Heavy" panose="02000503020000020003" charset="0"/>
                          <a:ea typeface="宋体"/>
                          <a:cs typeface="Avenir Heavy" panose="02000503020000020003" charset="0"/>
                        </a:rPr>
                        <a:t>Solana</a:t>
                      </a:r>
                      <a:endParaRPr lang="en-US" altLang="zh-CN" sz="1600" b="1">
                        <a:solidFill>
                          <a:schemeClr val="tx1"/>
                        </a:solidFill>
                        <a:latin typeface="Avenir Heavy" panose="02000503020000020003" charset="0"/>
                        <a:ea typeface="宋体"/>
                        <a:cs typeface="Avenir Heavy" panose="02000503020000020003" charset="0"/>
                      </a:endParaRPr>
                    </a:p>
                  </a:txBody>
                  <a:tcPr marL="16931" marR="16931" marT="16931" marB="16931" anchor="ctr" anchorCtr="0">
                    <a:lnL>
                      <a:noFill/>
                    </a:lnL>
                    <a:lnR>
                      <a:noFill/>
                    </a:lnR>
                    <a:lnT>
                      <a:noFill/>
                    </a:lnT>
                    <a:lnB>
                      <a:noFill/>
                    </a:lnB>
                    <a:gradFill>
                      <a:gsLst>
                        <a:gs pos="0">
                          <a:srgbClr val="0F0F11"/>
                        </a:gs>
                        <a:gs pos="100000">
                          <a:srgbClr val="00E8B1">
                            <a:alpha val="100000"/>
                          </a:srgbClr>
                        </a:gs>
                      </a:gsLst>
                      <a:lin ang="10800000" scaled="0"/>
                    </a:gradFill>
                  </a:tcPr>
                </a:tc>
                <a:tc>
                  <a:txBody>
                    <a:bodyPr/>
                    <a:p>
                      <a:pPr marL="68580" indent="0" algn="l"/>
                      <a:r>
                        <a:rPr lang="en-US" altLang="zh-CN" sz="1600" b="1">
                          <a:solidFill>
                            <a:schemeClr val="tx1"/>
                          </a:solidFill>
                          <a:latin typeface="Avenir Heavy" panose="02000503020000020003" charset="0"/>
                          <a:ea typeface="宋体"/>
                          <a:cs typeface="Avenir Heavy" panose="02000503020000020003" charset="0"/>
                        </a:rPr>
                        <a:t>TT Chain</a:t>
                      </a:r>
                      <a:endParaRPr lang="en-US" altLang="zh-CN" sz="1600" b="1">
                        <a:solidFill>
                          <a:schemeClr val="tx1"/>
                        </a:solidFill>
                        <a:latin typeface="Avenir Heavy" panose="02000503020000020003" charset="0"/>
                        <a:ea typeface="宋体"/>
                        <a:cs typeface="Avenir Heavy" panose="02000503020000020003" charset="0"/>
                      </a:endParaRPr>
                    </a:p>
                  </a:txBody>
                  <a:tcPr marL="16931" marR="16931" marT="16931" marB="16931" anchor="ctr" anchorCtr="0">
                    <a:lnL>
                      <a:noFill/>
                    </a:lnL>
                    <a:lnR>
                      <a:noFill/>
                    </a:lnR>
                    <a:lnT>
                      <a:noFill/>
                    </a:lnT>
                    <a:lnB>
                      <a:noFill/>
                    </a:lnB>
                    <a:gradFill>
                      <a:gsLst>
                        <a:gs pos="0">
                          <a:srgbClr val="0F0F11"/>
                        </a:gs>
                        <a:gs pos="100000">
                          <a:srgbClr val="00E8B1">
                            <a:alpha val="100000"/>
                          </a:srgbClr>
                        </a:gs>
                      </a:gsLst>
                      <a:lin ang="10800000" scaled="0"/>
                    </a:gradFill>
                  </a:tcPr>
                </a:tc>
              </a:tr>
              <a:tr h="205740">
                <a:tc>
                  <a:txBody>
                    <a:bodyPr/>
                    <a:p>
                      <a:pPr marL="68580" indent="0" algn="l">
                        <a:buNone/>
                      </a:pPr>
                      <a:endParaRPr lang="en-US" altLang="zh-CN" sz="1600" b="1">
                        <a:solidFill>
                          <a:schemeClr val="bg1"/>
                        </a:solidFill>
                        <a:latin typeface="Avenir Book" panose="02000503020000020003"/>
                        <a:ea typeface="宋体"/>
                      </a:endParaRPr>
                    </a:p>
                  </a:txBody>
                  <a:tcPr marL="0" marR="16931" marT="16931" marB="16931" anchor="t" anchorCtr="0">
                    <a:lnL>
                      <a:noFill/>
                    </a:lnL>
                    <a:lnR>
                      <a:noFill/>
                    </a:lnR>
                    <a:lnT>
                      <a:noFill/>
                    </a:lnT>
                    <a:lnB>
                      <a:noFill/>
                    </a:lnB>
                    <a:noFill/>
                  </a:tcPr>
                </a:tc>
                <a:tc>
                  <a:txBody>
                    <a:bodyPr/>
                    <a:p>
                      <a:pPr marL="68580" indent="0" algn="l">
                        <a:spcBef>
                          <a:spcPct val="0"/>
                        </a:spcBef>
                        <a:spcAft>
                          <a:spcPct val="0"/>
                        </a:spcAft>
                        <a:buNone/>
                      </a:pPr>
                      <a:endParaRPr lang="en-US" altLang="zh-CN" sz="1600">
                        <a:solidFill>
                          <a:schemeClr val="bg1"/>
                        </a:solidFill>
                        <a:latin typeface="Avenir Book" panose="02000503020000020003"/>
                        <a:ea typeface="宋体"/>
                      </a:endParaRPr>
                    </a:p>
                  </a:txBody>
                  <a:tcPr marL="16931" marR="16931" marT="16931" marB="16931" anchor="t" anchorCtr="0">
                    <a:lnL>
                      <a:noFill/>
                    </a:lnL>
                    <a:lnR>
                      <a:noFill/>
                    </a:lnR>
                    <a:lnT>
                      <a:noFill/>
                    </a:lnT>
                    <a:lnB>
                      <a:noFill/>
                    </a:lnB>
                    <a:noFill/>
                  </a:tcPr>
                </a:tc>
                <a:tc>
                  <a:txBody>
                    <a:bodyPr/>
                    <a:p>
                      <a:pPr marL="68580" indent="0" algn="l">
                        <a:spcBef>
                          <a:spcPct val="0"/>
                        </a:spcBef>
                        <a:spcAft>
                          <a:spcPct val="0"/>
                        </a:spcAft>
                        <a:buNone/>
                      </a:pPr>
                      <a:endParaRPr lang="en-US" altLang="zh-CN" sz="1600">
                        <a:solidFill>
                          <a:schemeClr val="bg1"/>
                        </a:solidFill>
                        <a:latin typeface="Avenir Book" panose="02000503020000020003"/>
                        <a:ea typeface="宋体"/>
                      </a:endParaRPr>
                    </a:p>
                  </a:txBody>
                  <a:tcPr marL="16931" marR="16931" marT="16931" marB="16931" anchor="t" anchorCtr="0">
                    <a:lnL>
                      <a:noFill/>
                    </a:lnL>
                    <a:lnR>
                      <a:noFill/>
                    </a:lnR>
                    <a:lnT>
                      <a:noFill/>
                    </a:lnT>
                    <a:lnB>
                      <a:noFill/>
                    </a:lnB>
                    <a:noFill/>
                  </a:tcPr>
                </a:tc>
                <a:tc>
                  <a:txBody>
                    <a:bodyPr/>
                    <a:p>
                      <a:pPr marL="68580" indent="0" algn="l">
                        <a:buNone/>
                      </a:pPr>
                      <a:endParaRPr lang="en-US" altLang="zh-CN" sz="1600" b="1">
                        <a:solidFill>
                          <a:srgbClr val="00E8B1"/>
                        </a:solidFill>
                        <a:latin typeface="Avenir Heavy" panose="02000503020000020003" charset="0"/>
                        <a:ea typeface="宋体"/>
                        <a:cs typeface="Avenir Heavy" panose="02000503020000020003" charset="0"/>
                      </a:endParaRPr>
                    </a:p>
                  </a:txBody>
                  <a:tcPr marL="16931" marR="16931" marT="16931" marB="16931" anchor="t" anchorCtr="0">
                    <a:lnL>
                      <a:noFill/>
                    </a:lnL>
                    <a:lnR>
                      <a:noFill/>
                    </a:lnR>
                    <a:lnT>
                      <a:noFill/>
                    </a:lnT>
                    <a:lnB>
                      <a:noFill/>
                    </a:lnB>
                    <a:noFill/>
                  </a:tcPr>
                </a:tc>
              </a:tr>
              <a:tr h="1430020">
                <a:tc>
                  <a:txBody>
                    <a:bodyPr/>
                    <a:p>
                      <a:pPr marL="68580" indent="0" algn="l"/>
                      <a:r>
                        <a:rPr lang="en-US" altLang="zh-CN" sz="1600" b="1">
                          <a:solidFill>
                            <a:schemeClr val="bg1"/>
                          </a:solidFill>
                          <a:latin typeface="Avenir Book" panose="02000503020000020003"/>
                          <a:ea typeface="宋体"/>
                        </a:rPr>
                        <a:t>Migration Cost</a:t>
                      </a:r>
                      <a:endParaRPr lang="en-US" altLang="zh-CN" sz="1600" b="1">
                        <a:solidFill>
                          <a:schemeClr val="bg1"/>
                        </a:solidFill>
                        <a:latin typeface="Avenir Book" panose="02000503020000020003"/>
                        <a:ea typeface="宋体"/>
                      </a:endParaRPr>
                    </a:p>
                  </a:txBody>
                  <a:tcPr marL="0" marR="16931" marT="16931" marB="16931" anchor="t" anchorCtr="0">
                    <a:lnL>
                      <a:noFill/>
                    </a:lnL>
                    <a:lnR>
                      <a:noFill/>
                    </a:lnR>
                    <a:lnT>
                      <a:noFill/>
                    </a:lnT>
                    <a:lnB>
                      <a:noFill/>
                    </a:lnB>
                    <a:noFill/>
                  </a:tcPr>
                </a:tc>
                <a:tc>
                  <a:txBody>
                    <a:bodyPr/>
                    <a:p>
                      <a:pPr marL="68580" indent="0" algn="l">
                        <a:spcBef>
                          <a:spcPct val="0"/>
                        </a:spcBef>
                        <a:spcAft>
                          <a:spcPct val="0"/>
                        </a:spcAft>
                      </a:pPr>
                      <a:r>
                        <a:rPr lang="en-US" altLang="zh-CN" sz="1600">
                          <a:solidFill>
                            <a:schemeClr val="bg1"/>
                          </a:solidFill>
                          <a:latin typeface="Avenir Book" panose="02000503020000020003"/>
                          <a:ea typeface="宋体"/>
                        </a:rPr>
                        <a:t>Rewriting contracts + gas spikes</a:t>
                      </a:r>
                      <a:endParaRPr lang="en-US" altLang="zh-CN" sz="1600">
                        <a:solidFill>
                          <a:schemeClr val="bg1"/>
                        </a:solidFill>
                        <a:latin typeface="Avenir Book" panose="02000503020000020003"/>
                        <a:ea typeface="宋体"/>
                      </a:endParaRPr>
                    </a:p>
                  </a:txBody>
                  <a:tcPr marL="16931" marR="16931" marT="16931" marB="16931" anchor="t" anchorCtr="0">
                    <a:lnL>
                      <a:noFill/>
                    </a:lnL>
                    <a:lnR>
                      <a:noFill/>
                    </a:lnR>
                    <a:lnT>
                      <a:noFill/>
                    </a:lnT>
                    <a:lnB>
                      <a:noFill/>
                    </a:lnB>
                    <a:noFill/>
                  </a:tcPr>
                </a:tc>
                <a:tc>
                  <a:txBody>
                    <a:bodyPr/>
                    <a:p>
                      <a:pPr marL="68580" indent="0" algn="l">
                        <a:spcBef>
                          <a:spcPct val="0"/>
                        </a:spcBef>
                        <a:spcAft>
                          <a:spcPct val="0"/>
                        </a:spcAft>
                      </a:pPr>
                      <a:r>
                        <a:rPr lang="en-US" altLang="zh-CN" sz="1600">
                          <a:solidFill>
                            <a:schemeClr val="bg1"/>
                          </a:solidFill>
                          <a:latin typeface="Avenir Book" panose="02000503020000020003"/>
                          <a:ea typeface="宋体"/>
                        </a:rPr>
                        <a:t>Switching to Rust</a:t>
                      </a:r>
                      <a:endParaRPr lang="en-US" altLang="zh-CN" sz="1600">
                        <a:solidFill>
                          <a:schemeClr val="bg1"/>
                        </a:solidFill>
                        <a:latin typeface="Avenir Book" panose="02000503020000020003"/>
                        <a:ea typeface="宋体"/>
                      </a:endParaRPr>
                    </a:p>
                  </a:txBody>
                  <a:tcPr marL="16931" marR="16931" marT="16931" marB="16931" anchor="t" anchorCtr="0">
                    <a:lnL>
                      <a:noFill/>
                    </a:lnL>
                    <a:lnR>
                      <a:noFill/>
                    </a:lnR>
                    <a:lnT>
                      <a:noFill/>
                    </a:lnT>
                    <a:lnB>
                      <a:noFill/>
                    </a:lnB>
                    <a:noFill/>
                  </a:tcPr>
                </a:tc>
                <a:tc>
                  <a:txBody>
                    <a:bodyPr/>
                    <a:p>
                      <a:pPr marL="68580" indent="0" algn="l"/>
                      <a:r>
                        <a:rPr lang="en-US" altLang="zh-CN" sz="1600" b="1">
                          <a:solidFill>
                            <a:srgbClr val="00E8B1"/>
                          </a:solidFill>
                          <a:latin typeface="Avenir Heavy" panose="02000503020000020003" charset="0"/>
                          <a:ea typeface="宋体"/>
                          <a:cs typeface="Avenir Heavy" panose="02000503020000020003" charset="0"/>
                        </a:rPr>
                        <a:t>Code reuse, near-zero migration cost</a:t>
                      </a:r>
                      <a:endParaRPr lang="en-US" altLang="zh-CN" sz="1600" b="1">
                        <a:solidFill>
                          <a:srgbClr val="00E8B1"/>
                        </a:solidFill>
                        <a:latin typeface="Avenir Heavy" panose="02000503020000020003" charset="0"/>
                        <a:ea typeface="宋体"/>
                        <a:cs typeface="Avenir Heavy" panose="02000503020000020003" charset="0"/>
                      </a:endParaRPr>
                    </a:p>
                  </a:txBody>
                  <a:tcPr marL="16931" marR="16931" marT="16931" marB="16931" anchor="t" anchorCtr="0">
                    <a:lnL>
                      <a:noFill/>
                    </a:lnL>
                    <a:lnR>
                      <a:noFill/>
                    </a:lnR>
                    <a:lnT>
                      <a:noFill/>
                    </a:lnT>
                    <a:lnB>
                      <a:noFill/>
                    </a:lnB>
                    <a:noFill/>
                  </a:tcPr>
                </a:tc>
              </a:tr>
              <a:tr h="1457960">
                <a:tc>
                  <a:txBody>
                    <a:bodyPr/>
                    <a:p>
                      <a:pPr marL="68580" indent="0" algn="l"/>
                      <a:r>
                        <a:rPr lang="en-US" altLang="zh-CN" sz="1600" b="1">
                          <a:solidFill>
                            <a:schemeClr val="bg1"/>
                          </a:solidFill>
                          <a:latin typeface="Avenir Book" panose="02000503020000020003"/>
                          <a:ea typeface="宋体"/>
                        </a:rPr>
                        <a:t>Earning Speed</a:t>
                      </a:r>
                      <a:endParaRPr lang="en-US" altLang="zh-CN" sz="1600" b="1">
                        <a:solidFill>
                          <a:schemeClr val="bg1"/>
                        </a:solidFill>
                        <a:latin typeface="Avenir Book" panose="02000503020000020003"/>
                        <a:ea typeface="宋体"/>
                      </a:endParaRPr>
                    </a:p>
                  </a:txBody>
                  <a:tcPr marL="0" marR="16931" marT="16931" marB="16931" anchor="t" anchorCtr="0">
                    <a:lnL>
                      <a:noFill/>
                    </a:lnL>
                    <a:lnR>
                      <a:noFill/>
                    </a:lnR>
                    <a:lnT>
                      <a:noFill/>
                    </a:lnT>
                    <a:lnB>
                      <a:noFill/>
                    </a:lnB>
                    <a:noFill/>
                  </a:tcPr>
                </a:tc>
                <a:tc>
                  <a:txBody>
                    <a:bodyPr/>
                    <a:p>
                      <a:pPr marL="68580" indent="0" algn="l">
                        <a:spcBef>
                          <a:spcPct val="0"/>
                        </a:spcBef>
                        <a:spcAft>
                          <a:spcPct val="0"/>
                        </a:spcAft>
                      </a:pPr>
                      <a:r>
                        <a:rPr lang="en-US" altLang="zh-CN" sz="1600">
                          <a:solidFill>
                            <a:schemeClr val="bg1"/>
                          </a:solidFill>
                          <a:latin typeface="Avenir Book" panose="02000503020000020003"/>
                          <a:ea typeface="宋体"/>
                        </a:rPr>
                        <a:t>Waiting for users to find your dApp</a:t>
                      </a:r>
                      <a:endParaRPr lang="en-US" altLang="zh-CN" sz="1600">
                        <a:solidFill>
                          <a:schemeClr val="bg1"/>
                        </a:solidFill>
                        <a:latin typeface="Avenir Book" panose="02000503020000020003"/>
                        <a:ea typeface="宋体"/>
                      </a:endParaRPr>
                    </a:p>
                  </a:txBody>
                  <a:tcPr marL="16931" marR="16931" marT="16931" marB="16931" anchor="t" anchorCtr="0">
                    <a:lnL>
                      <a:noFill/>
                    </a:lnL>
                    <a:lnR>
                      <a:noFill/>
                    </a:lnR>
                    <a:lnT>
                      <a:noFill/>
                    </a:lnT>
                    <a:lnB>
                      <a:noFill/>
                    </a:lnB>
                    <a:noFill/>
                  </a:tcPr>
                </a:tc>
                <a:tc>
                  <a:txBody>
                    <a:bodyPr/>
                    <a:p>
                      <a:pPr marL="68580" indent="0" algn="l">
                        <a:spcBef>
                          <a:spcPct val="0"/>
                        </a:spcBef>
                        <a:spcAft>
                          <a:spcPct val="0"/>
                        </a:spcAft>
                      </a:pPr>
                      <a:r>
                        <a:rPr lang="en-US" altLang="zh-CN" sz="1600">
                          <a:solidFill>
                            <a:schemeClr val="bg1"/>
                          </a:solidFill>
                          <a:latin typeface="Avenir Book" panose="02000503020000020003"/>
                          <a:ea typeface="宋体"/>
                        </a:rPr>
                        <a:t>Battling bots for priority</a:t>
                      </a:r>
                      <a:endParaRPr lang="en-US" altLang="zh-CN" sz="1600">
                        <a:solidFill>
                          <a:schemeClr val="bg1"/>
                        </a:solidFill>
                        <a:latin typeface="Avenir Book" panose="02000503020000020003"/>
                        <a:ea typeface="宋体"/>
                      </a:endParaRPr>
                    </a:p>
                  </a:txBody>
                  <a:tcPr marL="16931" marR="16931" marT="16931" marB="16931" anchor="t" anchorCtr="0">
                    <a:lnL>
                      <a:noFill/>
                    </a:lnL>
                    <a:lnR>
                      <a:noFill/>
                    </a:lnR>
                    <a:lnT>
                      <a:noFill/>
                    </a:lnT>
                    <a:lnB>
                      <a:noFill/>
                    </a:lnB>
                    <a:noFill/>
                  </a:tcPr>
                </a:tc>
                <a:tc>
                  <a:txBody>
                    <a:bodyPr/>
                    <a:p>
                      <a:pPr marL="68580" indent="0" algn="l"/>
                      <a:r>
                        <a:rPr lang="en-US" altLang="zh-CN" sz="1600" b="1">
                          <a:solidFill>
                            <a:srgbClr val="00E8B1"/>
                          </a:solidFill>
                          <a:latin typeface="Avenir Heavy" panose="02000503020000020003" charset="0"/>
                          <a:ea typeface="宋体"/>
                          <a:cs typeface="Avenir Heavy" panose="02000503020000020003" charset="0"/>
                        </a:rPr>
                        <a:t>Auto-traffic + revenue sharing</a:t>
                      </a:r>
                      <a:endParaRPr lang="en-US" altLang="zh-CN" sz="1600" b="1">
                        <a:solidFill>
                          <a:srgbClr val="00E8B1"/>
                        </a:solidFill>
                        <a:latin typeface="Avenir Heavy" panose="02000503020000020003" charset="0"/>
                        <a:ea typeface="宋体"/>
                        <a:cs typeface="Avenir Heavy" panose="02000503020000020003" charset="0"/>
                      </a:endParaRPr>
                    </a:p>
                  </a:txBody>
                  <a:tcPr marL="16931" marR="16931" marT="16931" marB="16931" anchor="t" anchorCtr="0">
                    <a:lnL>
                      <a:noFill/>
                    </a:lnL>
                    <a:lnR>
                      <a:noFill/>
                    </a:lnR>
                    <a:lnT>
                      <a:noFill/>
                    </a:lnT>
                    <a:lnB>
                      <a:noFill/>
                    </a:lnB>
                    <a:noFill/>
                  </a:tcPr>
                </a:tc>
              </a:tr>
              <a:tr h="1457325">
                <a:tc>
                  <a:txBody>
                    <a:bodyPr/>
                    <a:p>
                      <a:pPr marL="68580" indent="0" algn="l"/>
                      <a:r>
                        <a:rPr lang="en-US" altLang="zh-CN" sz="1600" b="1">
                          <a:solidFill>
                            <a:schemeClr val="bg1"/>
                          </a:solidFill>
                          <a:latin typeface="Avenir Book" panose="02000503020000020003"/>
                          <a:ea typeface="宋体"/>
                        </a:rPr>
                        <a:t>Anti-Fraud Guide</a:t>
                      </a:r>
                      <a:endParaRPr lang="en-US" altLang="zh-CN" sz="1600" b="1">
                        <a:solidFill>
                          <a:schemeClr val="bg1"/>
                        </a:solidFill>
                        <a:latin typeface="Avenir Book" panose="02000503020000020003"/>
                        <a:ea typeface="宋体"/>
                      </a:endParaRPr>
                    </a:p>
                  </a:txBody>
                  <a:tcPr marL="0" marR="16931" marT="16931" marB="16931" anchor="t" anchorCtr="0">
                    <a:lnL>
                      <a:noFill/>
                    </a:lnL>
                    <a:lnR>
                      <a:noFill/>
                    </a:lnR>
                    <a:lnT>
                      <a:noFill/>
                    </a:lnT>
                    <a:lnB>
                      <a:noFill/>
                    </a:lnB>
                    <a:noFill/>
                  </a:tcPr>
                </a:tc>
                <a:tc>
                  <a:txBody>
                    <a:bodyPr/>
                    <a:p>
                      <a:pPr marL="68580" indent="0" algn="l">
                        <a:spcBef>
                          <a:spcPct val="0"/>
                        </a:spcBef>
                        <a:spcAft>
                          <a:spcPct val="0"/>
                        </a:spcAft>
                      </a:pPr>
                      <a:r>
                        <a:rPr lang="en-US" altLang="zh-CN" sz="1600">
                          <a:solidFill>
                            <a:schemeClr val="bg1"/>
                          </a:solidFill>
                          <a:latin typeface="Avenir Book" panose="02000503020000020003"/>
                          <a:ea typeface="宋体"/>
                        </a:rPr>
                        <a:t>Hiring auditors</a:t>
                      </a:r>
                      <a:endParaRPr lang="en-US" altLang="zh-CN" sz="1600">
                        <a:solidFill>
                          <a:schemeClr val="bg1"/>
                        </a:solidFill>
                        <a:latin typeface="Avenir Book" panose="02000503020000020003"/>
                        <a:ea typeface="宋体"/>
                      </a:endParaRPr>
                    </a:p>
                  </a:txBody>
                  <a:tcPr marL="16931" marR="16931" marT="16931" marB="16931" anchor="t" anchorCtr="0">
                    <a:lnL>
                      <a:noFill/>
                    </a:lnL>
                    <a:lnR>
                      <a:noFill/>
                    </a:lnR>
                    <a:lnT>
                      <a:noFill/>
                    </a:lnT>
                    <a:lnB>
                      <a:noFill/>
                    </a:lnB>
                    <a:noFill/>
                  </a:tcPr>
                </a:tc>
                <a:tc>
                  <a:txBody>
                    <a:bodyPr/>
                    <a:p>
                      <a:pPr marL="68580" indent="0" algn="l">
                        <a:spcBef>
                          <a:spcPct val="0"/>
                        </a:spcBef>
                        <a:spcAft>
                          <a:spcPct val="0"/>
                        </a:spcAft>
                      </a:pPr>
                      <a:r>
                        <a:rPr lang="en-US" altLang="zh-CN" sz="1600">
                          <a:solidFill>
                            <a:schemeClr val="bg1"/>
                          </a:solidFill>
                          <a:latin typeface="Avenir Book" panose="02000503020000020003"/>
                          <a:ea typeface="宋体"/>
                        </a:rPr>
                        <a:t>Praying to avoid flash-loan attacks</a:t>
                      </a:r>
                      <a:endParaRPr lang="en-US" altLang="zh-CN" sz="1600">
                        <a:solidFill>
                          <a:schemeClr val="bg1"/>
                        </a:solidFill>
                        <a:latin typeface="Avenir Book" panose="02000503020000020003"/>
                        <a:ea typeface="宋体"/>
                      </a:endParaRPr>
                    </a:p>
                  </a:txBody>
                  <a:tcPr marL="16931" marR="16931" marT="16931" marB="16931" anchor="t" anchorCtr="0">
                    <a:lnL>
                      <a:noFill/>
                    </a:lnL>
                    <a:lnR>
                      <a:noFill/>
                    </a:lnR>
                    <a:lnT>
                      <a:noFill/>
                    </a:lnT>
                    <a:lnB>
                      <a:noFill/>
                    </a:lnB>
                    <a:noFill/>
                  </a:tcPr>
                </a:tc>
                <a:tc>
                  <a:txBody>
                    <a:bodyPr/>
                    <a:p>
                      <a:pPr marL="68580" indent="0" algn="l"/>
                      <a:r>
                        <a:rPr lang="en-US" altLang="zh-CN" sz="1600" b="1">
                          <a:solidFill>
                            <a:srgbClr val="00E8B1"/>
                          </a:solidFill>
                          <a:latin typeface="Avenir Heavy" panose="02000503020000020003" charset="0"/>
                          <a:ea typeface="宋体"/>
                          <a:cs typeface="Avenir Heavy" panose="02000503020000020003" charset="0"/>
                        </a:rPr>
                        <a:t>24/7 AI-powered security</a:t>
                      </a:r>
                      <a:endParaRPr lang="en-US" altLang="zh-CN" sz="1600" b="1">
                        <a:solidFill>
                          <a:srgbClr val="00E8B1"/>
                        </a:solidFill>
                        <a:latin typeface="Avenir Heavy" panose="02000503020000020003" charset="0"/>
                        <a:ea typeface="宋体"/>
                        <a:cs typeface="Avenir Heavy" panose="02000503020000020003" charset="0"/>
                      </a:endParaRPr>
                    </a:p>
                  </a:txBody>
                  <a:tcPr marL="16931" marR="16931" marT="16931" marB="16931" anchor="t" anchorCtr="0">
                    <a:lnL>
                      <a:noFill/>
                    </a:lnL>
                    <a:lnR>
                      <a:noFill/>
                    </a:lnR>
                    <a:lnT>
                      <a:noFill/>
                    </a:lnT>
                    <a:lnB>
                      <a:noFill/>
                    </a:lnB>
                    <a:noFill/>
                  </a:tcPr>
                </a:tc>
              </a:tr>
            </a:tbl>
          </a:graphicData>
        </a:graphic>
      </p:graphicFrame>
      <p:sp>
        <p:nvSpPr>
          <p:cNvPr id="5" name="文本框 4"/>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01</a:t>
            </a:r>
            <a:endParaRPr lang="en-US" altLang="zh-CN" sz="4800" b="1">
              <a:solidFill>
                <a:schemeClr val="bg1"/>
              </a:solidFill>
              <a:latin typeface="DIN Alternate" panose="020B0500000000000000" charset="0"/>
              <a:cs typeface="DIN Alternate" panose="020B0500000000000000" charset="0"/>
            </a:endParaRPr>
          </a:p>
        </p:txBody>
      </p:sp>
      <p:sp>
        <p:nvSpPr>
          <p:cNvPr id="10" name="文本框 9"/>
          <p:cNvSpPr txBox="1"/>
          <p:nvPr/>
        </p:nvSpPr>
        <p:spPr>
          <a:xfrm>
            <a:off x="998855" y="271145"/>
            <a:ext cx="3112135" cy="1014730"/>
          </a:xfrm>
          <a:prstGeom prst="rect">
            <a:avLst/>
          </a:prstGeom>
          <a:noFill/>
        </p:spPr>
        <p:txBody>
          <a:bodyPr wrap="square" rtlCol="0">
            <a:spAutoFit/>
          </a:bodyPr>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For Developers: </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"Even Copying Homework Earns Money"</a:t>
            </a:r>
            <a:endParaRPr lang="en-US" altLang="zh-CN" sz="1400" b="1">
              <a:solidFill>
                <a:schemeClr val="bg1"/>
              </a:solidFill>
              <a:latin typeface="Avenir Book" panose="02000503020000020003" charset="0"/>
              <a:ea typeface="Alibaba PuHuiTi Regular" panose="00020600040101010101" charset="-122"/>
              <a:cs typeface="Avenir Book" panose="02000503020000020003" charset="0"/>
              <a:sym typeface="+mn-ea"/>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346710" y="2685415"/>
          <a:ext cx="4458970" cy="4046220"/>
        </p:xfrm>
        <a:graphic>
          <a:graphicData uri="http://schemas.openxmlformats.org/drawingml/2006/table">
            <a:tbl>
              <a:tblPr/>
              <a:tblGrid>
                <a:gridCol w="887095"/>
                <a:gridCol w="1804670"/>
                <a:gridCol w="1767205"/>
              </a:tblGrid>
              <a:tr h="685800">
                <a:tc>
                  <a:txBody>
                    <a:bodyPr/>
                    <a:p>
                      <a:pPr marL="68580" indent="0" algn="l"/>
                      <a:r>
                        <a:rPr lang="en-US" altLang="zh-CN" sz="1600" b="1">
                          <a:solidFill>
                            <a:schemeClr val="bg1">
                              <a:lumMod val="50000"/>
                            </a:schemeClr>
                          </a:solidFill>
                          <a:latin typeface="Avenir Heavy" panose="02000503020000020003" charset="0"/>
                          <a:ea typeface="宋体"/>
                          <a:cs typeface="Avenir Heavy" panose="02000503020000020003" charset="0"/>
                        </a:rPr>
                        <a:t>Pain Point</a:t>
                      </a:r>
                      <a:endParaRPr lang="en-US" altLang="zh-CN" sz="1600" b="1">
                        <a:solidFill>
                          <a:schemeClr val="bg1">
                            <a:lumMod val="50000"/>
                          </a:schemeClr>
                        </a:solidFill>
                        <a:latin typeface="Avenir Heavy" panose="02000503020000020003" charset="0"/>
                        <a:ea typeface="宋体"/>
                        <a:cs typeface="Avenir Heavy" panose="02000503020000020003" charset="0"/>
                      </a:endParaRPr>
                    </a:p>
                  </a:txBody>
                  <a:tcPr marL="0" marR="16931" marT="16931" marB="16931" anchor="ctr" anchorCtr="0">
                    <a:lnL>
                      <a:noFill/>
                    </a:lnL>
                    <a:lnR>
                      <a:noFill/>
                    </a:lnR>
                    <a:lnT>
                      <a:noFill/>
                    </a:lnT>
                    <a:lnB>
                      <a:noFill/>
                    </a:lnB>
                    <a:noFill/>
                  </a:tcPr>
                </a:tc>
                <a:tc>
                  <a:txBody>
                    <a:bodyPr/>
                    <a:p>
                      <a:pPr marL="68580" indent="0" algn="l"/>
                      <a:r>
                        <a:rPr lang="en-US" altLang="zh-CN" sz="1600" b="1">
                          <a:latin typeface="Avenir Heavy" panose="02000503020000020003" charset="0"/>
                          <a:ea typeface="宋体"/>
                          <a:cs typeface="Avenir Heavy" panose="02000503020000020003" charset="0"/>
                        </a:rPr>
                        <a:t>Existing Chains</a:t>
                      </a:r>
                      <a:endParaRPr lang="en-US" altLang="zh-CN" sz="1600" b="1">
                        <a:latin typeface="Avenir Heavy" panose="02000503020000020003" charset="0"/>
                        <a:ea typeface="宋体"/>
                        <a:cs typeface="Avenir Heavy" panose="02000503020000020003" charset="0"/>
                      </a:endParaRPr>
                    </a:p>
                  </a:txBody>
                  <a:tcPr marL="16931" marR="16931" marT="16931" marB="16931" anchor="ctr" anchorCtr="0">
                    <a:lnL>
                      <a:noFill/>
                    </a:lnL>
                    <a:lnR>
                      <a:noFill/>
                    </a:lnR>
                    <a:lnT>
                      <a:noFill/>
                    </a:lnT>
                    <a:lnB>
                      <a:noFill/>
                    </a:lnB>
                    <a:gradFill>
                      <a:gsLst>
                        <a:gs pos="0">
                          <a:srgbClr val="0F0F11"/>
                        </a:gs>
                        <a:gs pos="100000">
                          <a:srgbClr val="00E8B1">
                            <a:alpha val="100000"/>
                          </a:srgbClr>
                        </a:gs>
                      </a:gsLst>
                      <a:lin ang="10800000" scaled="0"/>
                    </a:gradFill>
                  </a:tcPr>
                </a:tc>
                <a:tc>
                  <a:txBody>
                    <a:bodyPr/>
                    <a:p>
                      <a:pPr marL="68580" indent="0" algn="l"/>
                      <a:r>
                        <a:rPr lang="en-US" altLang="zh-CN" sz="1600" b="1">
                          <a:latin typeface="Avenir Heavy" panose="02000503020000020003" charset="0"/>
                          <a:ea typeface="宋体"/>
                          <a:cs typeface="Avenir Heavy" panose="02000503020000020003" charset="0"/>
                        </a:rPr>
                        <a:t>TT Chain Solution</a:t>
                      </a:r>
                      <a:endParaRPr lang="en-US" altLang="zh-CN" sz="1600" b="1">
                        <a:latin typeface="Avenir Heavy" panose="02000503020000020003" charset="0"/>
                        <a:ea typeface="宋体"/>
                        <a:cs typeface="Avenir Heavy" panose="02000503020000020003" charset="0"/>
                      </a:endParaRPr>
                    </a:p>
                  </a:txBody>
                  <a:tcPr marL="16931" marR="16931" marT="16931" marB="16931" anchor="ctr" anchorCtr="0">
                    <a:lnL>
                      <a:noFill/>
                    </a:lnL>
                    <a:lnR>
                      <a:noFill/>
                    </a:lnR>
                    <a:lnT>
                      <a:noFill/>
                    </a:lnT>
                    <a:lnB>
                      <a:noFill/>
                    </a:lnB>
                    <a:gradFill>
                      <a:gsLst>
                        <a:gs pos="0">
                          <a:srgbClr val="0F0F11"/>
                        </a:gs>
                        <a:gs pos="100000">
                          <a:srgbClr val="00E8B1">
                            <a:alpha val="100000"/>
                          </a:srgbClr>
                        </a:gs>
                      </a:gsLst>
                      <a:lin ang="10800000" scaled="0"/>
                    </a:gradFill>
                  </a:tcPr>
                </a:tc>
              </a:tr>
              <a:tr h="1011555">
                <a:tc>
                  <a:txBody>
                    <a:bodyPr/>
                    <a:p>
                      <a:pPr marL="68580" indent="0" algn="l"/>
                      <a:r>
                        <a:rPr lang="en-US" altLang="zh-CN" sz="1600" b="1">
                          <a:solidFill>
                            <a:schemeClr val="bg1"/>
                          </a:solidFill>
                          <a:latin typeface="Avenir Book" panose="02000503020000020003"/>
                          <a:ea typeface="宋体"/>
                        </a:rPr>
                        <a:t>Gas Fees</a:t>
                      </a:r>
                      <a:endParaRPr lang="en-US" altLang="zh-CN" sz="1600" b="1">
                        <a:solidFill>
                          <a:schemeClr val="bg1"/>
                        </a:solidFill>
                        <a:latin typeface="Avenir Book" panose="02000503020000020003"/>
                        <a:ea typeface="宋体"/>
                      </a:endParaRPr>
                    </a:p>
                  </a:txBody>
                  <a:tcPr marL="0" marR="16931" marT="16931" marB="16931" anchor="ctr" anchorCtr="0">
                    <a:lnL>
                      <a:noFill/>
                    </a:lnL>
                    <a:lnR>
                      <a:noFill/>
                    </a:lnR>
                    <a:lnT>
                      <a:noFill/>
                    </a:lnT>
                    <a:lnB>
                      <a:noFill/>
                    </a:lnB>
                    <a:noFill/>
                  </a:tcPr>
                </a:tc>
                <a:tc>
                  <a:txBody>
                    <a:bodyPr/>
                    <a:p>
                      <a:pPr marL="68580" indent="0" algn="l">
                        <a:spcBef>
                          <a:spcPct val="0"/>
                        </a:spcBef>
                        <a:spcAft>
                          <a:spcPct val="0"/>
                        </a:spcAft>
                      </a:pPr>
                      <a:r>
                        <a:rPr lang="en-US" altLang="zh-CN" sz="1600">
                          <a:solidFill>
                            <a:schemeClr val="bg1"/>
                          </a:solidFill>
                          <a:latin typeface="Avenir Book" panose="02000503020000020003"/>
                          <a:ea typeface="宋体"/>
                        </a:rPr>
                        <a:t>NFT fees &gt; NFT prices</a:t>
                      </a:r>
                      <a:endParaRPr lang="en-US" altLang="zh-CN" sz="1600">
                        <a:solidFill>
                          <a:schemeClr val="bg1"/>
                        </a:solidFill>
                        <a:latin typeface="Avenir Book" panose="02000503020000020003"/>
                        <a:ea typeface="宋体"/>
                      </a:endParaRPr>
                    </a:p>
                  </a:txBody>
                  <a:tcPr marL="16931" marR="16931" marT="16931" marB="16931" anchor="ctr" anchorCtr="0">
                    <a:lnL>
                      <a:noFill/>
                    </a:lnL>
                    <a:lnR>
                      <a:noFill/>
                    </a:lnR>
                    <a:lnT>
                      <a:noFill/>
                    </a:lnT>
                    <a:lnB>
                      <a:noFill/>
                    </a:lnB>
                    <a:noFill/>
                  </a:tcPr>
                </a:tc>
                <a:tc>
                  <a:txBody>
                    <a:bodyPr/>
                    <a:p>
                      <a:pPr marL="68580" indent="0" algn="l"/>
                      <a:r>
                        <a:rPr lang="en-US" altLang="zh-CN" sz="1600" b="1">
                          <a:solidFill>
                            <a:srgbClr val="00E8B1"/>
                          </a:solidFill>
                          <a:latin typeface="Avenir Heavy" panose="02000503020000020003" charset="0"/>
                          <a:ea typeface="宋体"/>
                          <a:cs typeface="Avenir Heavy" panose="02000503020000020003" charset="0"/>
                        </a:rPr>
                        <a:t>Gas fees crushed to the floor</a:t>
                      </a:r>
                      <a:endParaRPr lang="en-US" altLang="zh-CN" sz="1600" b="1">
                        <a:solidFill>
                          <a:srgbClr val="00E8B1"/>
                        </a:solidFill>
                        <a:latin typeface="Avenir Heavy" panose="02000503020000020003" charset="0"/>
                        <a:ea typeface="宋体"/>
                        <a:cs typeface="Avenir Heavy" panose="02000503020000020003" charset="0"/>
                      </a:endParaRPr>
                    </a:p>
                  </a:txBody>
                  <a:tcPr marL="16931" marR="16931" marT="16931" marB="16931" anchor="ctr" anchorCtr="0">
                    <a:lnL>
                      <a:noFill/>
                    </a:lnL>
                    <a:lnR>
                      <a:noFill/>
                    </a:lnR>
                    <a:lnT>
                      <a:noFill/>
                    </a:lnT>
                    <a:lnB>
                      <a:noFill/>
                    </a:lnB>
                    <a:noFill/>
                  </a:tcPr>
                </a:tc>
              </a:tr>
              <a:tr h="1337310">
                <a:tc>
                  <a:txBody>
                    <a:bodyPr/>
                    <a:p>
                      <a:pPr marL="68580" indent="0" algn="l"/>
                      <a:r>
                        <a:rPr lang="en-US" altLang="zh-CN" sz="1600" b="1">
                          <a:solidFill>
                            <a:schemeClr val="bg1"/>
                          </a:solidFill>
                          <a:latin typeface="Avenir Book" panose="02000503020000020003"/>
                          <a:ea typeface="宋体"/>
                        </a:rPr>
                        <a:t>Cross-Chain UX</a:t>
                      </a:r>
                      <a:endParaRPr lang="en-US" altLang="zh-CN" sz="1600" b="1">
                        <a:solidFill>
                          <a:schemeClr val="bg1"/>
                        </a:solidFill>
                        <a:latin typeface="Avenir Book" panose="02000503020000020003"/>
                        <a:ea typeface="宋体"/>
                      </a:endParaRPr>
                    </a:p>
                  </a:txBody>
                  <a:tcPr marL="0" marR="16931" marT="16931" marB="16931" anchor="ctr" anchorCtr="0">
                    <a:lnL>
                      <a:noFill/>
                    </a:lnL>
                    <a:lnR>
                      <a:noFill/>
                    </a:lnR>
                    <a:lnT>
                      <a:noFill/>
                    </a:lnT>
                    <a:lnB>
                      <a:noFill/>
                    </a:lnB>
                    <a:noFill/>
                  </a:tcPr>
                </a:tc>
                <a:tc>
                  <a:txBody>
                    <a:bodyPr/>
                    <a:p>
                      <a:pPr marL="68580" indent="0" algn="l">
                        <a:spcBef>
                          <a:spcPct val="0"/>
                        </a:spcBef>
                        <a:spcAft>
                          <a:spcPct val="0"/>
                        </a:spcAft>
                      </a:pPr>
                      <a:r>
                        <a:rPr lang="en-US" altLang="zh-CN" sz="1600">
                          <a:solidFill>
                            <a:schemeClr val="bg1"/>
                          </a:solidFill>
                          <a:latin typeface="Avenir Book" panose="02000503020000020003"/>
                          <a:ea typeface="宋体"/>
                        </a:rPr>
                        <a:t>Manual chain-switching like airport transfers</a:t>
                      </a:r>
                      <a:endParaRPr lang="en-US" altLang="zh-CN" sz="1600">
                        <a:solidFill>
                          <a:schemeClr val="bg1"/>
                        </a:solidFill>
                        <a:latin typeface="Avenir Book" panose="02000503020000020003"/>
                        <a:ea typeface="宋体"/>
                      </a:endParaRPr>
                    </a:p>
                  </a:txBody>
                  <a:tcPr marL="16931" marR="16931" marT="16931" marB="16931" anchor="ctr" anchorCtr="0">
                    <a:lnL>
                      <a:noFill/>
                    </a:lnL>
                    <a:lnR>
                      <a:noFill/>
                    </a:lnR>
                    <a:lnT>
                      <a:noFill/>
                    </a:lnT>
                    <a:lnB>
                      <a:noFill/>
                    </a:lnB>
                    <a:noFill/>
                  </a:tcPr>
                </a:tc>
                <a:tc>
                  <a:txBody>
                    <a:bodyPr/>
                    <a:p>
                      <a:pPr marL="68580" indent="0" algn="l"/>
                      <a:r>
                        <a:rPr lang="en-US" altLang="zh-CN" sz="1600" b="1">
                          <a:solidFill>
                            <a:srgbClr val="00E8B1"/>
                          </a:solidFill>
                          <a:latin typeface="Avenir Heavy" panose="02000503020000020003" charset="0"/>
                          <a:ea typeface="宋体"/>
                          <a:cs typeface="Avenir Heavy" panose="02000503020000020003" charset="0"/>
                        </a:rPr>
                        <a:t>Auto-routing smoother than ordering takeout</a:t>
                      </a:r>
                      <a:endParaRPr lang="en-US" altLang="zh-CN" sz="1600" b="1">
                        <a:solidFill>
                          <a:srgbClr val="00E8B1"/>
                        </a:solidFill>
                        <a:latin typeface="Avenir Heavy" panose="02000503020000020003" charset="0"/>
                        <a:ea typeface="宋体"/>
                        <a:cs typeface="Avenir Heavy" panose="02000503020000020003" charset="0"/>
                      </a:endParaRPr>
                    </a:p>
                  </a:txBody>
                  <a:tcPr marL="16931" marR="16931" marT="16931" marB="16931" anchor="ctr" anchorCtr="0">
                    <a:lnL>
                      <a:noFill/>
                    </a:lnL>
                    <a:lnR>
                      <a:noFill/>
                    </a:lnR>
                    <a:lnT>
                      <a:noFill/>
                    </a:lnT>
                    <a:lnB>
                      <a:noFill/>
                    </a:lnB>
                    <a:noFill/>
                  </a:tcPr>
                </a:tc>
              </a:tr>
              <a:tr h="1011555">
                <a:tc>
                  <a:txBody>
                    <a:bodyPr/>
                    <a:p>
                      <a:pPr marL="68580" indent="0" algn="l"/>
                      <a:r>
                        <a:rPr lang="en-US" altLang="zh-CN" sz="1600" b="1">
                          <a:solidFill>
                            <a:schemeClr val="bg1"/>
                          </a:solidFill>
                          <a:latin typeface="Avenir Book" panose="02000503020000020003"/>
                          <a:ea typeface="宋体"/>
                        </a:rPr>
                        <a:t>Privacy</a:t>
                      </a:r>
                      <a:endParaRPr lang="en-US" altLang="zh-CN" sz="1600" b="1">
                        <a:solidFill>
                          <a:schemeClr val="bg1"/>
                        </a:solidFill>
                        <a:latin typeface="Avenir Book" panose="02000503020000020003"/>
                        <a:ea typeface="宋体"/>
                      </a:endParaRPr>
                    </a:p>
                  </a:txBody>
                  <a:tcPr marL="0" marR="16931" marT="16931" marB="16931" anchor="ctr" anchorCtr="0">
                    <a:lnL>
                      <a:noFill/>
                    </a:lnL>
                    <a:lnR>
                      <a:noFill/>
                    </a:lnR>
                    <a:lnT>
                      <a:noFill/>
                    </a:lnT>
                    <a:lnB>
                      <a:noFill/>
                    </a:lnB>
                    <a:noFill/>
                  </a:tcPr>
                </a:tc>
                <a:tc>
                  <a:txBody>
                    <a:bodyPr/>
                    <a:p>
                      <a:pPr marL="68580" indent="0" algn="l">
                        <a:spcBef>
                          <a:spcPct val="0"/>
                        </a:spcBef>
                        <a:spcAft>
                          <a:spcPct val="0"/>
                        </a:spcAft>
                      </a:pPr>
                      <a:r>
                        <a:rPr lang="en-US" altLang="zh-CN" sz="1600">
                          <a:solidFill>
                            <a:schemeClr val="bg1"/>
                          </a:solidFill>
                          <a:latin typeface="Avenir Book" panose="02000503020000020003"/>
                          <a:ea typeface="宋体"/>
                        </a:rPr>
                        <a:t>Address exposed = hack waiting</a:t>
                      </a:r>
                      <a:endParaRPr lang="en-US" altLang="zh-CN" sz="1600">
                        <a:solidFill>
                          <a:schemeClr val="bg1"/>
                        </a:solidFill>
                        <a:latin typeface="Avenir Book" panose="02000503020000020003"/>
                        <a:ea typeface="宋体"/>
                      </a:endParaRPr>
                    </a:p>
                  </a:txBody>
                  <a:tcPr marL="16931" marR="16931" marT="16931" marB="16931" anchor="ctr" anchorCtr="0">
                    <a:lnL>
                      <a:noFill/>
                    </a:lnL>
                    <a:lnR>
                      <a:noFill/>
                    </a:lnR>
                    <a:lnT>
                      <a:noFill/>
                    </a:lnT>
                    <a:lnB>
                      <a:noFill/>
                    </a:lnB>
                    <a:noFill/>
                  </a:tcPr>
                </a:tc>
                <a:tc>
                  <a:txBody>
                    <a:bodyPr/>
                    <a:p>
                      <a:pPr marL="68580" indent="0" algn="l"/>
                      <a:r>
                        <a:rPr lang="en-US" altLang="zh-CN" sz="1600" b="1">
                          <a:solidFill>
                            <a:srgbClr val="00E8B1"/>
                          </a:solidFill>
                          <a:latin typeface="Avenir Heavy" panose="02000503020000020003" charset="0"/>
                          <a:ea typeface="宋体"/>
                          <a:cs typeface="Avenir Heavy" panose="02000503020000020003" charset="0"/>
                        </a:rPr>
                        <a:t>Enable "Stealth Mode"</a:t>
                      </a:r>
                      <a:endParaRPr lang="en-US" altLang="zh-CN" sz="1600" b="1">
                        <a:solidFill>
                          <a:srgbClr val="00E8B1"/>
                        </a:solidFill>
                        <a:latin typeface="Avenir Heavy" panose="02000503020000020003" charset="0"/>
                        <a:ea typeface="宋体"/>
                        <a:cs typeface="Avenir Heavy" panose="02000503020000020003" charset="0"/>
                      </a:endParaRPr>
                    </a:p>
                  </a:txBody>
                  <a:tcPr marL="16931" marR="16931" marT="16931" marB="16931" anchor="ctr" anchorCtr="0">
                    <a:lnL>
                      <a:noFill/>
                    </a:lnL>
                    <a:lnR>
                      <a:noFill/>
                    </a:lnR>
                    <a:lnT>
                      <a:noFill/>
                    </a:lnT>
                    <a:lnB>
                      <a:noFill/>
                    </a:lnB>
                    <a:noFill/>
                  </a:tcPr>
                </a:tc>
              </a:tr>
            </a:tbl>
          </a:graphicData>
        </a:graphic>
      </p:graphicFrame>
      <p:sp>
        <p:nvSpPr>
          <p:cNvPr id="7" name="文本框 6"/>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02</a:t>
            </a:r>
            <a:endParaRPr lang="en-US" altLang="zh-CN" sz="4800" b="1">
              <a:solidFill>
                <a:schemeClr val="bg1"/>
              </a:solidFill>
              <a:latin typeface="DIN Alternate" panose="020B0500000000000000" charset="0"/>
              <a:cs typeface="DIN Alternate" panose="020B0500000000000000" charset="0"/>
            </a:endParaRPr>
          </a:p>
        </p:txBody>
      </p:sp>
      <p:sp>
        <p:nvSpPr>
          <p:cNvPr id="10" name="文本框 9"/>
          <p:cNvSpPr txBox="1"/>
          <p:nvPr/>
        </p:nvSpPr>
        <p:spPr>
          <a:xfrm>
            <a:off x="998855" y="271145"/>
            <a:ext cx="3112135" cy="1014730"/>
          </a:xfrm>
          <a:prstGeom prst="rect">
            <a:avLst/>
          </a:prstGeom>
          <a:noFill/>
        </p:spPr>
        <p:txBody>
          <a:bodyPr wrap="square" rtlCol="0">
            <a:spAutoFit/>
          </a:bodyPr>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For Users: </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"Even Novices Master Web3"</a:t>
            </a:r>
            <a:endParaRPr lang="en-US" altLang="zh-CN" sz="1400" b="1">
              <a:solidFill>
                <a:schemeClr val="bg1"/>
              </a:solidFill>
              <a:latin typeface="Avenir Book" panose="02000503020000020003" charset="0"/>
              <a:ea typeface="Alibaba PuHuiTi Regular" panose="00020600040101010101" charset="-122"/>
              <a:cs typeface="Avenir Book" panose="02000503020000020003" charset="0"/>
              <a:sym typeface="+mn-ea"/>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635" y="6610350"/>
            <a:ext cx="5144770" cy="1440815"/>
          </a:xfrm>
          <a:prstGeom prst="rect">
            <a:avLst/>
          </a:prstGeom>
          <a:gradFill>
            <a:gsLst>
              <a:gs pos="0">
                <a:srgbClr val="0F0F11"/>
              </a:gs>
              <a:gs pos="100000">
                <a:schemeClr val="tx1">
                  <a:lumMod val="85000"/>
                  <a:lumOff val="15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200"/>
          </a:p>
        </p:txBody>
      </p:sp>
      <p:graphicFrame>
        <p:nvGraphicFramePr>
          <p:cNvPr id="3" name="表格 2"/>
          <p:cNvGraphicFramePr/>
          <p:nvPr>
            <p:custDataLst>
              <p:tags r:id="rId1"/>
            </p:custDataLst>
          </p:nvPr>
        </p:nvGraphicFramePr>
        <p:xfrm>
          <a:off x="267335" y="2027555"/>
          <a:ext cx="4603750" cy="3726180"/>
        </p:xfrm>
        <a:graphic>
          <a:graphicData uri="http://schemas.openxmlformats.org/drawingml/2006/table">
            <a:tbl>
              <a:tblPr/>
              <a:tblGrid>
                <a:gridCol w="1017270"/>
                <a:gridCol w="1515110"/>
                <a:gridCol w="2071370"/>
              </a:tblGrid>
              <a:tr h="631190">
                <a:tc>
                  <a:txBody>
                    <a:bodyPr/>
                    <a:p>
                      <a:pPr marL="68580" indent="0" algn="l"/>
                      <a:r>
                        <a:rPr lang="en-US" altLang="zh-CN" sz="1600" b="1">
                          <a:solidFill>
                            <a:schemeClr val="bg1">
                              <a:lumMod val="65000"/>
                            </a:schemeClr>
                          </a:solidFill>
                          <a:latin typeface="Avenir Heavy" panose="02000503020000020003" charset="0"/>
                          <a:ea typeface="宋体"/>
                          <a:cs typeface="Avenir Heavy" panose="02000503020000020003" charset="0"/>
                        </a:rPr>
                        <a:t>Anxiety</a:t>
                      </a:r>
                      <a:endParaRPr lang="en-US" altLang="zh-CN" sz="1600" b="1">
                        <a:solidFill>
                          <a:schemeClr val="bg1">
                            <a:lumMod val="65000"/>
                          </a:schemeClr>
                        </a:solidFill>
                        <a:latin typeface="Avenir Heavy" panose="02000503020000020003" charset="0"/>
                        <a:ea typeface="宋体"/>
                        <a:cs typeface="Avenir Heavy" panose="02000503020000020003" charset="0"/>
                      </a:endParaRPr>
                    </a:p>
                  </a:txBody>
                  <a:tcPr marL="0" marR="16931" marT="16931" marB="16931" anchor="ctr" anchorCtr="0">
                    <a:lnL>
                      <a:noFill/>
                    </a:lnL>
                    <a:lnR>
                      <a:noFill/>
                    </a:lnR>
                    <a:lnT>
                      <a:noFill/>
                    </a:lnT>
                    <a:lnB>
                      <a:noFill/>
                    </a:lnB>
                    <a:noFill/>
                  </a:tcPr>
                </a:tc>
                <a:tc>
                  <a:txBody>
                    <a:bodyPr/>
                    <a:p>
                      <a:pPr marL="68580" indent="0" algn="l"/>
                      <a:r>
                        <a:rPr lang="en-US" altLang="zh-CN" sz="1600" b="1">
                          <a:latin typeface="Avenir Heavy" panose="02000503020000020003" charset="0"/>
                          <a:ea typeface="宋体"/>
                          <a:cs typeface="Avenir Heavy" panose="02000503020000020003" charset="0"/>
                        </a:rPr>
                        <a:t>Traditional Chains</a:t>
                      </a:r>
                      <a:endParaRPr lang="en-US" altLang="zh-CN" sz="1600" b="1">
                        <a:latin typeface="Avenir Heavy" panose="02000503020000020003" charset="0"/>
                        <a:ea typeface="宋体"/>
                        <a:cs typeface="Avenir Heavy" panose="02000503020000020003" charset="0"/>
                      </a:endParaRPr>
                    </a:p>
                  </a:txBody>
                  <a:tcPr marL="16931" marR="16931" marT="16931" marB="16931" anchor="ctr" anchorCtr="0">
                    <a:lnL>
                      <a:noFill/>
                    </a:lnL>
                    <a:lnR>
                      <a:noFill/>
                    </a:lnR>
                    <a:lnT>
                      <a:noFill/>
                    </a:lnT>
                    <a:lnB>
                      <a:noFill/>
                    </a:lnB>
                    <a:gradFill>
                      <a:gsLst>
                        <a:gs pos="0">
                          <a:srgbClr val="0F0F11"/>
                        </a:gs>
                        <a:gs pos="100000">
                          <a:srgbClr val="00E8B1">
                            <a:alpha val="100000"/>
                          </a:srgbClr>
                        </a:gs>
                      </a:gsLst>
                      <a:lin ang="10800000" scaled="0"/>
                    </a:gradFill>
                  </a:tcPr>
                </a:tc>
                <a:tc>
                  <a:txBody>
                    <a:bodyPr/>
                    <a:p>
                      <a:pPr marL="68580" indent="0" algn="l"/>
                      <a:r>
                        <a:rPr lang="en-US" altLang="zh-CN" sz="1600" b="1">
                          <a:latin typeface="Avenir Heavy" panose="02000503020000020003" charset="0"/>
                          <a:ea typeface="宋体"/>
                          <a:cs typeface="Avenir Heavy" panose="02000503020000020003" charset="0"/>
                        </a:rPr>
                        <a:t>TT Chain</a:t>
                      </a:r>
                      <a:endParaRPr lang="en-US" altLang="zh-CN" sz="1600" b="1">
                        <a:latin typeface="Avenir Heavy" panose="02000503020000020003" charset="0"/>
                        <a:ea typeface="宋体"/>
                        <a:cs typeface="Avenir Heavy" panose="02000503020000020003" charset="0"/>
                      </a:endParaRPr>
                    </a:p>
                  </a:txBody>
                  <a:tcPr marL="16931" marR="16931" marT="16931" marB="16931" anchor="ctr" anchorCtr="0">
                    <a:lnL>
                      <a:noFill/>
                    </a:lnL>
                    <a:lnR>
                      <a:noFill/>
                    </a:lnR>
                    <a:lnT>
                      <a:noFill/>
                    </a:lnT>
                    <a:lnB>
                      <a:noFill/>
                    </a:lnB>
                    <a:gradFill>
                      <a:gsLst>
                        <a:gs pos="0">
                          <a:srgbClr val="0F0F11"/>
                        </a:gs>
                        <a:gs pos="100000">
                          <a:srgbClr val="00E8B1">
                            <a:alpha val="100000"/>
                          </a:srgbClr>
                        </a:gs>
                      </a:gsLst>
                      <a:lin ang="10800000" scaled="0"/>
                    </a:gradFill>
                  </a:tcPr>
                </a:tc>
              </a:tr>
              <a:tr h="1231900">
                <a:tc>
                  <a:txBody>
                    <a:bodyPr/>
                    <a:p>
                      <a:pPr marL="68580" indent="0" algn="l"/>
                      <a:r>
                        <a:rPr lang="en-US" altLang="zh-CN" sz="1600" b="1">
                          <a:solidFill>
                            <a:schemeClr val="bg1"/>
                          </a:solidFill>
                          <a:latin typeface="Avenir Book" panose="02000503020000020003"/>
                          <a:ea typeface="宋体"/>
                        </a:rPr>
                        <a:t>User Retention</a:t>
                      </a:r>
                      <a:endParaRPr lang="en-US" altLang="zh-CN" sz="1600" b="1">
                        <a:solidFill>
                          <a:schemeClr val="bg1"/>
                        </a:solidFill>
                        <a:latin typeface="Avenir Book" panose="02000503020000020003"/>
                        <a:ea typeface="宋体"/>
                      </a:endParaRPr>
                    </a:p>
                  </a:txBody>
                  <a:tcPr marL="0" marR="16931" marT="16931" marB="16931" anchor="ctr" anchorCtr="0">
                    <a:lnL>
                      <a:noFill/>
                    </a:lnL>
                    <a:lnR>
                      <a:noFill/>
                    </a:lnR>
                    <a:lnT>
                      <a:noFill/>
                    </a:lnT>
                    <a:lnB>
                      <a:noFill/>
                    </a:lnB>
                    <a:noFill/>
                  </a:tcPr>
                </a:tc>
                <a:tc>
                  <a:txBody>
                    <a:bodyPr/>
                    <a:p>
                      <a:pPr marL="68580" indent="0" algn="l">
                        <a:spcBef>
                          <a:spcPct val="0"/>
                        </a:spcBef>
                        <a:spcAft>
                          <a:spcPct val="0"/>
                        </a:spcAft>
                      </a:pPr>
                      <a:r>
                        <a:rPr lang="en-US" altLang="zh-CN" sz="1600">
                          <a:solidFill>
                            <a:schemeClr val="bg1"/>
                          </a:solidFill>
                          <a:latin typeface="Avenir Book" panose="02000503020000020003"/>
                          <a:ea typeface="宋体"/>
                        </a:rPr>
                        <a:t>Players cash out and leave</a:t>
                      </a:r>
                      <a:endParaRPr lang="en-US" altLang="zh-CN" sz="1600">
                        <a:solidFill>
                          <a:schemeClr val="bg1"/>
                        </a:solidFill>
                        <a:latin typeface="Avenir Book" panose="02000503020000020003"/>
                        <a:ea typeface="宋体"/>
                      </a:endParaRPr>
                    </a:p>
                  </a:txBody>
                  <a:tcPr marL="16931" marR="16931" marT="16931" marB="16931" anchor="ctr" anchorCtr="0">
                    <a:lnL>
                      <a:noFill/>
                    </a:lnL>
                    <a:lnR>
                      <a:noFill/>
                    </a:lnR>
                    <a:lnT>
                      <a:noFill/>
                    </a:lnT>
                    <a:lnB>
                      <a:noFill/>
                    </a:lnB>
                    <a:noFill/>
                  </a:tcPr>
                </a:tc>
                <a:tc>
                  <a:txBody>
                    <a:bodyPr/>
                    <a:p>
                      <a:pPr marL="68580" indent="0" algn="l"/>
                      <a:r>
                        <a:rPr lang="en-US" altLang="zh-CN" sz="1600" b="1">
                          <a:solidFill>
                            <a:srgbClr val="00E8B1"/>
                          </a:solidFill>
                          <a:latin typeface="Avenir Heavy" panose="02000503020000020003" charset="0"/>
                          <a:ea typeface="宋体"/>
                          <a:cs typeface="Avenir Heavy" panose="02000503020000020003" charset="0"/>
                        </a:rPr>
                        <a:t>Gamified tools make users "collect and stay addicted"</a:t>
                      </a:r>
                      <a:endParaRPr lang="en-US" altLang="zh-CN" sz="1600" b="1">
                        <a:solidFill>
                          <a:srgbClr val="00E8B1"/>
                        </a:solidFill>
                        <a:latin typeface="Avenir Heavy" panose="02000503020000020003" charset="0"/>
                        <a:ea typeface="宋体"/>
                        <a:cs typeface="Avenir Heavy" panose="02000503020000020003" charset="0"/>
                      </a:endParaRPr>
                    </a:p>
                  </a:txBody>
                  <a:tcPr marL="16931" marR="16931" marT="16931" marB="16931" anchor="ctr" anchorCtr="0">
                    <a:lnL>
                      <a:noFill/>
                    </a:lnL>
                    <a:lnR>
                      <a:noFill/>
                    </a:lnR>
                    <a:lnT>
                      <a:noFill/>
                    </a:lnT>
                    <a:lnB>
                      <a:noFill/>
                    </a:lnB>
                    <a:noFill/>
                  </a:tcPr>
                </a:tc>
              </a:tr>
              <a:tr h="1231900">
                <a:tc>
                  <a:txBody>
                    <a:bodyPr/>
                    <a:p>
                      <a:pPr marL="68580" indent="0" algn="l"/>
                      <a:r>
                        <a:rPr lang="en-US" altLang="zh-CN" sz="1600" b="1">
                          <a:solidFill>
                            <a:schemeClr val="bg1"/>
                          </a:solidFill>
                          <a:latin typeface="Avenir Book" panose="02000503020000020003"/>
                          <a:ea typeface="宋体"/>
                        </a:rPr>
                        <a:t>Ecosystem Launch</a:t>
                      </a:r>
                      <a:endParaRPr lang="en-US" altLang="zh-CN" sz="1600" b="1">
                        <a:solidFill>
                          <a:schemeClr val="bg1"/>
                        </a:solidFill>
                        <a:latin typeface="Avenir Book" panose="02000503020000020003"/>
                        <a:ea typeface="宋体"/>
                      </a:endParaRPr>
                    </a:p>
                  </a:txBody>
                  <a:tcPr marL="0" marR="16931" marT="16931" marB="16931" anchor="ctr" anchorCtr="0">
                    <a:lnL>
                      <a:noFill/>
                    </a:lnL>
                    <a:lnR>
                      <a:noFill/>
                    </a:lnR>
                    <a:lnT>
                      <a:noFill/>
                    </a:lnT>
                    <a:lnB>
                      <a:noFill/>
                    </a:lnB>
                    <a:noFill/>
                  </a:tcPr>
                </a:tc>
                <a:tc>
                  <a:txBody>
                    <a:bodyPr/>
                    <a:p>
                      <a:pPr marL="68580" indent="0" algn="l">
                        <a:spcBef>
                          <a:spcPct val="0"/>
                        </a:spcBef>
                        <a:spcAft>
                          <a:spcPct val="0"/>
                        </a:spcAft>
                      </a:pPr>
                      <a:r>
                        <a:rPr lang="en-US" altLang="zh-CN" sz="1600">
                          <a:solidFill>
                            <a:schemeClr val="bg1"/>
                          </a:solidFill>
                          <a:latin typeface="Avenir Book" panose="02000503020000020003"/>
                          <a:ea typeface="宋体"/>
                        </a:rPr>
                        <a:t>Burning cash for fake growth</a:t>
                      </a:r>
                      <a:endParaRPr lang="en-US" altLang="zh-CN" sz="1600">
                        <a:solidFill>
                          <a:schemeClr val="bg1"/>
                        </a:solidFill>
                        <a:latin typeface="Avenir Book" panose="02000503020000020003"/>
                        <a:ea typeface="宋体"/>
                      </a:endParaRPr>
                    </a:p>
                  </a:txBody>
                  <a:tcPr marL="16931" marR="16931" marT="16931" marB="16931" anchor="ctr" anchorCtr="0">
                    <a:lnL>
                      <a:noFill/>
                    </a:lnL>
                    <a:lnR>
                      <a:noFill/>
                    </a:lnR>
                    <a:lnT>
                      <a:noFill/>
                    </a:lnT>
                    <a:lnB>
                      <a:noFill/>
                    </a:lnB>
                    <a:noFill/>
                  </a:tcPr>
                </a:tc>
                <a:tc>
                  <a:txBody>
                    <a:bodyPr/>
                    <a:p>
                      <a:pPr marL="68580" indent="0" algn="l"/>
                      <a:r>
                        <a:rPr lang="en-US" altLang="zh-CN" sz="1600" b="1">
                          <a:solidFill>
                            <a:srgbClr val="00E8B1"/>
                          </a:solidFill>
                          <a:latin typeface="Avenir Heavy" panose="02000503020000020003" charset="0"/>
                          <a:ea typeface="宋体"/>
                          <a:cs typeface="Avenir Heavy" panose="02000503020000020003" charset="0"/>
                        </a:rPr>
                        <a:t>AI matches real users to dApps</a:t>
                      </a:r>
                      <a:endParaRPr lang="en-US" altLang="zh-CN" sz="1600" b="1">
                        <a:solidFill>
                          <a:srgbClr val="00E8B1"/>
                        </a:solidFill>
                        <a:latin typeface="Avenir Heavy" panose="02000503020000020003" charset="0"/>
                        <a:ea typeface="宋体"/>
                        <a:cs typeface="Avenir Heavy" panose="02000503020000020003" charset="0"/>
                      </a:endParaRPr>
                    </a:p>
                  </a:txBody>
                  <a:tcPr marL="16931" marR="16931" marT="16931" marB="16931" anchor="ctr" anchorCtr="0">
                    <a:lnL>
                      <a:noFill/>
                    </a:lnL>
                    <a:lnR>
                      <a:noFill/>
                    </a:lnR>
                    <a:lnT>
                      <a:noFill/>
                    </a:lnT>
                    <a:lnB>
                      <a:noFill/>
                    </a:lnB>
                    <a:noFill/>
                  </a:tcPr>
                </a:tc>
              </a:tr>
              <a:tr h="631190">
                <a:tc>
                  <a:txBody>
                    <a:bodyPr/>
                    <a:p>
                      <a:pPr marL="68580" indent="0" algn="l"/>
                      <a:r>
                        <a:rPr lang="en-US" altLang="zh-CN" sz="1600" b="1">
                          <a:solidFill>
                            <a:schemeClr val="bg1"/>
                          </a:solidFill>
                          <a:latin typeface="Avenir Book" panose="02000503020000020003"/>
                          <a:ea typeface="宋体"/>
                        </a:rPr>
                        <a:t>Anxiety</a:t>
                      </a:r>
                      <a:endParaRPr lang="en-US" altLang="zh-CN" sz="1600" b="1">
                        <a:solidFill>
                          <a:schemeClr val="bg1"/>
                        </a:solidFill>
                        <a:latin typeface="Avenir Book" panose="02000503020000020003"/>
                        <a:ea typeface="宋体"/>
                      </a:endParaRPr>
                    </a:p>
                  </a:txBody>
                  <a:tcPr marL="0" marR="16931" marT="16931" marB="16931" anchor="ctr" anchorCtr="0">
                    <a:lnL>
                      <a:noFill/>
                    </a:lnL>
                    <a:lnR>
                      <a:noFill/>
                    </a:lnR>
                    <a:lnT>
                      <a:noFill/>
                    </a:lnT>
                    <a:lnB>
                      <a:noFill/>
                    </a:lnB>
                    <a:noFill/>
                  </a:tcPr>
                </a:tc>
                <a:tc>
                  <a:txBody>
                    <a:bodyPr/>
                    <a:p>
                      <a:pPr marL="68580" indent="0" algn="l"/>
                      <a:r>
                        <a:rPr lang="en-US" altLang="zh-CN" sz="1600" b="1">
                          <a:solidFill>
                            <a:schemeClr val="bg1"/>
                          </a:solidFill>
                          <a:latin typeface="Avenir Book" panose="02000503020000020003"/>
                          <a:ea typeface="宋体"/>
                        </a:rPr>
                        <a:t>Traditional Chains</a:t>
                      </a:r>
                      <a:endParaRPr lang="en-US" altLang="zh-CN" sz="1600" b="1">
                        <a:solidFill>
                          <a:schemeClr val="bg1"/>
                        </a:solidFill>
                        <a:latin typeface="Avenir Book" panose="02000503020000020003"/>
                        <a:ea typeface="宋体"/>
                      </a:endParaRPr>
                    </a:p>
                  </a:txBody>
                  <a:tcPr marL="16931" marR="16931" marT="16931" marB="16931" anchor="ctr" anchorCtr="0">
                    <a:lnL>
                      <a:noFill/>
                    </a:lnL>
                    <a:lnR>
                      <a:noFill/>
                    </a:lnR>
                    <a:lnT>
                      <a:noFill/>
                    </a:lnT>
                    <a:lnB>
                      <a:noFill/>
                    </a:lnB>
                    <a:noFill/>
                  </a:tcPr>
                </a:tc>
                <a:tc>
                  <a:txBody>
                    <a:bodyPr/>
                    <a:p>
                      <a:pPr marL="68580" indent="0" algn="l"/>
                      <a:r>
                        <a:rPr lang="en-US" altLang="zh-CN" sz="1600" b="1">
                          <a:solidFill>
                            <a:srgbClr val="00E8B1"/>
                          </a:solidFill>
                          <a:latin typeface="Avenir Heavy" panose="02000503020000020003" charset="0"/>
                          <a:ea typeface="宋体"/>
                          <a:cs typeface="Avenir Heavy" panose="02000503020000020003" charset="0"/>
                        </a:rPr>
                        <a:t>TT Chain</a:t>
                      </a:r>
                      <a:endParaRPr lang="en-US" altLang="zh-CN" sz="1600" b="1">
                        <a:solidFill>
                          <a:srgbClr val="00E8B1"/>
                        </a:solidFill>
                        <a:latin typeface="Avenir Heavy" panose="02000503020000020003" charset="0"/>
                        <a:ea typeface="宋体"/>
                        <a:cs typeface="Avenir Heavy" panose="02000503020000020003" charset="0"/>
                      </a:endParaRPr>
                    </a:p>
                  </a:txBody>
                  <a:tcPr marL="16931" marR="16931" marT="16931" marB="16931" anchor="ctr" anchorCtr="0">
                    <a:lnL>
                      <a:noFill/>
                    </a:lnL>
                    <a:lnR>
                      <a:noFill/>
                    </a:lnR>
                    <a:lnT>
                      <a:noFill/>
                    </a:lnT>
                    <a:lnB>
                      <a:noFill/>
                    </a:lnB>
                    <a:noFill/>
                  </a:tcPr>
                </a:tc>
              </a:tr>
            </a:tbl>
          </a:graphicData>
        </a:graphic>
      </p:graphicFrame>
      <p:sp>
        <p:nvSpPr>
          <p:cNvPr id="7" name="文本框 6"/>
          <p:cNvSpPr txBox="1"/>
          <p:nvPr/>
        </p:nvSpPr>
        <p:spPr>
          <a:xfrm>
            <a:off x="241935" y="7175500"/>
            <a:ext cx="4702175" cy="645160"/>
          </a:xfrm>
          <a:prstGeom prst="rect">
            <a:avLst/>
          </a:prstGeom>
          <a:noFill/>
        </p:spPr>
        <p:txBody>
          <a:bodyPr wrap="square" rtlCol="0">
            <a:spAutoFit/>
          </a:bodyPr>
          <a:p>
            <a:r>
              <a:rPr lang="en-US" altLang="zh-CN" sz="1200">
                <a:solidFill>
                  <a:srgbClr val="00E8B1"/>
                </a:solidFill>
                <a:latin typeface="Avenir Book" panose="02000503020000020003" charset="0"/>
                <a:ea typeface="Alibaba PuHuiTi Regular" panose="00020600040101010101" charset="-122"/>
                <a:cs typeface="Avenir Book" panose="02000503020000020003" charset="0"/>
              </a:rPr>
              <a:t>VCs investing in GameFi no longer gamble on single teams—</a:t>
            </a:r>
            <a:endParaRPr lang="en-US" altLang="zh-CN" sz="1200">
              <a:solidFill>
                <a:srgbClr val="00E8B1"/>
              </a:solidFill>
              <a:latin typeface="Avenir Book" panose="02000503020000020003" charset="0"/>
              <a:ea typeface="Alibaba PuHuiTi Regular" panose="00020600040101010101" charset="-122"/>
              <a:cs typeface="Avenir Book" panose="02000503020000020003" charset="0"/>
            </a:endParaRPr>
          </a:p>
          <a:p>
            <a:r>
              <a:rPr lang="en-US" altLang="zh-CN" sz="1200">
                <a:solidFill>
                  <a:srgbClr val="00E8B1"/>
                </a:solidFill>
                <a:latin typeface="Avenir Book" panose="02000503020000020003" charset="0"/>
                <a:ea typeface="Alibaba PuHuiTi Regular" panose="00020600040101010101" charset="-122"/>
                <a:cs typeface="Avenir Book" panose="02000503020000020003" charset="0"/>
              </a:rPr>
              <a:t>TT Chain’s on-chain data auto-flags the top 10 fastest-growing games, capturing traffic bonus (dividends).</a:t>
            </a:r>
            <a:endParaRPr lang="en-US" altLang="zh-CN" sz="1200">
              <a:solidFill>
                <a:srgbClr val="00E8B1"/>
              </a:solidFill>
              <a:latin typeface="Avenir Book" panose="02000503020000020003" charset="0"/>
              <a:ea typeface="Alibaba PuHuiTi Regular" panose="00020600040101010101" charset="-122"/>
              <a:cs typeface="Avenir Book" panose="02000503020000020003" charset="0"/>
            </a:endParaRPr>
          </a:p>
        </p:txBody>
      </p:sp>
      <p:sp>
        <p:nvSpPr>
          <p:cNvPr id="9" name="文本框 8"/>
          <p:cNvSpPr txBox="1"/>
          <p:nvPr/>
        </p:nvSpPr>
        <p:spPr>
          <a:xfrm>
            <a:off x="241935" y="6776720"/>
            <a:ext cx="4702175" cy="368300"/>
          </a:xfrm>
          <a:prstGeom prst="rect">
            <a:avLst/>
          </a:prstGeom>
          <a:noFill/>
        </p:spPr>
        <p:txBody>
          <a:bodyPr wrap="square" rtlCol="0">
            <a:spAutoFit/>
          </a:bodyPr>
          <a:p>
            <a:r>
              <a:rPr lang="en-US" altLang="zh-CN" b="1">
                <a:solidFill>
                  <a:srgbClr val="00E8B1"/>
                </a:solidFill>
                <a:latin typeface="Avenir Heavy" panose="02000503020000020003" charset="0"/>
                <a:ea typeface="Alibaba PuHuiTi Regular" panose="00020600040101010101" charset="-122"/>
                <a:cs typeface="Avenir Heavy" panose="02000503020000020003" charset="0"/>
              </a:rPr>
              <a:t>Real-World Scenario:</a:t>
            </a:r>
            <a:endParaRPr lang="en-US" altLang="zh-CN" b="1">
              <a:solidFill>
                <a:srgbClr val="00E8B1"/>
              </a:solidFill>
              <a:latin typeface="Avenir Heavy" panose="02000503020000020003" charset="0"/>
              <a:ea typeface="Alibaba PuHuiTi Regular" panose="00020600040101010101" charset="-122"/>
              <a:cs typeface="Avenir Heavy" panose="02000503020000020003" charset="0"/>
            </a:endParaRPr>
          </a:p>
        </p:txBody>
      </p:sp>
      <p:sp>
        <p:nvSpPr>
          <p:cNvPr id="5" name="文本框 4"/>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03</a:t>
            </a:r>
            <a:endParaRPr lang="en-US" altLang="zh-CN" sz="4800" b="1">
              <a:solidFill>
                <a:schemeClr val="bg1"/>
              </a:solidFill>
              <a:latin typeface="DIN Alternate" panose="020B0500000000000000" charset="0"/>
              <a:cs typeface="DIN Alternate" panose="020B0500000000000000" charset="0"/>
            </a:endParaRPr>
          </a:p>
        </p:txBody>
      </p:sp>
      <p:sp>
        <p:nvSpPr>
          <p:cNvPr id="10" name="文本框 9"/>
          <p:cNvSpPr txBox="1"/>
          <p:nvPr/>
        </p:nvSpPr>
        <p:spPr>
          <a:xfrm>
            <a:off x="998855" y="271145"/>
            <a:ext cx="3112135" cy="1014730"/>
          </a:xfrm>
          <a:prstGeom prst="rect">
            <a:avLst/>
          </a:prstGeom>
          <a:noFill/>
        </p:spPr>
        <p:txBody>
          <a:bodyPr wrap="square" rtlCol="0">
            <a:spAutoFit/>
          </a:bodyPr>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For Capital: </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"Precision in Every Dollar"</a:t>
            </a:r>
            <a:endParaRPr lang="en-US" altLang="zh-CN" sz="1400" b="1">
              <a:solidFill>
                <a:schemeClr val="bg1"/>
              </a:solidFill>
              <a:latin typeface="Avenir Book" panose="02000503020000020003" charset="0"/>
              <a:ea typeface="Alibaba PuHuiTi Regular" panose="00020600040101010101" charset="-122"/>
              <a:cs typeface="Avenir Book" panose="02000503020000020003" charset="0"/>
              <a:sym typeface="+mn-ea"/>
            </a:endParaRPr>
          </a:p>
        </p:txBody>
      </p:sp>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98120" y="398145"/>
            <a:ext cx="4723130" cy="1198880"/>
          </a:xfrm>
          <a:prstGeom prst="rect">
            <a:avLst/>
          </a:prstGeom>
          <a:noFill/>
        </p:spPr>
        <p:txBody>
          <a:bodyPr wrap="square" rtlCol="0">
            <a:spAutoFit/>
            <a:scene3d>
              <a:camera prst="orthographicFront"/>
              <a:lightRig rig="threePt" dir="t"/>
            </a:scene3d>
          </a:bodyPr>
          <a:p>
            <a:pPr algn="ctr"/>
            <a:r>
              <a:rPr lang="en-US" altLang="zh-CN" sz="4000" b="1">
                <a:solidFill>
                  <a:srgbClr val="00E8B1"/>
                </a:solidFill>
                <a:effectLst>
                  <a:outerShdw blurRad="38100" dist="19050" dir="2700000" algn="tl" rotWithShape="0">
                    <a:schemeClr val="dk1">
                      <a:lumMod val="50000"/>
                      <a:alpha val="40000"/>
                      <a:alpha val="40000"/>
                      <a:lumMod val="50000"/>
                    </a:schemeClr>
                  </a:outerShdw>
                </a:effectLst>
                <a:latin typeface="Avenir Heavy" panose="02000503020000020003" charset="0"/>
                <a:ea typeface="Alibaba PuHuiTi Regular" panose="00020600040101010101" charset="-122"/>
                <a:cs typeface="Avenir Heavy" panose="02000503020000020003" charset="0"/>
              </a:rPr>
              <a:t>Why TT Chain &gt;</a:t>
            </a:r>
            <a:r>
              <a:rPr lang="en-US" altLang="zh-CN" sz="3200" b="1">
                <a:solidFill>
                  <a:srgbClr val="00E8B1"/>
                </a:solidFill>
                <a:effectLst>
                  <a:outerShdw blurRad="38100" dist="19050" dir="2700000" algn="tl" rotWithShape="0">
                    <a:schemeClr val="dk1">
                      <a:lumMod val="50000"/>
                      <a:alpha val="40000"/>
                      <a:alpha val="40000"/>
                      <a:lumMod val="50000"/>
                    </a:schemeClr>
                  </a:outerShdw>
                </a:effectLst>
                <a:latin typeface="Avenir Heavy" panose="02000503020000020003" charset="0"/>
                <a:ea typeface="Alibaba PuHuiTi Regular" panose="00020600040101010101" charset="-122"/>
                <a:cs typeface="Avenir Heavy" panose="02000503020000020003" charset="0"/>
              </a:rPr>
              <a:t> </a:t>
            </a:r>
            <a:r>
              <a:rPr lang="en-US" altLang="zh-CN" sz="3200">
                <a:solidFill>
                  <a:schemeClr val="bg1"/>
                </a:solidFill>
                <a:effectLst>
                  <a:outerShdw blurRad="38100" dist="19050" dir="2700000" algn="tl" rotWithShape="0">
                    <a:schemeClr val="dk1">
                      <a:lumMod val="50000"/>
                      <a:alpha val="40000"/>
                      <a:alpha val="40000"/>
                      <a:lumMod val="50000"/>
                    </a:schemeClr>
                  </a:outerShdw>
                </a:effectLst>
                <a:latin typeface="Avenir Book" panose="02000503020000020003" charset="0"/>
                <a:ea typeface="Alibaba PuHuiTi Regular" panose="00020600040101010101" charset="-122"/>
                <a:cs typeface="Avenir Book" panose="02000503020000020003" charset="0"/>
              </a:rPr>
              <a:t>Ethereum/Solana?</a:t>
            </a:r>
            <a:endParaRPr lang="en-US" altLang="zh-CN" sz="3200">
              <a:solidFill>
                <a:schemeClr val="bg1"/>
              </a:solidFill>
              <a:effectLst>
                <a:outerShdw blurRad="38100" dist="19050" dir="2700000" algn="tl" rotWithShape="0">
                  <a:schemeClr val="dk1">
                    <a:lumMod val="50000"/>
                    <a:alpha val="40000"/>
                    <a:alpha val="40000"/>
                    <a:lumMod val="50000"/>
                  </a:schemeClr>
                </a:outerShdw>
              </a:effectLst>
              <a:latin typeface="Avenir Book" panose="02000503020000020003" charset="0"/>
              <a:ea typeface="Alibaba PuHuiTi Regular" panose="00020600040101010101" charset="-122"/>
              <a:cs typeface="Avenir Book" panose="02000503020000020003" charset="0"/>
            </a:endParaRPr>
          </a:p>
        </p:txBody>
      </p:sp>
      <p:sp>
        <p:nvSpPr>
          <p:cNvPr id="2" name="矩形 1"/>
          <p:cNvSpPr/>
          <p:nvPr>
            <p:custDataLst>
              <p:tags r:id="rId1"/>
            </p:custDataLst>
          </p:nvPr>
        </p:nvSpPr>
        <p:spPr>
          <a:xfrm>
            <a:off x="297180" y="4740275"/>
            <a:ext cx="4624705" cy="11988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lnSpc>
                <a:spcPct val="100000"/>
              </a:lnSpc>
            </a:pPr>
            <a:r>
              <a:rPr lang="en-US" altLang="zh-CN" sz="1200" kern="0" spc="0" dirty="0">
                <a:ln>
                  <a:noFill/>
                  <a:prstDash val="sysDot"/>
                </a:ln>
                <a:solidFill>
                  <a:schemeClr val="bg1"/>
                </a:solidFill>
                <a:latin typeface="Avenir Book" panose="02000503020000020003" charset="0"/>
                <a:ea typeface="+mn-ea"/>
                <a:cs typeface="Avenir Book" panose="02000503020000020003" charset="0"/>
                <a:sym typeface="+mn-ea"/>
              </a:rPr>
              <a:t>Against Ethereum: "Use its ecosystem, steal its users"—EVM compatibility + Layer 1 infra + Layer 2 fees.</a:t>
            </a:r>
            <a:endParaRPr lang="en-US" altLang="en-US" sz="1200" kern="0" spc="0" dirty="0">
              <a:ln>
                <a:noFill/>
                <a:prstDash val="sysDot"/>
              </a:ln>
              <a:solidFill>
                <a:schemeClr val="bg1"/>
              </a:solidFill>
              <a:latin typeface="Avenir Book" panose="02000503020000020003" charset="0"/>
              <a:ea typeface="+mn-ea"/>
              <a:cs typeface="Avenir Book" panose="02000503020000020003" charset="0"/>
              <a:sym typeface="+mn-ea"/>
            </a:endParaRPr>
          </a:p>
          <a:p>
            <a:pPr algn="l">
              <a:lnSpc>
                <a:spcPct val="100000"/>
              </a:lnSpc>
            </a:pPr>
            <a:r>
              <a:rPr lang="en-US" altLang="zh-CN" sz="1200" kern="0" spc="0" dirty="0">
                <a:ln>
                  <a:noFill/>
                  <a:prstDash val="sysDot"/>
                </a:ln>
                <a:solidFill>
                  <a:schemeClr val="bg1"/>
                </a:solidFill>
                <a:latin typeface="Avenir Book" panose="02000503020000020003" charset="0"/>
                <a:ea typeface="+mn-ea"/>
                <a:cs typeface="Avenir Book" panose="02000503020000020003" charset="0"/>
                <a:sym typeface="+mn-ea"/>
              </a:rPr>
              <a:t>Against Solana: "Cheaper and more stable"—dynamic resource allocation prevents outages.</a:t>
            </a:r>
            <a:endParaRPr lang="en-US" altLang="en-US" sz="1200" kern="0" spc="0" dirty="0">
              <a:ln>
                <a:noFill/>
                <a:prstDash val="sysDot"/>
              </a:ln>
              <a:solidFill>
                <a:schemeClr val="bg1"/>
              </a:solidFill>
              <a:latin typeface="Avenir Book" panose="02000503020000020003" charset="0"/>
              <a:ea typeface="+mn-ea"/>
              <a:cs typeface="Avenir Book" panose="02000503020000020003" charset="0"/>
              <a:sym typeface="+mn-ea"/>
            </a:endParaRPr>
          </a:p>
          <a:p>
            <a:pPr algn="l">
              <a:lnSpc>
                <a:spcPct val="100000"/>
              </a:lnSpc>
            </a:pPr>
            <a:r>
              <a:rPr lang="en-US" altLang="zh-CN" sz="1200" kern="0" spc="0" dirty="0">
                <a:ln>
                  <a:noFill/>
                  <a:prstDash val="sysDot"/>
                </a:ln>
                <a:solidFill>
                  <a:schemeClr val="bg1"/>
                </a:solidFill>
                <a:latin typeface="Avenir Book" panose="02000503020000020003" charset="0"/>
                <a:ea typeface="+mn-ea"/>
                <a:cs typeface="Avenir Book" panose="02000503020000020003" charset="0"/>
                <a:sym typeface="+mn-ea"/>
              </a:rPr>
              <a:t>Against New Chains: "Your innovation, my legacy"—modular architecture absorbs cutting-edge tech.</a:t>
            </a:r>
            <a:endParaRPr lang="en-US" altLang="zh-CN" sz="1200" kern="0" spc="0" dirty="0">
              <a:ln>
                <a:noFill/>
                <a:prstDash val="sysDot"/>
              </a:ln>
              <a:solidFill>
                <a:schemeClr val="bg1"/>
              </a:solidFill>
              <a:latin typeface="Avenir Book" panose="02000503020000020003" charset="0"/>
              <a:ea typeface="+mn-ea"/>
              <a:cs typeface="Avenir Book" panose="02000503020000020003" charset="0"/>
              <a:sym typeface="+mn-ea"/>
            </a:endParaRPr>
          </a:p>
        </p:txBody>
      </p:sp>
      <p:sp>
        <p:nvSpPr>
          <p:cNvPr id="3" name="矩形 2"/>
          <p:cNvSpPr/>
          <p:nvPr>
            <p:custDataLst>
              <p:tags r:id="rId2"/>
            </p:custDataLst>
          </p:nvPr>
        </p:nvSpPr>
        <p:spPr>
          <a:xfrm>
            <a:off x="297180" y="4389755"/>
            <a:ext cx="4264025" cy="2978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l"/>
            <a:r>
              <a:rPr lang="en-US" altLang="zh-CN" sz="1600" b="1" kern="0" dirty="0">
                <a:solidFill>
                  <a:srgbClr val="00E8B1"/>
                </a:solidFill>
                <a:latin typeface="Avenir Heavy" panose="02000503020000020003" charset="0"/>
                <a:cs typeface="Avenir Heavy" panose="02000503020000020003" charset="0"/>
              </a:rPr>
              <a:t>Killer Mechanisms:</a:t>
            </a:r>
            <a:endParaRPr lang="en-US" altLang="zh-CN" sz="1600" b="1" kern="0" dirty="0">
              <a:solidFill>
                <a:srgbClr val="00E8B1"/>
              </a:solidFill>
              <a:latin typeface="Avenir Heavy" panose="02000503020000020003" charset="0"/>
              <a:cs typeface="Avenir Heavy" panose="02000503020000020003" charset="0"/>
            </a:endParaRPr>
          </a:p>
        </p:txBody>
      </p:sp>
      <p:grpSp>
        <p:nvGrpSpPr>
          <p:cNvPr id="14" name="组合 13"/>
          <p:cNvGrpSpPr/>
          <p:nvPr>
            <p:custDataLst>
              <p:tags r:id="rId3"/>
            </p:custDataLst>
          </p:nvPr>
        </p:nvGrpSpPr>
        <p:grpSpPr>
          <a:xfrm>
            <a:off x="1586994" y="1998753"/>
            <a:ext cx="1922634" cy="1932969"/>
            <a:chOff x="2102" y="3325"/>
            <a:chExt cx="3739" cy="3758"/>
          </a:xfrm>
        </p:grpSpPr>
        <p:sp>
          <p:nvSpPr>
            <p:cNvPr id="7" name="任意多边形: 形状 35"/>
            <p:cNvSpPr/>
            <p:nvPr>
              <p:custDataLst>
                <p:tags r:id="rId4"/>
              </p:custDataLst>
            </p:nvPr>
          </p:nvSpPr>
          <p:spPr>
            <a:xfrm rot="14783600">
              <a:off x="2377" y="4489"/>
              <a:ext cx="2673" cy="2514"/>
            </a:xfrm>
            <a:custGeom>
              <a:avLst/>
              <a:gdLst>
                <a:gd name="connsiteX0" fmla="*/ 173571 w 2643290"/>
                <a:gd name="connsiteY0" fmla="*/ 0 h 2486164"/>
                <a:gd name="connsiteX1" fmla="*/ 867831 w 2643290"/>
                <a:gd name="connsiteY1" fmla="*/ 0 h 2486164"/>
                <a:gd name="connsiteX2" fmla="*/ 1041401 w 2643290"/>
                <a:gd name="connsiteY2" fmla="*/ 173570 h 2486164"/>
                <a:gd name="connsiteX3" fmla="*/ 1041401 w 2643290"/>
                <a:gd name="connsiteY3" fmla="*/ 1718730 h 2486164"/>
                <a:gd name="connsiteX4" fmla="*/ 1041200 w 2643290"/>
                <a:gd name="connsiteY4" fmla="*/ 1719728 h 2486164"/>
                <a:gd name="connsiteX5" fmla="*/ 1043260 w 2643290"/>
                <a:gd name="connsiteY5" fmla="*/ 1719728 h 2486164"/>
                <a:gd name="connsiteX6" fmla="*/ 1043260 w 2643290"/>
                <a:gd name="connsiteY6" fmla="*/ 1719729 h 2486164"/>
                <a:gd name="connsiteX7" fmla="*/ 2642450 w 2643290"/>
                <a:gd name="connsiteY7" fmla="*/ 1719730 h 2486164"/>
                <a:gd name="connsiteX8" fmla="*/ 2643290 w 2643290"/>
                <a:gd name="connsiteY8" fmla="*/ 1728064 h 2486164"/>
                <a:gd name="connsiteX9" fmla="*/ 2641424 w 2643290"/>
                <a:gd name="connsiteY9" fmla="*/ 1765019 h 2486164"/>
                <a:gd name="connsiteX10" fmla="*/ 1924425 w 2643290"/>
                <a:gd name="connsiteY10" fmla="*/ 2482018 h 2486164"/>
                <a:gd name="connsiteX11" fmla="*/ 1842316 w 2643290"/>
                <a:gd name="connsiteY11" fmla="*/ 2486164 h 2486164"/>
                <a:gd name="connsiteX12" fmla="*/ 1842274 w 2643290"/>
                <a:gd name="connsiteY12" fmla="*/ 2486164 h 2486164"/>
                <a:gd name="connsiteX13" fmla="*/ 1795099 w 2643290"/>
                <a:gd name="connsiteY13" fmla="*/ 2483782 h 2486164"/>
                <a:gd name="connsiteX14" fmla="*/ 843745 w 2643290"/>
                <a:gd name="connsiteY14" fmla="*/ 2483781 h 2486164"/>
                <a:gd name="connsiteX15" fmla="*/ 796590 w 2643290"/>
                <a:gd name="connsiteY15" fmla="*/ 2486162 h 2486164"/>
                <a:gd name="connsiteX16" fmla="*/ 796513 w 2643290"/>
                <a:gd name="connsiteY16" fmla="*/ 2486162 h 2486164"/>
                <a:gd name="connsiteX17" fmla="*/ 714421 w 2643290"/>
                <a:gd name="connsiteY17" fmla="*/ 2482017 h 2486164"/>
                <a:gd name="connsiteX18" fmla="*/ 9595 w 2643290"/>
                <a:gd name="connsiteY18" fmla="*/ 1844776 h 2486164"/>
                <a:gd name="connsiteX19" fmla="*/ 9273 w 2643290"/>
                <a:gd name="connsiteY19" fmla="*/ 1842667 h 2486164"/>
                <a:gd name="connsiteX20" fmla="*/ 0 w 2643290"/>
                <a:gd name="connsiteY20" fmla="*/ 1750685 h 2486164"/>
                <a:gd name="connsiteX21" fmla="*/ 2149 w 2643290"/>
                <a:gd name="connsiteY21" fmla="*/ 1729369 h 2486164"/>
                <a:gd name="connsiteX22" fmla="*/ 1 w 2643290"/>
                <a:gd name="connsiteY22" fmla="*/ 1718730 h 2486164"/>
                <a:gd name="connsiteX23" fmla="*/ 1 w 2643290"/>
                <a:gd name="connsiteY23" fmla="*/ 173570 h 2486164"/>
                <a:gd name="connsiteX24" fmla="*/ 173571 w 2643290"/>
                <a:gd name="connsiteY24" fmla="*/ 0 h 248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43290" h="2486164">
                  <a:moveTo>
                    <a:pt x="173571" y="0"/>
                  </a:moveTo>
                  <a:lnTo>
                    <a:pt x="867831" y="0"/>
                  </a:lnTo>
                  <a:cubicBezTo>
                    <a:pt x="963691" y="0"/>
                    <a:pt x="1041401" y="77710"/>
                    <a:pt x="1041401" y="173570"/>
                  </a:cubicBezTo>
                  <a:lnTo>
                    <a:pt x="1041401" y="1718730"/>
                  </a:lnTo>
                  <a:lnTo>
                    <a:pt x="1041200" y="1719728"/>
                  </a:lnTo>
                  <a:lnTo>
                    <a:pt x="1043260" y="1719728"/>
                  </a:lnTo>
                  <a:lnTo>
                    <a:pt x="1043260" y="1719729"/>
                  </a:lnTo>
                  <a:lnTo>
                    <a:pt x="2642450" y="1719730"/>
                  </a:lnTo>
                  <a:lnTo>
                    <a:pt x="2643290" y="1728064"/>
                  </a:lnTo>
                  <a:lnTo>
                    <a:pt x="2641424" y="1765019"/>
                  </a:lnTo>
                  <a:cubicBezTo>
                    <a:pt x="2603031" y="2143072"/>
                    <a:pt x="2302479" y="2443624"/>
                    <a:pt x="1924425" y="2482018"/>
                  </a:cubicBezTo>
                  <a:lnTo>
                    <a:pt x="1842316" y="2486164"/>
                  </a:lnTo>
                  <a:lnTo>
                    <a:pt x="1842274" y="2486164"/>
                  </a:lnTo>
                  <a:lnTo>
                    <a:pt x="1795099" y="2483782"/>
                  </a:lnTo>
                  <a:lnTo>
                    <a:pt x="843745" y="2483781"/>
                  </a:lnTo>
                  <a:lnTo>
                    <a:pt x="796590" y="2486162"/>
                  </a:lnTo>
                  <a:lnTo>
                    <a:pt x="796513" y="2486162"/>
                  </a:lnTo>
                  <a:lnTo>
                    <a:pt x="714421" y="2482017"/>
                  </a:lnTo>
                  <a:cubicBezTo>
                    <a:pt x="363372" y="2446366"/>
                    <a:pt x="79147" y="2184670"/>
                    <a:pt x="9595" y="1844776"/>
                  </a:cubicBezTo>
                  <a:lnTo>
                    <a:pt x="9273" y="1842667"/>
                  </a:lnTo>
                  <a:lnTo>
                    <a:pt x="0" y="1750685"/>
                  </a:lnTo>
                  <a:lnTo>
                    <a:pt x="2149" y="1729369"/>
                  </a:lnTo>
                  <a:lnTo>
                    <a:pt x="1" y="1718730"/>
                  </a:lnTo>
                  <a:lnTo>
                    <a:pt x="1" y="173570"/>
                  </a:lnTo>
                  <a:cubicBezTo>
                    <a:pt x="1" y="77710"/>
                    <a:pt x="77711" y="0"/>
                    <a:pt x="173571" y="0"/>
                  </a:cubicBezTo>
                  <a:close/>
                </a:path>
              </a:pathLst>
            </a:custGeom>
            <a:gradFill>
              <a:gsLst>
                <a:gs pos="0">
                  <a:srgbClr val="0F0F11"/>
                </a:gs>
                <a:gs pos="100000">
                  <a:srgbClr val="00E8B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710" dirty="0">
                <a:solidFill>
                  <a:schemeClr val="lt1"/>
                </a:solidFill>
              </a:endParaRPr>
            </a:p>
          </p:txBody>
        </p:sp>
        <p:sp>
          <p:nvSpPr>
            <p:cNvPr id="9" name="任意多边形: 形状 43"/>
            <p:cNvSpPr/>
            <p:nvPr>
              <p:custDataLst>
                <p:tags r:id="rId5"/>
              </p:custDataLst>
            </p:nvPr>
          </p:nvSpPr>
          <p:spPr>
            <a:xfrm rot="7583600">
              <a:off x="3248" y="3666"/>
              <a:ext cx="2673" cy="2514"/>
            </a:xfrm>
            <a:custGeom>
              <a:avLst/>
              <a:gdLst>
                <a:gd name="connsiteX0" fmla="*/ 173571 w 2643290"/>
                <a:gd name="connsiteY0" fmla="*/ 0 h 2486164"/>
                <a:gd name="connsiteX1" fmla="*/ 867831 w 2643290"/>
                <a:gd name="connsiteY1" fmla="*/ 0 h 2486164"/>
                <a:gd name="connsiteX2" fmla="*/ 1041401 w 2643290"/>
                <a:gd name="connsiteY2" fmla="*/ 173570 h 2486164"/>
                <a:gd name="connsiteX3" fmla="*/ 1041401 w 2643290"/>
                <a:gd name="connsiteY3" fmla="*/ 1718730 h 2486164"/>
                <a:gd name="connsiteX4" fmla="*/ 1041200 w 2643290"/>
                <a:gd name="connsiteY4" fmla="*/ 1719728 h 2486164"/>
                <a:gd name="connsiteX5" fmla="*/ 1043260 w 2643290"/>
                <a:gd name="connsiteY5" fmla="*/ 1719728 h 2486164"/>
                <a:gd name="connsiteX6" fmla="*/ 1043260 w 2643290"/>
                <a:gd name="connsiteY6" fmla="*/ 1719729 h 2486164"/>
                <a:gd name="connsiteX7" fmla="*/ 2642450 w 2643290"/>
                <a:gd name="connsiteY7" fmla="*/ 1719730 h 2486164"/>
                <a:gd name="connsiteX8" fmla="*/ 2643290 w 2643290"/>
                <a:gd name="connsiteY8" fmla="*/ 1728064 h 2486164"/>
                <a:gd name="connsiteX9" fmla="*/ 2641424 w 2643290"/>
                <a:gd name="connsiteY9" fmla="*/ 1765019 h 2486164"/>
                <a:gd name="connsiteX10" fmla="*/ 1924425 w 2643290"/>
                <a:gd name="connsiteY10" fmla="*/ 2482018 h 2486164"/>
                <a:gd name="connsiteX11" fmla="*/ 1842316 w 2643290"/>
                <a:gd name="connsiteY11" fmla="*/ 2486164 h 2486164"/>
                <a:gd name="connsiteX12" fmla="*/ 1842274 w 2643290"/>
                <a:gd name="connsiteY12" fmla="*/ 2486164 h 2486164"/>
                <a:gd name="connsiteX13" fmla="*/ 1795099 w 2643290"/>
                <a:gd name="connsiteY13" fmla="*/ 2483782 h 2486164"/>
                <a:gd name="connsiteX14" fmla="*/ 843745 w 2643290"/>
                <a:gd name="connsiteY14" fmla="*/ 2483781 h 2486164"/>
                <a:gd name="connsiteX15" fmla="*/ 796590 w 2643290"/>
                <a:gd name="connsiteY15" fmla="*/ 2486162 h 2486164"/>
                <a:gd name="connsiteX16" fmla="*/ 796513 w 2643290"/>
                <a:gd name="connsiteY16" fmla="*/ 2486162 h 2486164"/>
                <a:gd name="connsiteX17" fmla="*/ 714421 w 2643290"/>
                <a:gd name="connsiteY17" fmla="*/ 2482017 h 2486164"/>
                <a:gd name="connsiteX18" fmla="*/ 9595 w 2643290"/>
                <a:gd name="connsiteY18" fmla="*/ 1844776 h 2486164"/>
                <a:gd name="connsiteX19" fmla="*/ 9273 w 2643290"/>
                <a:gd name="connsiteY19" fmla="*/ 1842667 h 2486164"/>
                <a:gd name="connsiteX20" fmla="*/ 0 w 2643290"/>
                <a:gd name="connsiteY20" fmla="*/ 1750685 h 2486164"/>
                <a:gd name="connsiteX21" fmla="*/ 2149 w 2643290"/>
                <a:gd name="connsiteY21" fmla="*/ 1729369 h 2486164"/>
                <a:gd name="connsiteX22" fmla="*/ 1 w 2643290"/>
                <a:gd name="connsiteY22" fmla="*/ 1718730 h 2486164"/>
                <a:gd name="connsiteX23" fmla="*/ 1 w 2643290"/>
                <a:gd name="connsiteY23" fmla="*/ 173570 h 2486164"/>
                <a:gd name="connsiteX24" fmla="*/ 173571 w 2643290"/>
                <a:gd name="connsiteY24" fmla="*/ 0 h 248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43290" h="2486164">
                  <a:moveTo>
                    <a:pt x="173571" y="0"/>
                  </a:moveTo>
                  <a:lnTo>
                    <a:pt x="867831" y="0"/>
                  </a:lnTo>
                  <a:cubicBezTo>
                    <a:pt x="963691" y="0"/>
                    <a:pt x="1041401" y="77710"/>
                    <a:pt x="1041401" y="173570"/>
                  </a:cubicBezTo>
                  <a:lnTo>
                    <a:pt x="1041401" y="1718730"/>
                  </a:lnTo>
                  <a:lnTo>
                    <a:pt x="1041200" y="1719728"/>
                  </a:lnTo>
                  <a:lnTo>
                    <a:pt x="1043260" y="1719728"/>
                  </a:lnTo>
                  <a:lnTo>
                    <a:pt x="1043260" y="1719729"/>
                  </a:lnTo>
                  <a:lnTo>
                    <a:pt x="2642450" y="1719730"/>
                  </a:lnTo>
                  <a:lnTo>
                    <a:pt x="2643290" y="1728064"/>
                  </a:lnTo>
                  <a:lnTo>
                    <a:pt x="2641424" y="1765019"/>
                  </a:lnTo>
                  <a:cubicBezTo>
                    <a:pt x="2603031" y="2143072"/>
                    <a:pt x="2302479" y="2443624"/>
                    <a:pt x="1924425" y="2482018"/>
                  </a:cubicBezTo>
                  <a:lnTo>
                    <a:pt x="1842316" y="2486164"/>
                  </a:lnTo>
                  <a:lnTo>
                    <a:pt x="1842274" y="2486164"/>
                  </a:lnTo>
                  <a:lnTo>
                    <a:pt x="1795099" y="2483782"/>
                  </a:lnTo>
                  <a:lnTo>
                    <a:pt x="843745" y="2483781"/>
                  </a:lnTo>
                  <a:lnTo>
                    <a:pt x="796590" y="2486162"/>
                  </a:lnTo>
                  <a:lnTo>
                    <a:pt x="796513" y="2486162"/>
                  </a:lnTo>
                  <a:lnTo>
                    <a:pt x="714421" y="2482017"/>
                  </a:lnTo>
                  <a:cubicBezTo>
                    <a:pt x="363372" y="2446366"/>
                    <a:pt x="79147" y="2184670"/>
                    <a:pt x="9595" y="1844776"/>
                  </a:cubicBezTo>
                  <a:lnTo>
                    <a:pt x="9273" y="1842667"/>
                  </a:lnTo>
                  <a:lnTo>
                    <a:pt x="0" y="1750685"/>
                  </a:lnTo>
                  <a:lnTo>
                    <a:pt x="2149" y="1729369"/>
                  </a:lnTo>
                  <a:lnTo>
                    <a:pt x="1" y="1718730"/>
                  </a:lnTo>
                  <a:lnTo>
                    <a:pt x="1" y="173570"/>
                  </a:lnTo>
                  <a:cubicBezTo>
                    <a:pt x="1" y="77710"/>
                    <a:pt x="77711" y="0"/>
                    <a:pt x="173571" y="0"/>
                  </a:cubicBezTo>
                  <a:close/>
                </a:path>
              </a:pathLst>
            </a:custGeom>
            <a:gradFill>
              <a:gsLst>
                <a:gs pos="0">
                  <a:srgbClr val="0F0F11"/>
                </a:gs>
                <a:gs pos="100000">
                  <a:srgbClr val="00E8B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710">
                <a:solidFill>
                  <a:schemeClr val="lt1"/>
                </a:solidFill>
              </a:endParaRPr>
            </a:p>
          </p:txBody>
        </p:sp>
        <p:sp>
          <p:nvSpPr>
            <p:cNvPr id="11" name="任意多边形: 形状 49"/>
            <p:cNvSpPr/>
            <p:nvPr>
              <p:custDataLst>
                <p:tags r:id="rId6"/>
              </p:custDataLst>
            </p:nvPr>
          </p:nvSpPr>
          <p:spPr>
            <a:xfrm rot="383600">
              <a:off x="2102" y="3325"/>
              <a:ext cx="2673" cy="2514"/>
            </a:xfrm>
            <a:custGeom>
              <a:avLst/>
              <a:gdLst>
                <a:gd name="connsiteX0" fmla="*/ 173571 w 2643290"/>
                <a:gd name="connsiteY0" fmla="*/ 0 h 2486164"/>
                <a:gd name="connsiteX1" fmla="*/ 867831 w 2643290"/>
                <a:gd name="connsiteY1" fmla="*/ 0 h 2486164"/>
                <a:gd name="connsiteX2" fmla="*/ 1041401 w 2643290"/>
                <a:gd name="connsiteY2" fmla="*/ 173570 h 2486164"/>
                <a:gd name="connsiteX3" fmla="*/ 1041401 w 2643290"/>
                <a:gd name="connsiteY3" fmla="*/ 1718730 h 2486164"/>
                <a:gd name="connsiteX4" fmla="*/ 1041200 w 2643290"/>
                <a:gd name="connsiteY4" fmla="*/ 1719728 h 2486164"/>
                <a:gd name="connsiteX5" fmla="*/ 1043260 w 2643290"/>
                <a:gd name="connsiteY5" fmla="*/ 1719728 h 2486164"/>
                <a:gd name="connsiteX6" fmla="*/ 1043260 w 2643290"/>
                <a:gd name="connsiteY6" fmla="*/ 1719729 h 2486164"/>
                <a:gd name="connsiteX7" fmla="*/ 2642450 w 2643290"/>
                <a:gd name="connsiteY7" fmla="*/ 1719730 h 2486164"/>
                <a:gd name="connsiteX8" fmla="*/ 2643290 w 2643290"/>
                <a:gd name="connsiteY8" fmla="*/ 1728064 h 2486164"/>
                <a:gd name="connsiteX9" fmla="*/ 2641424 w 2643290"/>
                <a:gd name="connsiteY9" fmla="*/ 1765019 h 2486164"/>
                <a:gd name="connsiteX10" fmla="*/ 1924425 w 2643290"/>
                <a:gd name="connsiteY10" fmla="*/ 2482018 h 2486164"/>
                <a:gd name="connsiteX11" fmla="*/ 1842316 w 2643290"/>
                <a:gd name="connsiteY11" fmla="*/ 2486164 h 2486164"/>
                <a:gd name="connsiteX12" fmla="*/ 1842274 w 2643290"/>
                <a:gd name="connsiteY12" fmla="*/ 2486164 h 2486164"/>
                <a:gd name="connsiteX13" fmla="*/ 1795099 w 2643290"/>
                <a:gd name="connsiteY13" fmla="*/ 2483782 h 2486164"/>
                <a:gd name="connsiteX14" fmla="*/ 843745 w 2643290"/>
                <a:gd name="connsiteY14" fmla="*/ 2483781 h 2486164"/>
                <a:gd name="connsiteX15" fmla="*/ 796590 w 2643290"/>
                <a:gd name="connsiteY15" fmla="*/ 2486162 h 2486164"/>
                <a:gd name="connsiteX16" fmla="*/ 796513 w 2643290"/>
                <a:gd name="connsiteY16" fmla="*/ 2486162 h 2486164"/>
                <a:gd name="connsiteX17" fmla="*/ 714421 w 2643290"/>
                <a:gd name="connsiteY17" fmla="*/ 2482017 h 2486164"/>
                <a:gd name="connsiteX18" fmla="*/ 9595 w 2643290"/>
                <a:gd name="connsiteY18" fmla="*/ 1844776 h 2486164"/>
                <a:gd name="connsiteX19" fmla="*/ 9273 w 2643290"/>
                <a:gd name="connsiteY19" fmla="*/ 1842667 h 2486164"/>
                <a:gd name="connsiteX20" fmla="*/ 0 w 2643290"/>
                <a:gd name="connsiteY20" fmla="*/ 1750685 h 2486164"/>
                <a:gd name="connsiteX21" fmla="*/ 2149 w 2643290"/>
                <a:gd name="connsiteY21" fmla="*/ 1729369 h 2486164"/>
                <a:gd name="connsiteX22" fmla="*/ 1 w 2643290"/>
                <a:gd name="connsiteY22" fmla="*/ 1718730 h 2486164"/>
                <a:gd name="connsiteX23" fmla="*/ 1 w 2643290"/>
                <a:gd name="connsiteY23" fmla="*/ 173570 h 2486164"/>
                <a:gd name="connsiteX24" fmla="*/ 173571 w 2643290"/>
                <a:gd name="connsiteY24" fmla="*/ 0 h 248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43290" h="2486164">
                  <a:moveTo>
                    <a:pt x="173571" y="0"/>
                  </a:moveTo>
                  <a:lnTo>
                    <a:pt x="867831" y="0"/>
                  </a:lnTo>
                  <a:cubicBezTo>
                    <a:pt x="963691" y="0"/>
                    <a:pt x="1041401" y="77710"/>
                    <a:pt x="1041401" y="173570"/>
                  </a:cubicBezTo>
                  <a:lnTo>
                    <a:pt x="1041401" y="1718730"/>
                  </a:lnTo>
                  <a:lnTo>
                    <a:pt x="1041200" y="1719728"/>
                  </a:lnTo>
                  <a:lnTo>
                    <a:pt x="1043260" y="1719728"/>
                  </a:lnTo>
                  <a:lnTo>
                    <a:pt x="1043260" y="1719729"/>
                  </a:lnTo>
                  <a:lnTo>
                    <a:pt x="2642450" y="1719730"/>
                  </a:lnTo>
                  <a:lnTo>
                    <a:pt x="2643290" y="1728064"/>
                  </a:lnTo>
                  <a:lnTo>
                    <a:pt x="2641424" y="1765019"/>
                  </a:lnTo>
                  <a:cubicBezTo>
                    <a:pt x="2603031" y="2143072"/>
                    <a:pt x="2302479" y="2443624"/>
                    <a:pt x="1924425" y="2482018"/>
                  </a:cubicBezTo>
                  <a:lnTo>
                    <a:pt x="1842316" y="2486164"/>
                  </a:lnTo>
                  <a:lnTo>
                    <a:pt x="1842274" y="2486164"/>
                  </a:lnTo>
                  <a:lnTo>
                    <a:pt x="1795099" y="2483782"/>
                  </a:lnTo>
                  <a:lnTo>
                    <a:pt x="843745" y="2483781"/>
                  </a:lnTo>
                  <a:lnTo>
                    <a:pt x="796590" y="2486162"/>
                  </a:lnTo>
                  <a:lnTo>
                    <a:pt x="796513" y="2486162"/>
                  </a:lnTo>
                  <a:lnTo>
                    <a:pt x="714421" y="2482017"/>
                  </a:lnTo>
                  <a:cubicBezTo>
                    <a:pt x="363372" y="2446366"/>
                    <a:pt x="79147" y="2184670"/>
                    <a:pt x="9595" y="1844776"/>
                  </a:cubicBezTo>
                  <a:lnTo>
                    <a:pt x="9273" y="1842667"/>
                  </a:lnTo>
                  <a:lnTo>
                    <a:pt x="0" y="1750685"/>
                  </a:lnTo>
                  <a:lnTo>
                    <a:pt x="2149" y="1729369"/>
                  </a:lnTo>
                  <a:lnTo>
                    <a:pt x="1" y="1718730"/>
                  </a:lnTo>
                  <a:lnTo>
                    <a:pt x="1" y="173570"/>
                  </a:lnTo>
                  <a:cubicBezTo>
                    <a:pt x="1" y="77710"/>
                    <a:pt x="77711" y="0"/>
                    <a:pt x="173571" y="0"/>
                  </a:cubicBezTo>
                  <a:close/>
                </a:path>
              </a:pathLst>
            </a:custGeom>
            <a:gradFill>
              <a:gsLst>
                <a:gs pos="0">
                  <a:srgbClr val="0F0F11"/>
                </a:gs>
                <a:gs pos="100000">
                  <a:srgbClr val="00E8B1"/>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710" dirty="0">
                <a:solidFill>
                  <a:schemeClr val="lt1"/>
                </a:solidFill>
              </a:endParaRPr>
            </a:p>
          </p:txBody>
        </p:sp>
        <p:sp useBgFill="1">
          <p:nvSpPr>
            <p:cNvPr id="12" name="椭圆 11"/>
            <p:cNvSpPr>
              <a:spLocks noChangeAspect="1"/>
            </p:cNvSpPr>
            <p:nvPr>
              <p:custDataLst>
                <p:tags r:id="rId7"/>
              </p:custDataLst>
            </p:nvPr>
          </p:nvSpPr>
          <p:spPr>
            <a:xfrm rot="383600">
              <a:off x="3100" y="4272"/>
              <a:ext cx="1625" cy="1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10" dirty="0">
                  <a:solidFill>
                    <a:schemeClr val="lt1"/>
                  </a:solidFill>
                </a:rPr>
                <a:t> </a:t>
              </a:r>
              <a:endParaRPr lang="en-US" altLang="zh-CN" sz="2710" dirty="0">
                <a:solidFill>
                  <a:schemeClr val="lt1"/>
                </a:solidFill>
              </a:endParaRPr>
            </a:p>
          </p:txBody>
        </p:sp>
        <p:pic>
          <p:nvPicPr>
            <p:cNvPr id="30" name="图片 29" descr="TT"/>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08" y="4377"/>
              <a:ext cx="1399" cy="1453"/>
            </a:xfrm>
            <a:prstGeom prst="rect">
              <a:avLst/>
            </a:prstGeom>
          </p:spPr>
        </p:pic>
      </p:grpSp>
      <p:sp>
        <p:nvSpPr>
          <p:cNvPr id="31" name="矩形 30"/>
          <p:cNvSpPr/>
          <p:nvPr>
            <p:custDataLst>
              <p:tags r:id="rId10"/>
            </p:custDataLst>
          </p:nvPr>
        </p:nvSpPr>
        <p:spPr>
          <a:xfrm>
            <a:off x="297180" y="6436360"/>
            <a:ext cx="4624070" cy="874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lnSpc>
                <a:spcPct val="100000"/>
              </a:lnSpc>
            </a:pPr>
            <a:r>
              <a:rPr lang="en-US" altLang="zh-CN" sz="1200" kern="0" spc="0" dirty="0">
                <a:ln>
                  <a:noFill/>
                  <a:prstDash val="sysDot"/>
                </a:ln>
                <a:solidFill>
                  <a:schemeClr val="bg1"/>
                </a:solidFill>
                <a:latin typeface="Avenir Book" panose="02000503020000020003" charset="0"/>
                <a:ea typeface="+mn-ea"/>
                <a:cs typeface="Avenir Book" panose="02000503020000020003" charset="0"/>
                <a:sym typeface="+mn-ea"/>
              </a:rPr>
              <a:t>Developer Migration: 80% of Ethereum’s Top 50 dApps replicated in 8 weeks.</a:t>
            </a:r>
            <a:endParaRPr lang="en-US" altLang="en-US" sz="1200" kern="0" spc="0" dirty="0">
              <a:ln>
                <a:noFill/>
                <a:prstDash val="sysDot"/>
              </a:ln>
              <a:solidFill>
                <a:schemeClr val="bg1"/>
              </a:solidFill>
              <a:latin typeface="Avenir Book" panose="02000503020000020003" charset="0"/>
              <a:ea typeface="+mn-ea"/>
              <a:cs typeface="Avenir Book" panose="02000503020000020003" charset="0"/>
              <a:sym typeface="+mn-ea"/>
            </a:endParaRPr>
          </a:p>
          <a:p>
            <a:pPr algn="l">
              <a:lnSpc>
                <a:spcPct val="100000"/>
              </a:lnSpc>
            </a:pPr>
            <a:r>
              <a:rPr lang="en-US" altLang="zh-CN" sz="1200" kern="0" spc="0" dirty="0">
                <a:ln>
                  <a:noFill/>
                  <a:prstDash val="sysDot"/>
                </a:ln>
                <a:solidFill>
                  <a:schemeClr val="bg1"/>
                </a:solidFill>
                <a:latin typeface="Avenir Book" panose="02000503020000020003" charset="0"/>
                <a:ea typeface="+mn-ea"/>
                <a:cs typeface="Avenir Book" panose="02000503020000020003" charset="0"/>
                <a:sym typeface="+mn-ea"/>
              </a:rPr>
              <a:t>User Switching Cost: &lt;30 seconds.</a:t>
            </a:r>
            <a:endParaRPr lang="en-US" altLang="zh-CN" sz="1200" kern="0" spc="0" dirty="0">
              <a:ln>
                <a:noFill/>
                <a:prstDash val="sysDot"/>
              </a:ln>
              <a:solidFill>
                <a:schemeClr val="bg1"/>
              </a:solidFill>
              <a:latin typeface="Avenir Book" panose="02000503020000020003" charset="0"/>
              <a:ea typeface="+mn-ea"/>
              <a:cs typeface="Avenir Book" panose="02000503020000020003" charset="0"/>
              <a:sym typeface="+mn-ea"/>
            </a:endParaRPr>
          </a:p>
          <a:p>
            <a:pPr algn="l">
              <a:lnSpc>
                <a:spcPct val="100000"/>
              </a:lnSpc>
            </a:pPr>
            <a:r>
              <a:rPr lang="en-US" altLang="zh-CN" sz="1200" kern="0" spc="0" dirty="0">
                <a:ln>
                  <a:noFill/>
                  <a:prstDash val="sysDot"/>
                </a:ln>
                <a:solidFill>
                  <a:schemeClr val="bg1"/>
                </a:solidFill>
                <a:latin typeface="Avenir Book" panose="02000503020000020003" charset="0"/>
                <a:ea typeface="+mn-ea"/>
                <a:cs typeface="Avenir Book" panose="02000503020000020003" charset="0"/>
                <a:sym typeface="+mn-ea"/>
              </a:rPr>
              <a:t>Capital Efficiency: AI-optimized ecosystem fund ROI up 8x.</a:t>
            </a:r>
            <a:endParaRPr lang="en-US" altLang="zh-CN" sz="1200" kern="0" spc="0" dirty="0">
              <a:ln>
                <a:noFill/>
                <a:prstDash val="sysDot"/>
              </a:ln>
              <a:solidFill>
                <a:schemeClr val="bg1"/>
              </a:solidFill>
              <a:latin typeface="Avenir Book" panose="02000503020000020003" charset="0"/>
              <a:ea typeface="+mn-ea"/>
              <a:cs typeface="Avenir Book" panose="02000503020000020003" charset="0"/>
              <a:sym typeface="+mn-ea"/>
            </a:endParaRPr>
          </a:p>
        </p:txBody>
      </p:sp>
      <p:sp>
        <p:nvSpPr>
          <p:cNvPr id="32" name="矩形 31"/>
          <p:cNvSpPr/>
          <p:nvPr>
            <p:custDataLst>
              <p:tags r:id="rId11"/>
            </p:custDataLst>
          </p:nvPr>
        </p:nvSpPr>
        <p:spPr>
          <a:xfrm>
            <a:off x="297180" y="6078855"/>
            <a:ext cx="4525010" cy="2978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l"/>
            <a:r>
              <a:rPr lang="en-US" altLang="zh-CN" sz="1600" b="1" kern="0" dirty="0">
                <a:solidFill>
                  <a:srgbClr val="00E8B1"/>
                </a:solidFill>
                <a:latin typeface="Avenir Heavy" panose="02000503020000020003" charset="0"/>
                <a:cs typeface="Avenir Heavy" panose="02000503020000020003" charset="0"/>
              </a:rPr>
              <a:t>Post-Launch Metrics:</a:t>
            </a:r>
            <a:endParaRPr lang="en-US" altLang="zh-CN" sz="1600" b="1" kern="0" dirty="0">
              <a:solidFill>
                <a:srgbClr val="00E8B1"/>
              </a:solidFill>
              <a:latin typeface="Avenir Heavy" panose="02000503020000020003" charset="0"/>
              <a:cs typeface="Avenir Heavy" panose="02000503020000020003" charset="0"/>
            </a:endParaRPr>
          </a:p>
        </p:txBody>
      </p:sp>
      <p:sp>
        <p:nvSpPr>
          <p:cNvPr id="33" name="矩形 32"/>
          <p:cNvSpPr/>
          <p:nvPr>
            <p:custDataLst>
              <p:tags r:id="rId12"/>
            </p:custDataLst>
          </p:nvPr>
        </p:nvSpPr>
        <p:spPr>
          <a:xfrm>
            <a:off x="297180" y="7802880"/>
            <a:ext cx="4624705" cy="9899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lnSpc>
                <a:spcPct val="100000"/>
              </a:lnSpc>
            </a:pPr>
            <a:r>
              <a:rPr lang="en-US" altLang="zh-CN" sz="1200" kern="0" spc="0" dirty="0">
                <a:ln>
                  <a:noFill/>
                  <a:prstDash val="sysDot"/>
                </a:ln>
                <a:solidFill>
                  <a:schemeClr val="bg1"/>
                </a:solidFill>
                <a:latin typeface="Avenir Book" panose="02000503020000020003" charset="0"/>
                <a:ea typeface="+mn-ea"/>
                <a:cs typeface="Avenir Book" panose="02000503020000020003" charset="0"/>
                <a:sym typeface="+mn-ea"/>
              </a:rPr>
              <a:t>Web2.5 UX: Intuitive, low-barrier entry.</a:t>
            </a:r>
            <a:endParaRPr lang="en-US" altLang="en-US" sz="1200" kern="0" spc="0" dirty="0">
              <a:ln>
                <a:noFill/>
                <a:prstDash val="sysDot"/>
              </a:ln>
              <a:solidFill>
                <a:schemeClr val="bg1"/>
              </a:solidFill>
              <a:latin typeface="Avenir Book" panose="02000503020000020003" charset="0"/>
              <a:ea typeface="+mn-ea"/>
              <a:cs typeface="Avenir Book" panose="02000503020000020003" charset="0"/>
              <a:sym typeface="+mn-ea"/>
            </a:endParaRPr>
          </a:p>
          <a:p>
            <a:pPr algn="l">
              <a:lnSpc>
                <a:spcPct val="100000"/>
              </a:lnSpc>
            </a:pPr>
            <a:r>
              <a:rPr lang="en-US" altLang="zh-CN" sz="1200" kern="0" spc="0" dirty="0">
                <a:ln>
                  <a:noFill/>
                  <a:prstDash val="sysDot"/>
                </a:ln>
                <a:solidFill>
                  <a:schemeClr val="bg1"/>
                </a:solidFill>
                <a:latin typeface="Avenir Book" panose="02000503020000020003" charset="0"/>
                <a:ea typeface="+mn-ea"/>
                <a:cs typeface="Avenir Book" panose="02000503020000020003" charset="0"/>
                <a:sym typeface="+mn-ea"/>
              </a:rPr>
              <a:t>Financial-Grade Security: Temp addresses generated per transaction (faster than VPN switching).</a:t>
            </a:r>
            <a:endParaRPr lang="en-US" altLang="en-US" sz="1200" kern="0" spc="0" dirty="0">
              <a:ln>
                <a:noFill/>
                <a:prstDash val="sysDot"/>
              </a:ln>
              <a:solidFill>
                <a:schemeClr val="bg1"/>
              </a:solidFill>
              <a:latin typeface="Avenir Book" panose="02000503020000020003" charset="0"/>
              <a:ea typeface="+mn-ea"/>
              <a:cs typeface="Avenir Book" panose="02000503020000020003" charset="0"/>
              <a:sym typeface="+mn-ea"/>
            </a:endParaRPr>
          </a:p>
          <a:p>
            <a:pPr algn="l">
              <a:lnSpc>
                <a:spcPct val="100000"/>
              </a:lnSpc>
            </a:pPr>
            <a:r>
              <a:rPr lang="en-US" altLang="zh-CN" sz="1200" kern="0" spc="0" dirty="0">
                <a:ln>
                  <a:noFill/>
                  <a:prstDash val="sysDot"/>
                </a:ln>
                <a:solidFill>
                  <a:schemeClr val="bg1"/>
                </a:solidFill>
                <a:latin typeface="Avenir Book" panose="02000503020000020003" charset="0"/>
                <a:ea typeface="+mn-ea"/>
                <a:cs typeface="Avenir Book" panose="02000503020000020003" charset="0"/>
                <a:sym typeface="+mn-ea"/>
              </a:rPr>
              <a:t>Anti-Sybil Design: Fair and attack-resistant.</a:t>
            </a:r>
            <a:endParaRPr lang="en-US" altLang="zh-CN" sz="1200" kern="0" spc="0" dirty="0">
              <a:ln>
                <a:noFill/>
                <a:prstDash val="sysDot"/>
              </a:ln>
              <a:solidFill>
                <a:schemeClr val="bg1"/>
              </a:solidFill>
              <a:latin typeface="Avenir Book" panose="02000503020000020003" charset="0"/>
              <a:ea typeface="+mn-ea"/>
              <a:cs typeface="Avenir Book" panose="02000503020000020003" charset="0"/>
              <a:sym typeface="+mn-ea"/>
            </a:endParaRPr>
          </a:p>
        </p:txBody>
      </p:sp>
      <p:sp>
        <p:nvSpPr>
          <p:cNvPr id="34" name="矩形 33"/>
          <p:cNvSpPr/>
          <p:nvPr>
            <p:custDataLst>
              <p:tags r:id="rId13"/>
            </p:custDataLst>
          </p:nvPr>
        </p:nvSpPr>
        <p:spPr>
          <a:xfrm>
            <a:off x="297180" y="7449185"/>
            <a:ext cx="4524375" cy="2978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l"/>
            <a:r>
              <a:rPr lang="en-US" altLang="zh-CN" sz="1600" b="1" kern="0" dirty="0">
                <a:solidFill>
                  <a:srgbClr val="00E8B1"/>
                </a:solidFill>
                <a:latin typeface="Avenir Heavy" panose="02000503020000020003" charset="0"/>
                <a:cs typeface="Avenir Heavy" panose="02000503020000020003" charset="0"/>
              </a:rPr>
              <a:t>Downward-Compatible Experience:</a:t>
            </a:r>
            <a:endParaRPr lang="en-US" altLang="zh-CN" sz="1600" b="1" kern="0" dirty="0">
              <a:solidFill>
                <a:srgbClr val="00E8B1"/>
              </a:solidFill>
              <a:latin typeface="Avenir Heavy" panose="02000503020000020003" charset="0"/>
              <a:cs typeface="Avenir Heavy" panose="02000503020000020003" charset="0"/>
            </a:endParaRPr>
          </a:p>
        </p:txBody>
      </p:sp>
    </p:spTree>
    <p:custDataLst>
      <p:tags r:id="rId1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8605" y="685165"/>
            <a:ext cx="4633595" cy="645160"/>
          </a:xfrm>
          <a:prstGeom prst="rect">
            <a:avLst/>
          </a:prstGeom>
          <a:noFill/>
        </p:spPr>
        <p:txBody>
          <a:bodyPr wrap="square" rtlCol="0">
            <a:spAutoFit/>
            <a:scene3d>
              <a:camera prst="orthographicFront"/>
              <a:lightRig rig="threePt" dir="t"/>
            </a:scene3d>
          </a:bodyPr>
          <a:p>
            <a:pPr algn="ctr"/>
            <a:r>
              <a:rPr lang="en-US" altLang="zh-CN" sz="3600" b="1">
                <a:solidFill>
                  <a:srgbClr val="00E8B1"/>
                </a:solidFill>
                <a:effectLst>
                  <a:outerShdw blurRad="38100" dist="19050" dir="2700000" algn="tl" rotWithShape="0">
                    <a:schemeClr val="dk1">
                      <a:lumMod val="50000"/>
                      <a:alpha val="40000"/>
                      <a:alpha val="40000"/>
                      <a:lumMod val="50000"/>
                    </a:schemeClr>
                  </a:outerShdw>
                </a:effectLst>
                <a:latin typeface="Avenir Heavy" panose="02000503020000020003" charset="0"/>
                <a:ea typeface="Alibaba PuHuiTi Regular" panose="00020600040101010101" charset="-122"/>
                <a:cs typeface="Avenir Heavy" panose="02000503020000020003" charset="0"/>
              </a:rPr>
              <a:t>Ultimate Benchmark</a:t>
            </a:r>
            <a:endParaRPr lang="en-US" altLang="zh-CN" sz="3600" b="1">
              <a:solidFill>
                <a:srgbClr val="00E8B1"/>
              </a:solidFill>
              <a:effectLst>
                <a:outerShdw blurRad="38100" dist="19050" dir="2700000" algn="tl" rotWithShape="0">
                  <a:schemeClr val="dk1">
                    <a:lumMod val="50000"/>
                    <a:alpha val="40000"/>
                    <a:alpha val="40000"/>
                    <a:lumMod val="50000"/>
                  </a:schemeClr>
                </a:outerShdw>
              </a:effectLst>
              <a:latin typeface="Avenir Heavy" panose="02000503020000020003" charset="0"/>
              <a:ea typeface="Alibaba PuHuiTi Regular" panose="00020600040101010101" charset="-122"/>
              <a:cs typeface="Avenir Heavy" panose="02000503020000020003" charset="0"/>
            </a:endParaRPr>
          </a:p>
        </p:txBody>
      </p:sp>
      <p:sp>
        <p:nvSpPr>
          <p:cNvPr id="3" name="文本框 2"/>
          <p:cNvSpPr txBox="1"/>
          <p:nvPr/>
        </p:nvSpPr>
        <p:spPr>
          <a:xfrm>
            <a:off x="268605" y="1386840"/>
            <a:ext cx="4633595" cy="337185"/>
          </a:xfrm>
          <a:prstGeom prst="rect">
            <a:avLst/>
          </a:prstGeom>
          <a:noFill/>
        </p:spPr>
        <p:txBody>
          <a:bodyPr wrap="square" rtlCol="0" anchor="t">
            <a:spAutoFit/>
          </a:bodyPr>
          <a:p>
            <a:pPr algn="ctr"/>
            <a:r>
              <a:rPr lang="en-US" altLang="zh-CN" sz="1600">
                <a:solidFill>
                  <a:schemeClr val="bg1"/>
                </a:solidFill>
                <a:latin typeface="Avenir Book" panose="02000503020000020003" charset="0"/>
                <a:ea typeface="宋体"/>
                <a:cs typeface="Avenir Book" panose="02000503020000020003" charset="0"/>
                <a:sym typeface="+mn-ea"/>
              </a:rPr>
              <a:t>"The iOS of Blockchain Infrastructure"</a:t>
            </a:r>
            <a:endParaRPr lang="en-US" altLang="zh-CN" sz="1600">
              <a:solidFill>
                <a:schemeClr val="bg1"/>
              </a:solidFill>
              <a:latin typeface="Avenir Book" panose="02000503020000020003" charset="0"/>
              <a:ea typeface="宋体"/>
              <a:cs typeface="Avenir Book" panose="02000503020000020003" charset="0"/>
              <a:sym typeface="+mn-ea"/>
            </a:endParaRPr>
          </a:p>
        </p:txBody>
      </p:sp>
      <p:sp>
        <p:nvSpPr>
          <p:cNvPr id="19" name="弧形 18"/>
          <p:cNvSpPr/>
          <p:nvPr>
            <p:custDataLst>
              <p:tags r:id="rId1"/>
            </p:custDataLst>
          </p:nvPr>
        </p:nvSpPr>
        <p:spPr>
          <a:xfrm rot="21075889">
            <a:off x="-193884" y="3191388"/>
            <a:ext cx="5637257" cy="1436574"/>
          </a:xfrm>
          <a:prstGeom prst="arc">
            <a:avLst>
              <a:gd name="adj1" fmla="val 19423901"/>
              <a:gd name="adj2" fmla="val 12943440"/>
            </a:avLst>
          </a:prstGeom>
          <a:ln w="15875">
            <a:gradFill>
              <a:gsLst>
                <a:gs pos="0">
                  <a:schemeClr val="accent5">
                    <a:alpha val="0"/>
                  </a:schemeClr>
                </a:gs>
                <a:gs pos="100000">
                  <a:srgbClr val="00E8B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775" b="0" i="0" u="none" strike="noStrike" kern="1200" cap="none" spc="0" normalizeH="0" baseline="0" noProof="0">
              <a:ln>
                <a:noFill/>
              </a:ln>
              <a:solidFill>
                <a:prstClr val="black"/>
              </a:solidFill>
              <a:effectLst/>
              <a:uLnTx/>
              <a:uFillTx/>
              <a:latin typeface="OPPOSans M" panose="00020600040101010101" charset="-122"/>
              <a:ea typeface="OPPOSans M" panose="00020600040101010101" charset="-122"/>
              <a:cs typeface="+mn-cs"/>
            </a:endParaRPr>
          </a:p>
        </p:txBody>
      </p:sp>
      <p:sp>
        <p:nvSpPr>
          <p:cNvPr id="61" name="序号"/>
          <p:cNvSpPr txBox="1"/>
          <p:nvPr>
            <p:custDataLst>
              <p:tags r:id="rId2"/>
            </p:custDataLst>
          </p:nvPr>
        </p:nvSpPr>
        <p:spPr>
          <a:xfrm>
            <a:off x="460964" y="4439533"/>
            <a:ext cx="477171" cy="476970"/>
          </a:xfrm>
          <a:prstGeom prst="ellipse">
            <a:avLst/>
          </a:prstGeom>
          <a:gradFill>
            <a:gsLst>
              <a:gs pos="0">
                <a:schemeClr val="accent5">
                  <a:lumMod val="20000"/>
                  <a:lumOff val="80000"/>
                  <a:alpha val="100000"/>
                </a:schemeClr>
              </a:gs>
              <a:gs pos="47000">
                <a:srgbClr val="00E8B1"/>
              </a:gs>
              <a:gs pos="100000">
                <a:schemeClr val="accent5">
                  <a:alpha val="100000"/>
                </a:schemeClr>
              </a:gs>
            </a:gsLst>
            <a:path path="circle">
              <a:fillToRect r="100000" b="100000"/>
            </a:path>
          </a:gradFill>
        </p:spPr>
        <p:txBody>
          <a:bodyPr wrap="none" lIns="0" tIns="0" rIns="0" bIns="0" rtlCol="0" anchor="ctr" anchorCtr="0">
            <a:noAutofit/>
          </a:bodyPr>
          <a:p>
            <a:pPr lvl="0" algn="ctr">
              <a:buClrTx/>
              <a:buSzTx/>
              <a:buFontTx/>
            </a:pPr>
            <a:r>
              <a:rPr lang="en-US" sz="2400" dirty="0">
                <a:solidFill>
                  <a:schemeClr val="tx1"/>
                </a:solidFill>
                <a:latin typeface="Avenir Next Medium" panose="020B0803020202020204" charset="0"/>
                <a:cs typeface="Avenir Next Medium" panose="020B0803020202020204" charset="0"/>
                <a:sym typeface="+mn-ea"/>
              </a:rPr>
              <a:t>1</a:t>
            </a:r>
            <a:endParaRPr lang="en-US" sz="2400" dirty="0">
              <a:solidFill>
                <a:schemeClr val="tx1"/>
              </a:solidFill>
              <a:latin typeface="Avenir Next Medium" panose="020B0803020202020204" charset="0"/>
              <a:cs typeface="Avenir Next Medium" panose="020B0803020202020204" charset="0"/>
              <a:sym typeface="+mn-ea"/>
            </a:endParaRPr>
          </a:p>
        </p:txBody>
      </p:sp>
      <p:sp>
        <p:nvSpPr>
          <p:cNvPr id="62" name="正文"/>
          <p:cNvSpPr txBox="1"/>
          <p:nvPr>
            <p:custDataLst>
              <p:tags r:id="rId3"/>
            </p:custDataLst>
          </p:nvPr>
        </p:nvSpPr>
        <p:spPr>
          <a:xfrm>
            <a:off x="473710" y="5840095"/>
            <a:ext cx="4383405" cy="407670"/>
          </a:xfrm>
          <a:prstGeom prst="rect">
            <a:avLst/>
          </a:prstGeom>
          <a:noFill/>
        </p:spPr>
        <p:txBody>
          <a:bodyPr wrap="square" lIns="0" tIns="0" rIns="0" bIns="0" rtlCol="0" anchor="t" anchorCtr="0">
            <a:noAutofit/>
          </a:bodyPr>
          <a:p>
            <a:pPr indent="0" algn="ctr" fontAlgn="auto">
              <a:lnSpc>
                <a:spcPct val="100000"/>
              </a:lnSpc>
            </a:pPr>
            <a:r>
              <a:rPr lang="en-US" altLang="zh-CN" sz="1400" b="1">
                <a:solidFill>
                  <a:schemeClr val="bg1"/>
                </a:solidFill>
                <a:latin typeface="Avenir Book" panose="02000503020000020003"/>
                <a:ea typeface="宋体"/>
                <a:sym typeface="+mn-ea"/>
              </a:rPr>
              <a:t>AppStore-like tools and traffic.</a:t>
            </a:r>
            <a:r>
              <a:rPr lang="en-US" altLang="en-US" sz="1400" b="1">
                <a:solidFill>
                  <a:schemeClr val="bg1"/>
                </a:solidFill>
                <a:latin typeface="Avenir Book" panose="02000503020000020003"/>
                <a:ea typeface="宋体"/>
                <a:sym typeface="+mn-ea"/>
              </a:rPr>
              <a:t></a:t>
            </a:r>
            <a:endParaRPr lang="en-US" altLang="en-US" sz="1400" b="1" kern="0" spc="150" dirty="0">
              <a:ln>
                <a:noFill/>
                <a:prstDash val="sysDot"/>
              </a:ln>
              <a:solidFill>
                <a:schemeClr val="bg1"/>
              </a:solidFill>
              <a:latin typeface="Avenir Book" panose="02000503020000020003"/>
              <a:ea typeface="宋体"/>
              <a:sym typeface="+mn-ea"/>
            </a:endParaRPr>
          </a:p>
        </p:txBody>
      </p:sp>
      <p:sp>
        <p:nvSpPr>
          <p:cNvPr id="63" name="标题"/>
          <p:cNvSpPr txBox="1"/>
          <p:nvPr>
            <p:custDataLst>
              <p:tags r:id="rId4"/>
            </p:custDataLst>
          </p:nvPr>
        </p:nvSpPr>
        <p:spPr>
          <a:xfrm>
            <a:off x="464185" y="5382260"/>
            <a:ext cx="4324985" cy="337185"/>
          </a:xfrm>
          <a:prstGeom prst="rect">
            <a:avLst/>
          </a:prstGeom>
          <a:noFill/>
        </p:spPr>
        <p:txBody>
          <a:bodyPr wrap="square" lIns="0" tIns="0" rIns="0" bIns="0" rtlCol="0" anchor="b">
            <a:noAutofit/>
          </a:bodyPr>
          <a:p>
            <a:pPr algn="ctr"/>
            <a:r>
              <a:rPr lang="en-US" altLang="zh-CN" sz="2000" b="1">
                <a:solidFill>
                  <a:schemeClr val="bg1"/>
                </a:solidFill>
                <a:latin typeface="Avenir Heavy" panose="02000503020000020003" charset="0"/>
                <a:ea typeface="宋体"/>
                <a:cs typeface="Avenir Heavy" panose="02000503020000020003" charset="0"/>
                <a:sym typeface="+mn-ea"/>
              </a:rPr>
              <a:t>01.For developers</a:t>
            </a:r>
            <a:endParaRPr lang="en-US" altLang="zh-CN" sz="2000" b="1" spc="300" dirty="0">
              <a:solidFill>
                <a:schemeClr val="bg1"/>
              </a:solidFill>
              <a:latin typeface="Avenir Heavy" panose="02000503020000020003" charset="0"/>
              <a:ea typeface="宋体"/>
              <a:cs typeface="Avenir Heavy" panose="02000503020000020003" charset="0"/>
              <a:sym typeface="+mn-ea"/>
            </a:endParaRPr>
          </a:p>
        </p:txBody>
      </p:sp>
      <p:sp>
        <p:nvSpPr>
          <p:cNvPr id="77" name="序号"/>
          <p:cNvSpPr txBox="1"/>
          <p:nvPr>
            <p:custDataLst>
              <p:tags r:id="rId5"/>
            </p:custDataLst>
          </p:nvPr>
        </p:nvSpPr>
        <p:spPr>
          <a:xfrm>
            <a:off x="4315753" y="3875009"/>
            <a:ext cx="477171" cy="476970"/>
          </a:xfrm>
          <a:prstGeom prst="ellipse">
            <a:avLst/>
          </a:prstGeom>
          <a:gradFill>
            <a:gsLst>
              <a:gs pos="0">
                <a:schemeClr val="accent5">
                  <a:lumMod val="20000"/>
                  <a:lumOff val="80000"/>
                  <a:alpha val="100000"/>
                </a:schemeClr>
              </a:gs>
              <a:gs pos="47000">
                <a:srgbClr val="00E8B1"/>
              </a:gs>
              <a:gs pos="100000">
                <a:schemeClr val="accent5">
                  <a:alpha val="100000"/>
                </a:schemeClr>
              </a:gs>
            </a:gsLst>
            <a:path path="circle">
              <a:fillToRect r="100000" b="100000"/>
            </a:path>
          </a:gradFill>
        </p:spPr>
        <p:txBody>
          <a:bodyPr wrap="none" lIns="0" tIns="0" rIns="0" bIns="0" rtlCol="0" anchor="ctr" anchorCtr="0">
            <a:noAutofit/>
          </a:bodyPr>
          <a:p>
            <a:pPr algn="ctr"/>
            <a:r>
              <a:rPr lang="en-US" sz="2400" dirty="0">
                <a:solidFill>
                  <a:schemeClr val="tx1"/>
                </a:solidFill>
                <a:latin typeface="Avenir Next Medium" panose="020B0803020202020204" charset="0"/>
                <a:cs typeface="Avenir Next Medium" panose="020B0803020202020204" charset="0"/>
              </a:rPr>
              <a:t>3</a:t>
            </a:r>
            <a:endParaRPr lang="en-US" sz="2400" dirty="0">
              <a:solidFill>
                <a:schemeClr val="tx1"/>
              </a:solidFill>
              <a:latin typeface="Avenir Next Medium" panose="020B0803020202020204" charset="0"/>
              <a:cs typeface="Avenir Next Medium" panose="020B0803020202020204" charset="0"/>
            </a:endParaRPr>
          </a:p>
        </p:txBody>
      </p:sp>
      <p:sp>
        <p:nvSpPr>
          <p:cNvPr id="23" name="正文"/>
          <p:cNvSpPr txBox="1"/>
          <p:nvPr>
            <p:custDataLst>
              <p:tags r:id="rId6"/>
            </p:custDataLst>
          </p:nvPr>
        </p:nvSpPr>
        <p:spPr>
          <a:xfrm>
            <a:off x="465455" y="7876540"/>
            <a:ext cx="4323715" cy="541655"/>
          </a:xfrm>
          <a:prstGeom prst="rect">
            <a:avLst/>
          </a:prstGeom>
          <a:noFill/>
        </p:spPr>
        <p:txBody>
          <a:bodyPr wrap="square" lIns="0" tIns="0" rIns="0" bIns="0" rtlCol="0" anchor="t" anchorCtr="0">
            <a:noAutofit/>
          </a:bodyPr>
          <a:p>
            <a:pPr marL="0" indent="0" algn="ctr" defTabSz="266700">
              <a:lnSpc>
                <a:spcPct val="100000"/>
              </a:lnSpc>
              <a:spcBef>
                <a:spcPts val="500"/>
              </a:spcBef>
              <a:spcAft>
                <a:spcPct val="0"/>
              </a:spcAft>
            </a:pPr>
            <a:r>
              <a:rPr lang="en-US" altLang="zh-CN" sz="1400" b="1">
                <a:solidFill>
                  <a:schemeClr val="bg1"/>
                </a:solidFill>
                <a:latin typeface="Avenir Book" panose="02000503020000020003"/>
                <a:ea typeface="宋体"/>
                <a:sym typeface="+mn-ea"/>
              </a:rPr>
              <a:t>Apple Tax-like passive (revenue) from ecosystem growth.</a:t>
            </a:r>
            <a:endParaRPr lang="en-US" altLang="zh-CN" sz="1400" b="1" kern="0" spc="150" dirty="0">
              <a:ln>
                <a:noFill/>
                <a:prstDash val="sysDot"/>
              </a:ln>
              <a:solidFill>
                <a:schemeClr val="bg1"/>
              </a:solidFill>
              <a:latin typeface="Avenir Book" panose="02000503020000020003"/>
              <a:ea typeface="宋体"/>
              <a:sym typeface="+mn-ea"/>
            </a:endParaRPr>
          </a:p>
        </p:txBody>
      </p:sp>
      <p:sp>
        <p:nvSpPr>
          <p:cNvPr id="24" name="标题"/>
          <p:cNvSpPr txBox="1"/>
          <p:nvPr>
            <p:custDataLst>
              <p:tags r:id="rId7"/>
            </p:custDataLst>
          </p:nvPr>
        </p:nvSpPr>
        <p:spPr>
          <a:xfrm>
            <a:off x="464185" y="7357110"/>
            <a:ext cx="4392930" cy="355600"/>
          </a:xfrm>
          <a:prstGeom prst="rect">
            <a:avLst/>
          </a:prstGeom>
          <a:noFill/>
        </p:spPr>
        <p:txBody>
          <a:bodyPr wrap="square" lIns="0" tIns="0" rIns="0" bIns="0" rtlCol="0" anchor="b">
            <a:noAutofit/>
          </a:bodyPr>
          <a:p>
            <a:pPr algn="ctr"/>
            <a:r>
              <a:rPr lang="en-US" altLang="zh-CN" sz="2000" b="1">
                <a:solidFill>
                  <a:schemeClr val="bg1"/>
                </a:solidFill>
                <a:latin typeface="Avenir Heavy" panose="02000503020000020003" charset="0"/>
                <a:ea typeface="宋体"/>
                <a:cs typeface="Avenir Heavy" panose="02000503020000020003" charset="0"/>
                <a:sym typeface="+mn-ea"/>
              </a:rPr>
              <a:t>03.For enterprises</a:t>
            </a:r>
            <a:endParaRPr lang="en-US" altLang="zh-CN" sz="2000" b="1" spc="300" dirty="0">
              <a:solidFill>
                <a:schemeClr val="bg1"/>
              </a:solidFill>
              <a:latin typeface="Avenir Heavy" panose="02000503020000020003" charset="0"/>
              <a:ea typeface="宋体"/>
              <a:cs typeface="Avenir Heavy" panose="02000503020000020003" charset="0"/>
              <a:sym typeface="+mn-ea"/>
            </a:endParaRPr>
          </a:p>
        </p:txBody>
      </p:sp>
      <p:sp>
        <p:nvSpPr>
          <p:cNvPr id="25" name="序号"/>
          <p:cNvSpPr txBox="1"/>
          <p:nvPr>
            <p:custDataLst>
              <p:tags r:id="rId8"/>
            </p:custDataLst>
          </p:nvPr>
        </p:nvSpPr>
        <p:spPr>
          <a:xfrm>
            <a:off x="2388358" y="4375796"/>
            <a:ext cx="477171" cy="476970"/>
          </a:xfrm>
          <a:prstGeom prst="ellipse">
            <a:avLst/>
          </a:prstGeom>
          <a:gradFill>
            <a:gsLst>
              <a:gs pos="0">
                <a:schemeClr val="accent5">
                  <a:lumMod val="20000"/>
                  <a:lumOff val="80000"/>
                  <a:alpha val="100000"/>
                </a:schemeClr>
              </a:gs>
              <a:gs pos="47000">
                <a:srgbClr val="00E8B1"/>
              </a:gs>
              <a:gs pos="100000">
                <a:schemeClr val="accent5">
                  <a:alpha val="100000"/>
                </a:schemeClr>
              </a:gs>
            </a:gsLst>
            <a:path path="circle">
              <a:fillToRect r="100000" b="100000"/>
            </a:path>
          </a:gradFill>
        </p:spPr>
        <p:txBody>
          <a:bodyPr wrap="none" lIns="0" tIns="0" rIns="0" bIns="0" rtlCol="0" anchor="ctr" anchorCtr="0">
            <a:noAutofit/>
          </a:bodyPr>
          <a:p>
            <a:pPr lvl="0" algn="ctr">
              <a:buClrTx/>
              <a:buSzTx/>
              <a:buFontTx/>
            </a:pPr>
            <a:r>
              <a:rPr lang="en-US" sz="2400" dirty="0">
                <a:solidFill>
                  <a:schemeClr val="tx1"/>
                </a:solidFill>
                <a:latin typeface="Avenir Next Medium" panose="020B0803020202020204" charset="0"/>
                <a:cs typeface="Avenir Next Medium" panose="020B0803020202020204" charset="0"/>
                <a:sym typeface="+mn-ea"/>
              </a:rPr>
              <a:t>2</a:t>
            </a:r>
            <a:endParaRPr lang="en-US" sz="2400" dirty="0">
              <a:solidFill>
                <a:schemeClr val="tx1"/>
              </a:solidFill>
              <a:latin typeface="Avenir Next Medium" panose="020B0803020202020204" charset="0"/>
              <a:cs typeface="Avenir Next Medium" panose="020B0803020202020204" charset="0"/>
              <a:sym typeface="+mn-ea"/>
            </a:endParaRPr>
          </a:p>
        </p:txBody>
      </p:sp>
      <p:sp>
        <p:nvSpPr>
          <p:cNvPr id="26" name="正文"/>
          <p:cNvSpPr txBox="1"/>
          <p:nvPr>
            <p:custDataLst>
              <p:tags r:id="rId9"/>
            </p:custDataLst>
          </p:nvPr>
        </p:nvSpPr>
        <p:spPr>
          <a:xfrm>
            <a:off x="464185" y="6810375"/>
            <a:ext cx="4323715" cy="542290"/>
          </a:xfrm>
          <a:prstGeom prst="rect">
            <a:avLst/>
          </a:prstGeom>
          <a:noFill/>
        </p:spPr>
        <p:txBody>
          <a:bodyPr wrap="square" lIns="0" tIns="0" rIns="0" bIns="0" rtlCol="0" anchor="t" anchorCtr="0">
            <a:noAutofit/>
          </a:bodyPr>
          <a:p>
            <a:pPr marL="0" indent="0" algn="ctr" defTabSz="266700">
              <a:lnSpc>
                <a:spcPct val="100000"/>
              </a:lnSpc>
              <a:spcBef>
                <a:spcPts val="500"/>
              </a:spcBef>
              <a:spcAft>
                <a:spcPct val="0"/>
              </a:spcAft>
            </a:pPr>
            <a:r>
              <a:rPr lang="en-US" altLang="zh-CN" sz="1400" b="1">
                <a:solidFill>
                  <a:schemeClr val="bg1"/>
                </a:solidFill>
                <a:latin typeface="Avenir Book" panose="02000503020000020003"/>
                <a:ea typeface="宋体"/>
                <a:sym typeface="+mn-ea"/>
              </a:rPr>
              <a:t>iPhone-like simplicity with cutting-edge tech.</a:t>
            </a:r>
            <a:r>
              <a:rPr lang="en-US" altLang="en-US" sz="1400" b="1">
                <a:solidFill>
                  <a:schemeClr val="bg1"/>
                </a:solidFill>
                <a:latin typeface="Avenir Book" panose="02000503020000020003"/>
                <a:ea typeface="宋体"/>
                <a:sym typeface="+mn-ea"/>
              </a:rPr>
              <a:t></a:t>
            </a:r>
            <a:endParaRPr lang="en-US" altLang="en-US" sz="1400" b="1" kern="0" spc="150" dirty="0">
              <a:ln>
                <a:noFill/>
                <a:prstDash val="sysDot"/>
              </a:ln>
              <a:solidFill>
                <a:schemeClr val="bg1"/>
              </a:solidFill>
              <a:latin typeface="Avenir Book" panose="02000503020000020003"/>
              <a:ea typeface="宋体"/>
              <a:sym typeface="+mn-ea"/>
            </a:endParaRPr>
          </a:p>
        </p:txBody>
      </p:sp>
      <p:sp>
        <p:nvSpPr>
          <p:cNvPr id="27" name="标题"/>
          <p:cNvSpPr txBox="1"/>
          <p:nvPr>
            <p:custDataLst>
              <p:tags r:id="rId10"/>
            </p:custDataLst>
          </p:nvPr>
        </p:nvSpPr>
        <p:spPr>
          <a:xfrm>
            <a:off x="465455" y="6470015"/>
            <a:ext cx="4322445" cy="270510"/>
          </a:xfrm>
          <a:prstGeom prst="rect">
            <a:avLst/>
          </a:prstGeom>
          <a:noFill/>
        </p:spPr>
        <p:txBody>
          <a:bodyPr wrap="square" lIns="0" tIns="0" rIns="0" bIns="0" rtlCol="0" anchor="b">
            <a:noAutofit/>
          </a:bodyPr>
          <a:p>
            <a:pPr algn="ctr">
              <a:lnSpc>
                <a:spcPct val="100000"/>
              </a:lnSpc>
            </a:pPr>
            <a:r>
              <a:rPr lang="en-US" altLang="zh-CN" sz="2000" b="1">
                <a:solidFill>
                  <a:schemeClr val="bg1"/>
                </a:solidFill>
                <a:latin typeface="Avenir Heavy" panose="02000503020000020003" charset="0"/>
                <a:ea typeface="宋体"/>
                <a:cs typeface="Avenir Heavy" panose="02000503020000020003" charset="0"/>
                <a:sym typeface="+mn-ea"/>
              </a:rPr>
              <a:t>02.For users</a:t>
            </a:r>
            <a:endParaRPr lang="en-US" altLang="zh-CN" sz="2000" b="1" spc="300" dirty="0">
              <a:solidFill>
                <a:schemeClr val="bg1"/>
              </a:solidFill>
              <a:latin typeface="Avenir Heavy" panose="02000503020000020003" charset="0"/>
              <a:ea typeface="宋体"/>
              <a:cs typeface="Avenir Heavy" panose="02000503020000020003" charset="0"/>
              <a:sym typeface="+mn-ea"/>
            </a:endParaRPr>
          </a:p>
        </p:txBody>
      </p:sp>
      <p:sp>
        <p:nvSpPr>
          <p:cNvPr id="31" name="椭圆 30"/>
          <p:cNvSpPr/>
          <p:nvPr>
            <p:custDataLst>
              <p:tags r:id="rId11"/>
            </p:custDataLst>
          </p:nvPr>
        </p:nvSpPr>
        <p:spPr>
          <a:xfrm>
            <a:off x="1556869" y="3789784"/>
            <a:ext cx="1975834" cy="375864"/>
          </a:xfrm>
          <a:prstGeom prst="ellipse">
            <a:avLst/>
          </a:prstGeom>
          <a:gradFill>
            <a:gsLst>
              <a:gs pos="100000">
                <a:srgbClr val="00E8B1">
                  <a:alpha val="57000"/>
                </a:srgbClr>
              </a:gs>
              <a:gs pos="0">
                <a:schemeClr val="accent5">
                  <a:alpha val="1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2775">
              <a:solidFill>
                <a:schemeClr val="lt1"/>
              </a:solidFill>
              <a:cs typeface="+mn-ea"/>
              <a:sym typeface="+mn-lt"/>
            </a:endParaRPr>
          </a:p>
        </p:txBody>
      </p:sp>
      <p:sp>
        <p:nvSpPr>
          <p:cNvPr id="32" name="椭圆 31"/>
          <p:cNvSpPr/>
          <p:nvPr>
            <p:custDataLst>
              <p:tags r:id="rId12"/>
            </p:custDataLst>
          </p:nvPr>
        </p:nvSpPr>
        <p:spPr>
          <a:xfrm>
            <a:off x="1629347" y="3690719"/>
            <a:ext cx="1831243" cy="340171"/>
          </a:xfrm>
          <a:prstGeom prst="ellipse">
            <a:avLst/>
          </a:prstGeom>
          <a:noFill/>
          <a:ln>
            <a:gradFill>
              <a:gsLst>
                <a:gs pos="26000">
                  <a:schemeClr val="accent5">
                    <a:alpha val="0"/>
                  </a:schemeClr>
                </a:gs>
                <a:gs pos="100000">
                  <a:srgbClr val="00E8B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2775" dirty="0">
              <a:solidFill>
                <a:schemeClr val="lt1"/>
              </a:solidFill>
              <a:cs typeface="+mn-ea"/>
              <a:sym typeface="+mn-lt"/>
            </a:endParaRPr>
          </a:p>
        </p:txBody>
      </p:sp>
      <p:sp>
        <p:nvSpPr>
          <p:cNvPr id="33" name="椭圆 32"/>
          <p:cNvSpPr/>
          <p:nvPr>
            <p:custDataLst>
              <p:tags r:id="rId13"/>
            </p:custDataLst>
          </p:nvPr>
        </p:nvSpPr>
        <p:spPr>
          <a:xfrm>
            <a:off x="1834032" y="3635360"/>
            <a:ext cx="1421872" cy="270607"/>
          </a:xfrm>
          <a:prstGeom prst="ellipse">
            <a:avLst/>
          </a:prstGeom>
          <a:gradFill>
            <a:gsLst>
              <a:gs pos="100000">
                <a:srgbClr val="00E8B1">
                  <a:alpha val="50000"/>
                </a:srgbClr>
              </a:gs>
              <a:gs pos="0">
                <a:schemeClr val="accent5">
                  <a:alpha val="10000"/>
                </a:schemeClr>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endParaRPr lang="zh-CN" altLang="en-US" sz="2775">
              <a:solidFill>
                <a:schemeClr val="lt1"/>
              </a:solidFill>
              <a:cs typeface="+mn-ea"/>
              <a:sym typeface="+mn-lt"/>
            </a:endParaRPr>
          </a:p>
        </p:txBody>
      </p:sp>
      <p:sp>
        <p:nvSpPr>
          <p:cNvPr id="34" name="任意多边形: 形状 10"/>
          <p:cNvSpPr/>
          <p:nvPr>
            <p:custDataLst>
              <p:tags r:id="rId14"/>
            </p:custDataLst>
          </p:nvPr>
        </p:nvSpPr>
        <p:spPr>
          <a:xfrm>
            <a:off x="1556869" y="3955863"/>
            <a:ext cx="1975834" cy="673058"/>
          </a:xfrm>
          <a:custGeom>
            <a:avLst/>
            <a:gdLst>
              <a:gd name="connsiteX0" fmla="*/ 0 w 4023360"/>
              <a:gd name="connsiteY0" fmla="*/ 7761 h 1357052"/>
              <a:gd name="connsiteX1" fmla="*/ 2011680 w 4023360"/>
              <a:gd name="connsiteY1" fmla="*/ 410984 h 1357052"/>
              <a:gd name="connsiteX2" fmla="*/ 4023360 w 4023360"/>
              <a:gd name="connsiteY2" fmla="*/ 7761 h 1357052"/>
              <a:gd name="connsiteX3" fmla="*/ 4023360 w 4023360"/>
              <a:gd name="connsiteY3" fmla="*/ 953829 h 1357052"/>
              <a:gd name="connsiteX4" fmla="*/ 2011680 w 4023360"/>
              <a:gd name="connsiteY4" fmla="*/ 1357052 h 1357052"/>
              <a:gd name="connsiteX5" fmla="*/ 0 w 4023360"/>
              <a:gd name="connsiteY5" fmla="*/ 953829 h 1357052"/>
              <a:gd name="connsiteX6" fmla="*/ 4021405 w 4023360"/>
              <a:gd name="connsiteY6" fmla="*/ 0 h 1357052"/>
              <a:gd name="connsiteX7" fmla="*/ 4023360 w 4023360"/>
              <a:gd name="connsiteY7" fmla="*/ 0 h 1357052"/>
              <a:gd name="connsiteX8" fmla="*/ 4023360 w 4023360"/>
              <a:gd name="connsiteY8" fmla="*/ 7761 h 1357052"/>
              <a:gd name="connsiteX9" fmla="*/ 0 w 4023360"/>
              <a:gd name="connsiteY9" fmla="*/ 0 h 1357052"/>
              <a:gd name="connsiteX10" fmla="*/ 1955 w 4023360"/>
              <a:gd name="connsiteY10" fmla="*/ 0 h 1357052"/>
              <a:gd name="connsiteX11" fmla="*/ 0 w 4023360"/>
              <a:gd name="connsiteY11" fmla="*/ 7761 h 135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3360" h="1357052">
                <a:moveTo>
                  <a:pt x="0" y="7761"/>
                </a:moveTo>
                <a:cubicBezTo>
                  <a:pt x="0" y="230455"/>
                  <a:pt x="900660" y="410984"/>
                  <a:pt x="2011680" y="410984"/>
                </a:cubicBezTo>
                <a:cubicBezTo>
                  <a:pt x="3122700" y="410984"/>
                  <a:pt x="4023360" y="230455"/>
                  <a:pt x="4023360" y="7761"/>
                </a:cubicBezTo>
                <a:lnTo>
                  <a:pt x="4023360" y="953829"/>
                </a:lnTo>
                <a:cubicBezTo>
                  <a:pt x="4023360" y="1176523"/>
                  <a:pt x="3122700" y="1357052"/>
                  <a:pt x="2011680" y="1357052"/>
                </a:cubicBezTo>
                <a:cubicBezTo>
                  <a:pt x="900660" y="1357052"/>
                  <a:pt x="0" y="1176523"/>
                  <a:pt x="0" y="953829"/>
                </a:cubicBezTo>
                <a:close/>
                <a:moveTo>
                  <a:pt x="4021405" y="0"/>
                </a:moveTo>
                <a:lnTo>
                  <a:pt x="4023360" y="0"/>
                </a:lnTo>
                <a:lnTo>
                  <a:pt x="4023360" y="7761"/>
                </a:lnTo>
                <a:close/>
                <a:moveTo>
                  <a:pt x="0" y="0"/>
                </a:moveTo>
                <a:lnTo>
                  <a:pt x="1955" y="0"/>
                </a:lnTo>
                <a:lnTo>
                  <a:pt x="0" y="7761"/>
                </a:lnTo>
                <a:close/>
              </a:path>
            </a:pathLst>
          </a:custGeom>
          <a:gradFill flip="none" rotWithShape="1">
            <a:gsLst>
              <a:gs pos="0">
                <a:srgbClr val="00E8B1"/>
              </a:gs>
              <a:gs pos="41000">
                <a:srgbClr val="00E8B1">
                  <a:alpha val="34000"/>
                </a:srgbClr>
              </a:gs>
              <a:gs pos="100000">
                <a:schemeClr val="accent5">
                  <a:lumMod val="20000"/>
                  <a:lumOff val="80000"/>
                  <a:alpha val="0"/>
                </a:schemeClr>
              </a:gs>
            </a:gsLst>
            <a:lin ang="54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775">
              <a:solidFill>
                <a:schemeClr val="lt1"/>
              </a:solidFill>
              <a:sym typeface="+mn-ea"/>
            </a:endParaRPr>
          </a:p>
        </p:txBody>
      </p:sp>
      <p:pic>
        <p:nvPicPr>
          <p:cNvPr id="30" name="图片 29" descr="TT"/>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72531" y="2254834"/>
            <a:ext cx="1382718" cy="1435769"/>
          </a:xfrm>
          <a:prstGeom prst="rect">
            <a:avLst/>
          </a:prstGeom>
        </p:spPr>
      </p:pic>
    </p:spTree>
    <p:custDataLst>
      <p:tags r:id="rId17"/>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lum contrast="-6000"/>
          </a:blip>
          <a:srcRect l="34189" r="34169"/>
          <a:stretch>
            <a:fillRect/>
          </a:stretch>
        </p:blipFill>
        <p:spPr>
          <a:xfrm>
            <a:off x="0" y="-1270"/>
            <a:ext cx="5144135" cy="9145270"/>
          </a:xfrm>
          <a:prstGeom prst="rect">
            <a:avLst/>
          </a:prstGeom>
        </p:spPr>
      </p:pic>
      <p:sp>
        <p:nvSpPr>
          <p:cNvPr id="4" name="文本框 3"/>
          <p:cNvSpPr txBox="1"/>
          <p:nvPr/>
        </p:nvSpPr>
        <p:spPr>
          <a:xfrm>
            <a:off x="48260" y="948055"/>
            <a:ext cx="5008880" cy="768350"/>
          </a:xfrm>
          <a:prstGeom prst="rect">
            <a:avLst/>
          </a:prstGeom>
          <a:noFill/>
        </p:spPr>
        <p:txBody>
          <a:bodyPr wrap="square" rtlCol="0">
            <a:spAutoFit/>
            <a:scene3d>
              <a:camera prst="orthographicFront"/>
              <a:lightRig rig="threePt" dir="t"/>
            </a:scene3d>
          </a:bodyPr>
          <a:p>
            <a:pPr algn="ctr"/>
            <a:r>
              <a:rPr lang="en-US" altLang="zh-CN" sz="4400" b="1">
                <a:solidFill>
                  <a:schemeClr val="bg1"/>
                </a:solidFill>
                <a:latin typeface="Avenir Heavy" panose="02000503020000020003" charset="0"/>
                <a:ea typeface="宋体"/>
                <a:cs typeface="Avenir Heavy" panose="02000503020000020003" charset="0"/>
                <a:sym typeface="+mn-ea"/>
              </a:rPr>
              <a:t>Layman’s Terms</a:t>
            </a:r>
            <a:endParaRPr lang="en-US" altLang="zh-CN" sz="4400" b="1">
              <a:solidFill>
                <a:schemeClr val="bg1"/>
              </a:solidFill>
              <a:effectLst>
                <a:outerShdw blurRad="38100" dist="19050" dir="2700000" algn="tl" rotWithShape="0">
                  <a:schemeClr val="dk1">
                    <a:lumMod val="50000"/>
                    <a:alpha val="40000"/>
                    <a:alpha val="40000"/>
                    <a:lumMod val="50000"/>
                  </a:schemeClr>
                </a:outerShdw>
              </a:effectLst>
              <a:latin typeface="Avenir Heavy" panose="02000503020000020003" charset="0"/>
              <a:ea typeface="宋体"/>
              <a:cs typeface="Avenir Heavy" panose="02000503020000020003" charset="0"/>
              <a:sym typeface="+mn-ea"/>
            </a:endParaRPr>
          </a:p>
        </p:txBody>
      </p:sp>
      <p:sp>
        <p:nvSpPr>
          <p:cNvPr id="3" name="文本框 2"/>
          <p:cNvSpPr txBox="1"/>
          <p:nvPr/>
        </p:nvSpPr>
        <p:spPr>
          <a:xfrm>
            <a:off x="135255" y="1864995"/>
            <a:ext cx="4808855" cy="953135"/>
          </a:xfrm>
          <a:prstGeom prst="rect">
            <a:avLst/>
          </a:prstGeom>
          <a:noFill/>
        </p:spPr>
        <p:txBody>
          <a:bodyPr wrap="square" rtlCol="0" anchor="t">
            <a:spAutoFit/>
          </a:bodyPr>
          <a:p>
            <a:pPr marL="0" indent="0" algn="ctr" defTabSz="266700">
              <a:spcBef>
                <a:spcPts val="500"/>
              </a:spcBef>
              <a:spcAft>
                <a:spcPct val="0"/>
              </a:spcAft>
            </a:pPr>
            <a:r>
              <a:rPr lang="en-US" altLang="zh-CN" sz="1400" b="1">
                <a:solidFill>
                  <a:schemeClr val="bg1"/>
                </a:solidFill>
                <a:latin typeface="Avenir Book" panose="02000503020000020003"/>
                <a:ea typeface="宋体"/>
                <a:sym typeface="+mn-ea"/>
              </a:rPr>
              <a:t>If Ethereum is blockchain’s "Windows 95," Solana an "overclocked Android," then TT Chain is the "MacBook"—you might not pinpoint its "best feature," but after using it, other chains feel like abacuses.</a:t>
            </a:r>
            <a:endParaRPr lang="en-US" altLang="zh-CN" sz="1400" b="1">
              <a:solidFill>
                <a:schemeClr val="bg1"/>
              </a:solidFill>
              <a:latin typeface="Avenir Book" panose="02000503020000020003"/>
              <a:ea typeface="宋体"/>
              <a:cs typeface="Avenir Book" panose="02000503020000020003" charset="0"/>
              <a:sym typeface="+mn-ea"/>
            </a:endParaRPr>
          </a:p>
        </p:txBody>
      </p:sp>
      <p:sp>
        <p:nvSpPr>
          <p:cNvPr id="9" name="文本框 8"/>
          <p:cNvSpPr txBox="1"/>
          <p:nvPr/>
        </p:nvSpPr>
        <p:spPr>
          <a:xfrm>
            <a:off x="48260" y="4794885"/>
            <a:ext cx="5008245" cy="583565"/>
          </a:xfrm>
          <a:prstGeom prst="rect">
            <a:avLst/>
          </a:prstGeom>
        </p:spPr>
        <p:txBody>
          <a:bodyPr wrap="square">
            <a:spAutoFit/>
          </a:bodyPr>
          <a:p>
            <a:pPr marL="0" indent="0" algn="ctr" defTabSz="266700">
              <a:spcBef>
                <a:spcPts val="500"/>
              </a:spcBef>
              <a:spcAft>
                <a:spcPct val="0"/>
              </a:spcAft>
            </a:pPr>
            <a:r>
              <a:rPr lang="en-US" altLang="zh-CN" sz="1600" b="1">
                <a:solidFill>
                  <a:schemeClr val="bg1"/>
                </a:solidFill>
                <a:latin typeface="Avenir Book" panose="02000503020000020003"/>
                <a:ea typeface="宋体"/>
              </a:rPr>
              <a:t>The No.1 Super Traffic Public Chain, A Never-Congested Web3 Hub</a:t>
            </a:r>
            <a:endParaRPr lang="en-US" altLang="zh-CN" sz="1600" b="1">
              <a:solidFill>
                <a:schemeClr val="bg1"/>
              </a:solidFill>
              <a:latin typeface="Avenir Book" panose="02000503020000020003"/>
              <a:ea typeface="宋体"/>
            </a:endParaRPr>
          </a:p>
        </p:txBody>
      </p:sp>
      <p:sp>
        <p:nvSpPr>
          <p:cNvPr id="10" name="文本框 9"/>
          <p:cNvSpPr txBox="1"/>
          <p:nvPr/>
        </p:nvSpPr>
        <p:spPr>
          <a:xfrm>
            <a:off x="48260" y="3744595"/>
            <a:ext cx="5008880" cy="942975"/>
          </a:xfrm>
          <a:prstGeom prst="rect">
            <a:avLst/>
          </a:prstGeom>
          <a:noFill/>
        </p:spPr>
        <p:txBody>
          <a:bodyPr wrap="square">
            <a:noAutofit/>
          </a:bodyPr>
          <a:p>
            <a:pPr marL="0" indent="0" algn="ctr" defTabSz="266700">
              <a:spcBef>
                <a:spcPts val="500"/>
              </a:spcBef>
              <a:spcAft>
                <a:spcPct val="0"/>
              </a:spcAft>
            </a:pPr>
            <a:r>
              <a:rPr lang="en-US" altLang="zh-CN" sz="6000" b="1">
                <a:gradFill>
                  <a:gsLst>
                    <a:gs pos="0">
                      <a:schemeClr val="accent1">
                        <a:lumMod val="5000"/>
                        <a:lumOff val="95000"/>
                      </a:schemeClr>
                    </a:gs>
                    <a:gs pos="100000">
                      <a:srgbClr val="7BF0D7"/>
                    </a:gs>
                    <a:gs pos="99000">
                      <a:srgbClr val="00E8B1"/>
                    </a:gs>
                  </a:gsLst>
                  <a:lin ang="10800000" scaled="0"/>
                </a:gradFill>
                <a:latin typeface="Avenir Heavy" panose="02000503020000020003" charset="0"/>
                <a:ea typeface="宋体"/>
                <a:cs typeface="Avenir Heavy" panose="02000503020000020003" charset="0"/>
              </a:rPr>
              <a:t>Tantin Chain</a:t>
            </a:r>
            <a:endParaRPr lang="en-US" altLang="zh-CN" sz="6000" b="1">
              <a:gradFill>
                <a:gsLst>
                  <a:gs pos="0">
                    <a:schemeClr val="accent1">
                      <a:lumMod val="5000"/>
                      <a:lumOff val="95000"/>
                    </a:schemeClr>
                  </a:gs>
                  <a:gs pos="100000">
                    <a:srgbClr val="7BF0D7"/>
                  </a:gs>
                  <a:gs pos="99000">
                    <a:srgbClr val="00E8B1"/>
                  </a:gs>
                </a:gsLst>
                <a:lin ang="10800000" scaled="0"/>
              </a:gradFill>
              <a:latin typeface="Avenir Heavy" panose="02000503020000020003" charset="0"/>
              <a:ea typeface="宋体"/>
              <a:cs typeface="Avenir Heavy" panose="02000503020000020003" charset="0"/>
            </a:endParaRPr>
          </a:p>
        </p:txBody>
      </p:sp>
      <p:pic>
        <p:nvPicPr>
          <p:cNvPr id="27" name="图片 26" descr="T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75485" y="6939280"/>
            <a:ext cx="1177290" cy="1177290"/>
          </a:xfrm>
          <a:prstGeom prst="rect">
            <a:avLst/>
          </a:prstGeom>
        </p:spPr>
      </p:pic>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1717675" y="1594485"/>
            <a:ext cx="1769745" cy="1769745"/>
            <a:chOff x="-5721" y="4287"/>
            <a:chExt cx="5198" cy="5198"/>
          </a:xfrm>
        </p:grpSpPr>
        <p:sp>
          <p:nvSpPr>
            <p:cNvPr id="25" name="椭圆 24"/>
            <p:cNvSpPr/>
            <p:nvPr/>
          </p:nvSpPr>
          <p:spPr>
            <a:xfrm>
              <a:off x="-5721" y="4287"/>
              <a:ext cx="5199" cy="5199"/>
            </a:xfrm>
            <a:prstGeom prst="ellipse">
              <a:avLst/>
            </a:prstGeom>
            <a:noFill/>
            <a:ln w="190500">
              <a:gradFill>
                <a:gsLst>
                  <a:gs pos="50000">
                    <a:srgbClr val="0F0F11"/>
                  </a:gs>
                  <a:gs pos="0">
                    <a:srgbClr val="00E8B1"/>
                  </a:gs>
                </a:gsLst>
                <a:lin ang="162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200"/>
            </a:p>
          </p:txBody>
        </p:sp>
        <p:pic>
          <p:nvPicPr>
            <p:cNvPr id="9" name="图片 8" descr="TT"/>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77" y="4330"/>
              <a:ext cx="4876" cy="5059"/>
            </a:xfrm>
            <a:prstGeom prst="rect">
              <a:avLst/>
            </a:prstGeom>
          </p:spPr>
        </p:pic>
      </p:grpSp>
      <p:sp>
        <p:nvSpPr>
          <p:cNvPr id="6" name="文本框 5"/>
          <p:cNvSpPr txBox="1"/>
          <p:nvPr/>
        </p:nvSpPr>
        <p:spPr>
          <a:xfrm>
            <a:off x="215265" y="5083175"/>
            <a:ext cx="4728210" cy="2891790"/>
          </a:xfrm>
          <a:prstGeom prst="rect">
            <a:avLst/>
          </a:prstGeom>
          <a:noFill/>
        </p:spPr>
        <p:txBody>
          <a:bodyPr wrap="square" rtlCol="0">
            <a:spAutoFit/>
          </a:bodyPr>
          <a:p>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Through its proprietary dynamic sharding technology and intelligent resource allocation system, the chain’s processing capacity scales in real-time with traffic growth. Tested to handle tens of thousands of transactions per second (TPS) with 3-second finality, it aims to resolve the congestion and high latency plaguing traditional chains. Full nodes secure the network, while light nodes enable millisecond-level verification. </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a:p>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a:p>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The AI-powered resource scheduler dynamically allocates computing power—equipping blockchain with a "traffic navigation system" to ensure seamless data flow.</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3" name="文本框 2"/>
          <p:cNvSpPr txBox="1"/>
          <p:nvPr/>
        </p:nvSpPr>
        <p:spPr>
          <a:xfrm>
            <a:off x="215265" y="3831590"/>
            <a:ext cx="4728210" cy="1076325"/>
          </a:xfrm>
          <a:prstGeom prst="rect">
            <a:avLst/>
          </a:prstGeom>
          <a:noFill/>
        </p:spPr>
        <p:txBody>
          <a:bodyPr wrap="square" rtlCol="0" anchor="t">
            <a:spAutoFit/>
          </a:bodyPr>
          <a:p>
            <a:r>
              <a:rPr lang="en-US" altLang="zh-CN" sz="1600" b="1">
                <a:solidFill>
                  <a:srgbClr val="00E8B1"/>
                </a:solidFill>
                <a:latin typeface="Avenir Heavy" panose="02000503020000020003" charset="0"/>
                <a:ea typeface="Alibaba PuHuiTi Regular" panose="00020600040101010101" charset="-122"/>
                <a:cs typeface="Avenir Heavy" panose="02000503020000020003" charset="0"/>
                <a:sym typeface="+mn-ea"/>
              </a:rPr>
              <a:t>Tantin Chain is a next-generation public chain designed for massive users and high-frequency interactions. Positioned as a "traffic engine," it redefines blockchain scalability. </a:t>
            </a:r>
            <a:endParaRPr lang="en-US" altLang="zh-CN" sz="1600" b="1">
              <a:solidFill>
                <a:srgbClr val="00E8B1"/>
              </a:solidFill>
              <a:latin typeface="Avenir Heavy" panose="02000503020000020003" charset="0"/>
              <a:ea typeface="Alibaba PuHuiTi Regular" panose="00020600040101010101" charset="-122"/>
              <a:cs typeface="Avenir Heavy" panose="02000503020000020003" charset="0"/>
              <a:sym typeface="+mn-ea"/>
            </a:endParaRPr>
          </a:p>
        </p:txBody>
      </p:sp>
      <p:sp>
        <p:nvSpPr>
          <p:cNvPr id="13" name="文本框 12"/>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01</a:t>
            </a:r>
            <a:endParaRPr lang="en-US" altLang="zh-CN" sz="4800" b="1">
              <a:solidFill>
                <a:schemeClr val="bg1"/>
              </a:solidFill>
              <a:latin typeface="DIN Alternate" panose="020B0500000000000000" charset="0"/>
              <a:cs typeface="DIN Alternate" panose="020B0500000000000000" charset="0"/>
            </a:endParaRPr>
          </a:p>
        </p:txBody>
      </p:sp>
      <p:sp>
        <p:nvSpPr>
          <p:cNvPr id="14" name="文本框 13"/>
          <p:cNvSpPr txBox="1"/>
          <p:nvPr/>
        </p:nvSpPr>
        <p:spPr>
          <a:xfrm>
            <a:off x="950595" y="517525"/>
            <a:ext cx="2967990" cy="398780"/>
          </a:xfrm>
          <a:prstGeom prst="rect">
            <a:avLst/>
          </a:prstGeom>
          <a:noFill/>
        </p:spPr>
        <p:txBody>
          <a:bodyPr wrap="square" rtlCol="0">
            <a:spAutoFit/>
          </a:bodyPr>
          <a:p>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rPr>
              <a:t>Introduction</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endParaRPr>
          </a:p>
        </p:txBody>
      </p:sp>
      <p:sp>
        <p:nvSpPr>
          <p:cNvPr id="15" name="文本框 14"/>
          <p:cNvSpPr txBox="1"/>
          <p:nvPr/>
        </p:nvSpPr>
        <p:spPr>
          <a:xfrm>
            <a:off x="950595" y="289560"/>
            <a:ext cx="2967355" cy="306705"/>
          </a:xfrm>
          <a:prstGeom prst="rect">
            <a:avLst/>
          </a:prstGeom>
          <a:noFill/>
        </p:spPr>
        <p:txBody>
          <a:bodyPr wrap="square" rtlCol="0">
            <a:spAutoFit/>
          </a:bodyPr>
          <a:p>
            <a:r>
              <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rPr>
              <a:t>Tantin Chain</a:t>
            </a:r>
            <a:endPar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custDataLst>
              <p:tags r:id="rId1"/>
            </p:custDataLst>
          </p:nvPr>
        </p:nvGrpSpPr>
        <p:grpSpPr>
          <a:xfrm>
            <a:off x="467995" y="5789930"/>
            <a:ext cx="4207510" cy="2150110"/>
            <a:chOff x="3067" y="1016"/>
            <a:chExt cx="7967" cy="4071"/>
          </a:xfrm>
        </p:grpSpPr>
        <p:sp>
          <p:nvSpPr>
            <p:cNvPr id="10" name="椭圆 9"/>
            <p:cNvSpPr/>
            <p:nvPr>
              <p:custDataLst>
                <p:tags r:id="rId2"/>
              </p:custDataLst>
            </p:nvPr>
          </p:nvSpPr>
          <p:spPr>
            <a:xfrm>
              <a:off x="3067" y="2328"/>
              <a:ext cx="7967" cy="2759"/>
            </a:xfrm>
            <a:prstGeom prst="ellipse">
              <a:avLst/>
            </a:prstGeom>
            <a:gradFill>
              <a:gsLst>
                <a:gs pos="0">
                  <a:srgbClr val="FFFFFF">
                    <a:alpha val="0"/>
                  </a:srgbClr>
                </a:gs>
                <a:gs pos="52000">
                  <a:srgbClr val="00E8B1">
                    <a:alpha val="7000"/>
                  </a:srgbClr>
                </a:gs>
              </a:gsLst>
              <a:lin ang="5400000" scaled="0"/>
            </a:gra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015">
                <a:solidFill>
                  <a:schemeClr val="lt1"/>
                </a:solidFill>
              </a:endParaRPr>
            </a:p>
          </p:txBody>
        </p:sp>
        <p:sp>
          <p:nvSpPr>
            <p:cNvPr id="12" name="椭圆 11"/>
            <p:cNvSpPr/>
            <p:nvPr>
              <p:custDataLst>
                <p:tags r:id="rId3"/>
              </p:custDataLst>
            </p:nvPr>
          </p:nvSpPr>
          <p:spPr>
            <a:xfrm>
              <a:off x="4273" y="2328"/>
              <a:ext cx="5554" cy="1859"/>
            </a:xfrm>
            <a:prstGeom prst="ellipse">
              <a:avLst/>
            </a:prstGeom>
            <a:gradFill>
              <a:gsLst>
                <a:gs pos="0">
                  <a:srgbClr val="FFFFFF">
                    <a:alpha val="0"/>
                  </a:srgbClr>
                </a:gs>
                <a:gs pos="77000">
                  <a:srgbClr val="00E8B1">
                    <a:alpha val="23000"/>
                  </a:srgbClr>
                </a:gs>
              </a:gsLst>
              <a:lin ang="5400000" scaled="0"/>
            </a:gra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015">
                <a:solidFill>
                  <a:schemeClr val="lt1"/>
                </a:solidFill>
              </a:endParaRPr>
            </a:p>
          </p:txBody>
        </p:sp>
        <p:grpSp>
          <p:nvGrpSpPr>
            <p:cNvPr id="3" name="组合 2"/>
            <p:cNvGrpSpPr/>
            <p:nvPr>
              <p:custDataLst>
                <p:tags r:id="rId4"/>
              </p:custDataLst>
            </p:nvPr>
          </p:nvGrpSpPr>
          <p:grpSpPr>
            <a:xfrm>
              <a:off x="3545" y="1016"/>
              <a:ext cx="7009" cy="3676"/>
              <a:chOff x="3545" y="1016"/>
              <a:chExt cx="7009" cy="3676"/>
            </a:xfrm>
          </p:grpSpPr>
          <p:sp>
            <p:nvSpPr>
              <p:cNvPr id="11" name="椭圆 10"/>
              <p:cNvSpPr/>
              <p:nvPr>
                <p:custDataLst>
                  <p:tags r:id="rId5"/>
                </p:custDataLst>
              </p:nvPr>
            </p:nvSpPr>
            <p:spPr>
              <a:xfrm>
                <a:off x="3545" y="2328"/>
                <a:ext cx="7009" cy="2364"/>
              </a:xfrm>
              <a:prstGeom prst="ellipse">
                <a:avLst/>
              </a:prstGeom>
              <a:gradFill>
                <a:gsLst>
                  <a:gs pos="0">
                    <a:srgbClr val="FFFFFF">
                      <a:alpha val="0"/>
                    </a:srgbClr>
                  </a:gs>
                  <a:gs pos="81000">
                    <a:srgbClr val="00E8B1">
                      <a:alpha val="11000"/>
                    </a:srgbClr>
                  </a:gs>
                </a:gsLst>
                <a:lin ang="5400000" scaled="0"/>
              </a:gra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015">
                  <a:solidFill>
                    <a:schemeClr val="lt1"/>
                  </a:solidFill>
                </a:endParaRPr>
              </a:p>
            </p:txBody>
          </p:sp>
          <p:pic>
            <p:nvPicPr>
              <p:cNvPr id="9" name="图片 8" descr="TT"/>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08" y="1016"/>
                <a:ext cx="2321" cy="2321"/>
              </a:xfrm>
              <a:prstGeom prst="rect">
                <a:avLst/>
              </a:prstGeom>
            </p:spPr>
          </p:pic>
        </p:grpSp>
        <p:sp>
          <p:nvSpPr>
            <p:cNvPr id="19" name="椭圆 18"/>
            <p:cNvSpPr/>
            <p:nvPr>
              <p:custDataLst>
                <p:tags r:id="rId8"/>
              </p:custDataLst>
            </p:nvPr>
          </p:nvSpPr>
          <p:spPr>
            <a:xfrm rot="20460000">
              <a:off x="5240" y="2253"/>
              <a:ext cx="3620" cy="853"/>
            </a:xfrm>
            <a:prstGeom prst="ellipse">
              <a:avLst/>
            </a:prstGeom>
            <a:noFill/>
            <a:ln>
              <a:gradFill>
                <a:gsLst>
                  <a:gs pos="40000">
                    <a:schemeClr val="accent5">
                      <a:alpha val="35000"/>
                    </a:schemeClr>
                  </a:gs>
                  <a:gs pos="88000">
                    <a:srgbClr val="00E8B1"/>
                  </a:gs>
                  <a:gs pos="100000">
                    <a:schemeClr val="accent5">
                      <a:alpha val="35000"/>
                    </a:schemeClr>
                  </a:gs>
                  <a:gs pos="7000">
                    <a:schemeClr val="accent5">
                      <a:alpha val="0"/>
                    </a:schemeClr>
                  </a:gs>
                </a:gsLst>
                <a:lin ang="528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015">
                <a:solidFill>
                  <a:schemeClr val="lt1"/>
                </a:solidFill>
              </a:endParaRPr>
            </a:p>
          </p:txBody>
        </p:sp>
        <p:sp>
          <p:nvSpPr>
            <p:cNvPr id="18" name="椭圆 17"/>
            <p:cNvSpPr/>
            <p:nvPr>
              <p:custDataLst>
                <p:tags r:id="rId9"/>
              </p:custDataLst>
            </p:nvPr>
          </p:nvSpPr>
          <p:spPr>
            <a:xfrm rot="1140000">
              <a:off x="5240" y="2216"/>
              <a:ext cx="3620" cy="853"/>
            </a:xfrm>
            <a:prstGeom prst="ellipse">
              <a:avLst/>
            </a:prstGeom>
            <a:noFill/>
            <a:ln>
              <a:gradFill>
                <a:gsLst>
                  <a:gs pos="40000">
                    <a:schemeClr val="accent5">
                      <a:alpha val="35000"/>
                    </a:schemeClr>
                  </a:gs>
                  <a:gs pos="88000">
                    <a:srgbClr val="00E8B1"/>
                  </a:gs>
                  <a:gs pos="100000">
                    <a:schemeClr val="accent5">
                      <a:alpha val="35000"/>
                    </a:schemeClr>
                  </a:gs>
                  <a:gs pos="7000">
                    <a:schemeClr val="accent5">
                      <a:alpha val="0"/>
                    </a:schemeClr>
                  </a:gs>
                </a:gsLst>
                <a:lin ang="528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015">
                <a:solidFill>
                  <a:schemeClr val="lt1"/>
                </a:solidFill>
                <a:sym typeface="+mn-ea"/>
              </a:endParaRPr>
            </a:p>
          </p:txBody>
        </p:sp>
      </p:grpSp>
      <p:sp>
        <p:nvSpPr>
          <p:cNvPr id="7" name="文本框 6"/>
          <p:cNvSpPr txBox="1"/>
          <p:nvPr/>
        </p:nvSpPr>
        <p:spPr>
          <a:xfrm>
            <a:off x="213995" y="2520950"/>
            <a:ext cx="4757420" cy="1168400"/>
          </a:xfrm>
          <a:prstGeom prst="rect">
            <a:avLst/>
          </a:prstGeom>
          <a:noFill/>
        </p:spPr>
        <p:txBody>
          <a:bodyPr wrap="square" rtlCol="0">
            <a:spAutoFit/>
          </a:bodyPr>
          <a:p>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More users </a:t>
            </a:r>
            <a:r>
              <a:rPr lang="en-US" altLang="en-US" sz="1400">
                <a:solidFill>
                  <a:schemeClr val="bg1"/>
                </a:solidFill>
                <a:latin typeface="Avenir Book" panose="02000503020000020003" charset="0"/>
                <a:ea typeface="Alibaba PuHuiTi Regular" panose="00020600040101010101" charset="-122"/>
                <a:cs typeface="Avenir Book" panose="02000503020000020003" charset="0"/>
              </a:rPr>
              <a:t>→</a:t>
            </a:r>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 Higher on-chain activity </a:t>
            </a:r>
            <a:r>
              <a:rPr lang="en-US" altLang="en-US" sz="1400">
                <a:solidFill>
                  <a:schemeClr val="bg1"/>
                </a:solidFill>
                <a:latin typeface="Avenir Book" panose="02000503020000020003" charset="0"/>
                <a:ea typeface="Alibaba PuHuiTi Regular" panose="00020600040101010101" charset="-122"/>
                <a:cs typeface="Avenir Book" panose="02000503020000020003" charset="0"/>
              </a:rPr>
              <a:t>→</a:t>
            </a:r>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 More token burns </a:t>
            </a:r>
            <a:r>
              <a:rPr lang="en-US" altLang="en-US" sz="1400">
                <a:solidFill>
                  <a:schemeClr val="bg1"/>
                </a:solidFill>
                <a:latin typeface="Avenir Book" panose="02000503020000020003" charset="0"/>
                <a:ea typeface="Alibaba PuHuiTi Regular" panose="00020600040101010101" charset="-122"/>
                <a:cs typeface="Avenir Book" panose="02000503020000020003" charset="0"/>
              </a:rPr>
              <a:t>→</a:t>
            </a:r>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 Stronger value foundation </a:t>
            </a:r>
            <a:r>
              <a:rPr lang="en-US" altLang="en-US" sz="1400">
                <a:solidFill>
                  <a:schemeClr val="bg1"/>
                </a:solidFill>
                <a:latin typeface="Avenir Book" panose="02000503020000020003" charset="0"/>
                <a:ea typeface="Alibaba PuHuiTi Regular" panose="00020600040101010101" charset="-122"/>
                <a:cs typeface="Avenir Book" panose="02000503020000020003" charset="0"/>
              </a:rPr>
              <a:t>→</a:t>
            </a:r>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 More developers </a:t>
            </a:r>
            <a:r>
              <a:rPr lang="en-US" altLang="en-US" sz="1400">
                <a:solidFill>
                  <a:schemeClr val="bg1"/>
                </a:solidFill>
                <a:latin typeface="Avenir Book" panose="02000503020000020003" charset="0"/>
                <a:ea typeface="Alibaba PuHuiTi Regular" panose="00020600040101010101" charset="-122"/>
                <a:cs typeface="Avenir Book" panose="02000503020000020003" charset="0"/>
              </a:rPr>
              <a:t>→</a:t>
            </a:r>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 More users.</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a:p>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For the first time, blockchain truly matches internet-scale traffic, enabling Web3 to serve billions.</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8" name="文本框 7"/>
          <p:cNvSpPr txBox="1"/>
          <p:nvPr/>
        </p:nvSpPr>
        <p:spPr>
          <a:xfrm>
            <a:off x="203835" y="3922395"/>
            <a:ext cx="4765040" cy="1168400"/>
          </a:xfrm>
          <a:prstGeom prst="rect">
            <a:avLst/>
          </a:prstGeom>
          <a:noFill/>
        </p:spPr>
        <p:txBody>
          <a:bodyPr wrap="square" rtlCol="0">
            <a:spAutoFit/>
          </a:bodyPr>
          <a:p>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Tantin Chain provides developers with high-performance, low-cost blockchain infrastructure to drive decentralized applications (dApps) and digital assets. </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a:p>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Developers can migrate to Tantin Chain with minimal effort, tapping into millions of EVM-compatible users.</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2" name="文本框 1"/>
          <p:cNvSpPr txBox="1"/>
          <p:nvPr/>
        </p:nvSpPr>
        <p:spPr>
          <a:xfrm>
            <a:off x="204470" y="1532890"/>
            <a:ext cx="4755515" cy="706755"/>
          </a:xfrm>
          <a:prstGeom prst="rect">
            <a:avLst/>
          </a:prstGeom>
          <a:noFill/>
        </p:spPr>
        <p:txBody>
          <a:bodyPr wrap="square" rtlCol="0" anchor="t">
            <a:spAutoFit/>
          </a:bodyPr>
          <a:p>
            <a:r>
              <a:rPr lang="en-US" altLang="zh-CN" sz="2000" b="1">
                <a:solidFill>
                  <a:srgbClr val="00E8B1"/>
                </a:solidFill>
                <a:latin typeface="Avenir Heavy" panose="02000503020000020003" charset="0"/>
                <a:ea typeface="Alibaba PuHuiTi Regular" panose="00020600040101010101" charset="-122"/>
                <a:cs typeface="Avenir Heavy" panose="02000503020000020003" charset="0"/>
                <a:sym typeface="+mn-ea"/>
              </a:rPr>
              <a:t>Tantin Chain is building a self-reinforcing flywheel:</a:t>
            </a:r>
            <a:endParaRPr lang="en-US" altLang="zh-CN" sz="2000" b="1">
              <a:solidFill>
                <a:srgbClr val="00E8B1"/>
              </a:solidFill>
              <a:latin typeface="Avenir Heavy" panose="02000503020000020003" charset="0"/>
              <a:ea typeface="Alibaba PuHuiTi Regular" panose="00020600040101010101" charset="-122"/>
              <a:cs typeface="Avenir Heavy" panose="02000503020000020003" charset="0"/>
              <a:sym typeface="+mn-ea"/>
            </a:endParaRPr>
          </a:p>
        </p:txBody>
      </p:sp>
      <p:sp>
        <p:nvSpPr>
          <p:cNvPr id="13" name="文本框 12"/>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01</a:t>
            </a:r>
            <a:endParaRPr lang="en-US" altLang="zh-CN" sz="4800" b="1">
              <a:solidFill>
                <a:schemeClr val="bg1"/>
              </a:solidFill>
              <a:latin typeface="DIN Alternate" panose="020B0500000000000000" charset="0"/>
              <a:cs typeface="DIN Alternate" panose="020B0500000000000000" charset="0"/>
            </a:endParaRPr>
          </a:p>
        </p:txBody>
      </p:sp>
      <p:sp>
        <p:nvSpPr>
          <p:cNvPr id="14" name="文本框 13"/>
          <p:cNvSpPr txBox="1"/>
          <p:nvPr/>
        </p:nvSpPr>
        <p:spPr>
          <a:xfrm>
            <a:off x="950595" y="517525"/>
            <a:ext cx="2967990" cy="398780"/>
          </a:xfrm>
          <a:prstGeom prst="rect">
            <a:avLst/>
          </a:prstGeom>
          <a:noFill/>
        </p:spPr>
        <p:txBody>
          <a:bodyPr wrap="square" rtlCol="0">
            <a:spAutoFit/>
          </a:bodyPr>
          <a:p>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rPr>
              <a:t>Introduction</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endParaRPr>
          </a:p>
        </p:txBody>
      </p:sp>
      <p:sp>
        <p:nvSpPr>
          <p:cNvPr id="15" name="文本框 14"/>
          <p:cNvSpPr txBox="1"/>
          <p:nvPr/>
        </p:nvSpPr>
        <p:spPr>
          <a:xfrm>
            <a:off x="950595" y="289560"/>
            <a:ext cx="2967355" cy="306705"/>
          </a:xfrm>
          <a:prstGeom prst="rect">
            <a:avLst/>
          </a:prstGeom>
          <a:noFill/>
        </p:spPr>
        <p:txBody>
          <a:bodyPr wrap="square" rtlCol="0">
            <a:spAutoFit/>
          </a:bodyPr>
          <a:p>
            <a:r>
              <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rPr>
              <a:t>Tantin Chain</a:t>
            </a:r>
            <a:endPar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endParaRPr>
          </a:p>
        </p:txBody>
      </p:sp>
    </p:spTree>
    <p:custDataLst>
      <p:tags r:id="rId10"/>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09661" y="2159449"/>
            <a:ext cx="1303706" cy="1184910"/>
          </a:xfrm>
          <a:prstGeom prst="rect">
            <a:avLst/>
          </a:prstGeom>
          <a:noFill/>
        </p:spPr>
        <p:txBody>
          <a:bodyPr wrap="square" rtlCol="0">
            <a:spAutoFit/>
          </a:bodyPr>
          <a:p>
            <a:r>
              <a:rPr lang="en-US" altLang="zh-CN" sz="7110" b="1">
                <a:solidFill>
                  <a:schemeClr val="bg1"/>
                </a:solidFill>
                <a:latin typeface="DIN Alternate" panose="020B0500000000000000" charset="0"/>
                <a:cs typeface="DIN Alternate" panose="020B0500000000000000" charset="0"/>
              </a:rPr>
              <a:t>02</a:t>
            </a:r>
            <a:endParaRPr lang="en-US" altLang="zh-CN" sz="7110" b="1">
              <a:solidFill>
                <a:schemeClr val="bg1"/>
              </a:solidFill>
              <a:latin typeface="DIN Alternate" panose="020B0500000000000000" charset="0"/>
              <a:cs typeface="DIN Alternate" panose="020B0500000000000000" charset="0"/>
            </a:endParaRPr>
          </a:p>
        </p:txBody>
      </p:sp>
      <p:sp>
        <p:nvSpPr>
          <p:cNvPr id="4" name="文本框 3"/>
          <p:cNvSpPr txBox="1"/>
          <p:nvPr/>
        </p:nvSpPr>
        <p:spPr>
          <a:xfrm>
            <a:off x="709930" y="3344545"/>
            <a:ext cx="3677920" cy="2306955"/>
          </a:xfrm>
          <a:prstGeom prst="rect">
            <a:avLst/>
          </a:prstGeom>
          <a:noFill/>
        </p:spPr>
        <p:txBody>
          <a:bodyPr wrap="square" rtlCol="0">
            <a:spAutoFit/>
          </a:bodyPr>
          <a:p>
            <a:pPr algn="l"/>
            <a:r>
              <a:rPr lang="en-US" altLang="zh-CN" sz="4800" b="1">
                <a:solidFill>
                  <a:schemeClr val="bg1"/>
                </a:solidFill>
                <a:latin typeface="Avenir Heavy" panose="02000503020000020003" charset="0"/>
                <a:ea typeface="Alibaba PuHuiTi Regular" panose="00020600040101010101" charset="-122"/>
                <a:cs typeface="Avenir Heavy" panose="02000503020000020003" charset="0"/>
              </a:rPr>
              <a:t>Core </a:t>
            </a:r>
            <a:endParaRPr lang="en-US" altLang="zh-CN" sz="4800" b="1">
              <a:solidFill>
                <a:schemeClr val="bg1"/>
              </a:solidFill>
              <a:latin typeface="Avenir Heavy" panose="02000503020000020003" charset="0"/>
              <a:ea typeface="Alibaba PuHuiTi Regular" panose="00020600040101010101" charset="-122"/>
              <a:cs typeface="Avenir Heavy" panose="02000503020000020003" charset="0"/>
            </a:endParaRPr>
          </a:p>
          <a:p>
            <a:pPr algn="l"/>
            <a:r>
              <a:rPr lang="en-US" altLang="zh-CN" sz="4800" b="1">
                <a:solidFill>
                  <a:schemeClr val="bg1"/>
                </a:solidFill>
                <a:latin typeface="Avenir Heavy" panose="02000503020000020003" charset="0"/>
                <a:ea typeface="Alibaba PuHuiTi Regular" panose="00020600040101010101" charset="-122"/>
                <a:cs typeface="Avenir Heavy" panose="02000503020000020003" charset="0"/>
              </a:rPr>
              <a:t>Architecture </a:t>
            </a:r>
            <a:endParaRPr lang="en-US" altLang="zh-CN" sz="4800" b="1">
              <a:solidFill>
                <a:schemeClr val="bg1"/>
              </a:solidFill>
              <a:latin typeface="Avenir Heavy" panose="02000503020000020003" charset="0"/>
              <a:ea typeface="Alibaba PuHuiTi Regular" panose="00020600040101010101" charset="-122"/>
              <a:cs typeface="Avenir Heavy" panose="02000503020000020003" charset="0"/>
            </a:endParaRPr>
          </a:p>
          <a:p>
            <a:pPr algn="l"/>
            <a:r>
              <a:rPr lang="en-US" altLang="zh-CN" sz="4800" b="1">
                <a:solidFill>
                  <a:schemeClr val="bg1"/>
                </a:solidFill>
                <a:latin typeface="Avenir Heavy" panose="02000503020000020003" charset="0"/>
                <a:ea typeface="Alibaba PuHuiTi Regular" panose="00020600040101010101" charset="-122"/>
                <a:cs typeface="Avenir Heavy" panose="02000503020000020003" charset="0"/>
              </a:rPr>
              <a:t>Design</a:t>
            </a:r>
            <a:endParaRPr lang="en-US" altLang="zh-CN" sz="4800" b="1">
              <a:solidFill>
                <a:schemeClr val="bg1"/>
              </a:solidFill>
              <a:latin typeface="Avenir Heavy" panose="02000503020000020003" charset="0"/>
              <a:ea typeface="Alibaba PuHuiTi Regular" panose="00020600040101010101" charset="-122"/>
              <a:cs typeface="Avenir Heavy" panose="02000503020000020003"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214630" y="4725035"/>
            <a:ext cx="4716780" cy="1383665"/>
          </a:xfrm>
          <a:prstGeom prst="rect">
            <a:avLst/>
          </a:prstGeom>
          <a:noFill/>
        </p:spPr>
        <p:txBody>
          <a:bodyPr wrap="square" rtlCol="0">
            <a:spAutoFit/>
          </a:bodyPr>
          <a:p>
            <a:pPr algn="l"/>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A Proof-of-Stake Authority (PoSA) variant ensures an average block time of 3 seconds, supporting tens of thousands of TPS. Low transaction costs make it ideal for micropayments and batch transactions. Full EVM compatibility allows Ethereum developers to migrate dApps seamlessly.</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3" name="文本框 2"/>
          <p:cNvSpPr txBox="1"/>
          <p:nvPr/>
        </p:nvSpPr>
        <p:spPr>
          <a:xfrm>
            <a:off x="214630" y="1958340"/>
            <a:ext cx="4504055" cy="1568450"/>
          </a:xfrm>
          <a:prstGeom prst="rect">
            <a:avLst/>
          </a:prstGeom>
          <a:noFill/>
        </p:spPr>
        <p:txBody>
          <a:bodyPr wrap="square" rtlCol="0">
            <a:spAutoFit/>
          </a:bodyPr>
          <a:p>
            <a:pPr algn="l"/>
            <a:r>
              <a:rPr lang="en-US" altLang="zh-CN" sz="4800" b="1">
                <a:solidFill>
                  <a:srgbClr val="00E8B1"/>
                </a:solidFill>
                <a:latin typeface="Avenir Heavy" panose="02000503020000020003" charset="0"/>
                <a:ea typeface="Alibaba PuHuiTi Regular" panose="00020600040101010101" charset="-122"/>
                <a:cs typeface="Avenir Heavy" panose="02000503020000020003" charset="0"/>
              </a:rPr>
              <a:t>Blockchain Foundation</a:t>
            </a:r>
            <a:endParaRPr lang="en-US" altLang="zh-CN" sz="4800" b="1">
              <a:solidFill>
                <a:srgbClr val="00E8B1"/>
              </a:solidFill>
              <a:latin typeface="Avenir Heavy" panose="02000503020000020003" charset="0"/>
              <a:ea typeface="Alibaba PuHuiTi Regular" panose="00020600040101010101" charset="-122"/>
              <a:cs typeface="Avenir Heavy" panose="02000503020000020003" charset="0"/>
            </a:endParaRPr>
          </a:p>
        </p:txBody>
      </p:sp>
      <p:sp>
        <p:nvSpPr>
          <p:cNvPr id="9" name="文本框 8"/>
          <p:cNvSpPr txBox="1"/>
          <p:nvPr/>
        </p:nvSpPr>
        <p:spPr>
          <a:xfrm>
            <a:off x="214630" y="4125595"/>
            <a:ext cx="4716780" cy="398780"/>
          </a:xfrm>
          <a:prstGeom prst="rect">
            <a:avLst/>
          </a:prstGeom>
          <a:noFill/>
        </p:spPr>
        <p:txBody>
          <a:bodyPr wrap="square" rtlCol="0">
            <a:spAutoFit/>
          </a:bodyPr>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rPr>
              <a:t>Consensus Mechanism</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endParaRPr>
          </a:p>
        </p:txBody>
      </p:sp>
      <p:sp>
        <p:nvSpPr>
          <p:cNvPr id="10" name="文本框 9"/>
          <p:cNvSpPr txBox="1"/>
          <p:nvPr/>
        </p:nvSpPr>
        <p:spPr>
          <a:xfrm>
            <a:off x="214630" y="6940550"/>
            <a:ext cx="4718050" cy="521970"/>
          </a:xfrm>
          <a:prstGeom prst="rect">
            <a:avLst/>
          </a:prstGeom>
          <a:noFill/>
        </p:spPr>
        <p:txBody>
          <a:bodyPr wrap="square" rtlCol="0">
            <a:spAutoFit/>
          </a:bodyPr>
          <a:p>
            <a:pPr algn="l"/>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Layer 1 public chain with independent full-node consensus validation.</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11" name="文本框 10"/>
          <p:cNvSpPr txBox="1"/>
          <p:nvPr/>
        </p:nvSpPr>
        <p:spPr>
          <a:xfrm>
            <a:off x="214630" y="6341110"/>
            <a:ext cx="4716780" cy="398780"/>
          </a:xfrm>
          <a:prstGeom prst="rect">
            <a:avLst/>
          </a:prstGeom>
          <a:noFill/>
        </p:spPr>
        <p:txBody>
          <a:bodyPr wrap="square" rtlCol="0">
            <a:spAutoFit/>
          </a:bodyPr>
          <a:p>
            <a:pPr algn="l"/>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rPr>
              <a:t>Network Positioning</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endParaRPr>
          </a:p>
        </p:txBody>
      </p:sp>
      <p:sp>
        <p:nvSpPr>
          <p:cNvPr id="13" name="文本框 12"/>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02</a:t>
            </a:r>
            <a:endParaRPr lang="en-US" altLang="zh-CN" sz="4800" b="1">
              <a:solidFill>
                <a:schemeClr val="bg1"/>
              </a:solidFill>
              <a:latin typeface="DIN Alternate" panose="020B0500000000000000" charset="0"/>
              <a:cs typeface="DIN Alternate" panose="020B0500000000000000" charset="0"/>
            </a:endParaRPr>
          </a:p>
        </p:txBody>
      </p:sp>
      <p:sp>
        <p:nvSpPr>
          <p:cNvPr id="14" name="文本框 13"/>
          <p:cNvSpPr txBox="1"/>
          <p:nvPr/>
        </p:nvSpPr>
        <p:spPr>
          <a:xfrm>
            <a:off x="998855" y="517525"/>
            <a:ext cx="2967990" cy="706755"/>
          </a:xfrm>
          <a:prstGeom prst="rect">
            <a:avLst/>
          </a:prstGeom>
          <a:noFill/>
        </p:spPr>
        <p:txBody>
          <a:bodyPr wrap="square" rtlCol="0">
            <a:spAutoFit/>
          </a:bodyPr>
          <a:p>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Core Architecture Design</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sp>
        <p:nvSpPr>
          <p:cNvPr id="15" name="文本框 14"/>
          <p:cNvSpPr txBox="1"/>
          <p:nvPr/>
        </p:nvSpPr>
        <p:spPr>
          <a:xfrm>
            <a:off x="998855" y="289560"/>
            <a:ext cx="2967355" cy="306705"/>
          </a:xfrm>
          <a:prstGeom prst="rect">
            <a:avLst/>
          </a:prstGeom>
          <a:noFill/>
        </p:spPr>
        <p:txBody>
          <a:bodyPr wrap="square" rtlCol="0">
            <a:spAutoFit/>
          </a:bodyPr>
          <a:p>
            <a:r>
              <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rPr>
              <a:t>Tantin Chain</a:t>
            </a:r>
            <a:endPar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18440" y="1595755"/>
            <a:ext cx="4740275" cy="1198880"/>
          </a:xfrm>
          <a:prstGeom prst="rect">
            <a:avLst/>
          </a:prstGeom>
          <a:noFill/>
        </p:spPr>
        <p:txBody>
          <a:bodyPr wrap="square" rtlCol="0">
            <a:spAutoFit/>
          </a:bodyPr>
          <a:p>
            <a:r>
              <a:rPr lang="en-US" altLang="zh-CN" sz="3600" b="1">
                <a:solidFill>
                  <a:srgbClr val="00E8B1"/>
                </a:solidFill>
                <a:latin typeface="Avenir Heavy" panose="02000503020000020003" charset="0"/>
                <a:ea typeface="Alibaba PuHuiTi Regular" panose="00020600040101010101" charset="-122"/>
                <a:cs typeface="Avenir Heavy" panose="02000503020000020003" charset="0"/>
              </a:rPr>
              <a:t>Data Structure &amp; Performance</a:t>
            </a:r>
            <a:endParaRPr lang="en-US" altLang="zh-CN" sz="3600" b="1">
              <a:solidFill>
                <a:srgbClr val="00E8B1"/>
              </a:solidFill>
              <a:latin typeface="Avenir Heavy" panose="02000503020000020003" charset="0"/>
              <a:ea typeface="Alibaba PuHuiTi Regular" panose="00020600040101010101" charset="-122"/>
              <a:cs typeface="Avenir Heavy" panose="02000503020000020003" charset="0"/>
            </a:endParaRPr>
          </a:p>
        </p:txBody>
      </p:sp>
      <p:cxnSp>
        <p:nvCxnSpPr>
          <p:cNvPr id="44" name="直接连接符 43"/>
          <p:cNvCxnSpPr/>
          <p:nvPr>
            <p:custDataLst>
              <p:tags r:id="rId1"/>
            </p:custDataLst>
          </p:nvPr>
        </p:nvCxnSpPr>
        <p:spPr>
          <a:xfrm flipH="1">
            <a:off x="1461546" y="4860627"/>
            <a:ext cx="574794" cy="0"/>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custDataLst>
              <p:tags r:id="rId2"/>
            </p:custDataLst>
          </p:nvPr>
        </p:nvCxnSpPr>
        <p:spPr>
          <a:xfrm>
            <a:off x="3294524" y="5181888"/>
            <a:ext cx="266522" cy="940"/>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46" name="矩形 45"/>
          <p:cNvSpPr/>
          <p:nvPr>
            <p:custDataLst>
              <p:tags r:id="rId3"/>
            </p:custDataLst>
          </p:nvPr>
        </p:nvSpPr>
        <p:spPr>
          <a:xfrm>
            <a:off x="292735" y="3551555"/>
            <a:ext cx="1419860" cy="456565"/>
          </a:xfrm>
          <a:prstGeom prst="rect">
            <a:avLst/>
          </a:prstGeom>
          <a:noFill/>
        </p:spPr>
        <p:txBody>
          <a:bodyPr wrap="square" lIns="0" tIns="0" rIns="0" bIns="0" rtlCol="0" anchor="b" anchorCtr="0">
            <a:noAutofit/>
          </a:bodyPr>
          <a:p>
            <a:pPr algn="l">
              <a:spcBef>
                <a:spcPct val="0"/>
              </a:spcBef>
              <a:spcAft>
                <a:spcPct val="0"/>
              </a:spcAft>
            </a:pPr>
            <a:r>
              <a:rPr lang="en-US" altLang="zh-CN">
                <a:solidFill>
                  <a:srgbClr val="00E8B1"/>
                </a:solidFill>
                <a:latin typeface="Avenir Medium" panose="02000503020000020003" charset="0"/>
                <a:cs typeface="Avenir Medium" panose="02000503020000020003" charset="0"/>
                <a:sym typeface="+mn-ea"/>
              </a:rPr>
              <a:t>Block Header:</a:t>
            </a:r>
            <a:endParaRPr lang="en-US" altLang="zh-CN" b="1">
              <a:solidFill>
                <a:srgbClr val="00E8B1"/>
              </a:solidFill>
              <a:latin typeface="Avenir Medium" panose="02000503020000020003" charset="0"/>
              <a:cs typeface="Avenir Medium" panose="02000503020000020003" charset="0"/>
              <a:sym typeface="+mn-ea"/>
            </a:endParaRPr>
          </a:p>
        </p:txBody>
      </p:sp>
      <p:sp>
        <p:nvSpPr>
          <p:cNvPr id="47" name="矩形 46"/>
          <p:cNvSpPr/>
          <p:nvPr>
            <p:custDataLst>
              <p:tags r:id="rId4"/>
            </p:custDataLst>
          </p:nvPr>
        </p:nvSpPr>
        <p:spPr>
          <a:xfrm>
            <a:off x="292735" y="4057650"/>
            <a:ext cx="1419860" cy="1821180"/>
          </a:xfrm>
          <a:prstGeom prst="rect">
            <a:avLst/>
          </a:prstGeom>
          <a:noFill/>
        </p:spPr>
        <p:txBody>
          <a:bodyPr wrap="square" lIns="0" tIns="0" rIns="0" bIns="0" rtlCol="0" anchor="t" anchorCtr="0">
            <a:noAutofit/>
          </a:bodyPr>
          <a:p>
            <a:pPr algn="l">
              <a:lnSpc>
                <a:spcPct val="100000"/>
              </a:lnSpc>
              <a:spcBef>
                <a:spcPct val="0"/>
              </a:spcBef>
              <a:spcAft>
                <a:spcPct val="0"/>
              </a:spcAft>
            </a:pPr>
            <a:r>
              <a:rPr lang="en-US" altLang="zh-CN" sz="1200" dirty="0">
                <a:solidFill>
                  <a:schemeClr val="bg1"/>
                </a:solidFill>
                <a:latin typeface="Avenir Next Regular" panose="020B0803020202020204" charset="0"/>
                <a:cs typeface="+mn-ea"/>
                <a:sym typeface="+mn-ea"/>
              </a:rPr>
              <a:t>Version (4 bytes), previous block hash (32 bytes), transaction Merkle root (32 bytes), timestamp (8 bytes).</a:t>
            </a:r>
            <a:endParaRPr lang="en-US" altLang="zh-CN" sz="1200" dirty="0">
              <a:solidFill>
                <a:schemeClr val="bg1"/>
              </a:solidFill>
              <a:latin typeface="Avenir Next Regular" panose="020B0803020202020204" charset="0"/>
              <a:cs typeface="+mn-ea"/>
              <a:sym typeface="+mn-ea"/>
            </a:endParaRPr>
          </a:p>
        </p:txBody>
      </p:sp>
      <p:sp>
        <p:nvSpPr>
          <p:cNvPr id="48" name="矩形 47"/>
          <p:cNvSpPr/>
          <p:nvPr>
            <p:custDataLst>
              <p:tags r:id="rId5"/>
            </p:custDataLst>
          </p:nvPr>
        </p:nvSpPr>
        <p:spPr>
          <a:xfrm>
            <a:off x="3659505" y="4160520"/>
            <a:ext cx="1314450" cy="355600"/>
          </a:xfrm>
          <a:prstGeom prst="rect">
            <a:avLst/>
          </a:prstGeom>
          <a:noFill/>
        </p:spPr>
        <p:txBody>
          <a:bodyPr wrap="square" lIns="0" tIns="0" rIns="0" bIns="0" rtlCol="0" anchor="b" anchorCtr="0">
            <a:noAutofit/>
          </a:bodyPr>
          <a:p>
            <a:pPr>
              <a:spcBef>
                <a:spcPct val="0"/>
              </a:spcBef>
              <a:spcAft>
                <a:spcPct val="0"/>
              </a:spcAft>
            </a:pPr>
            <a:r>
              <a:rPr lang="en-US" altLang="zh-CN">
                <a:solidFill>
                  <a:srgbClr val="00E8B1"/>
                </a:solidFill>
                <a:latin typeface="Avenir Medium" panose="02000503020000020003" charset="0"/>
                <a:cs typeface="Avenir Medium" panose="02000503020000020003" charset="0"/>
                <a:sym typeface="+mn-ea"/>
              </a:rPr>
              <a:t>Block Body: </a:t>
            </a:r>
            <a:endParaRPr lang="en-US" altLang="zh-CN" b="1">
              <a:solidFill>
                <a:srgbClr val="00E8B1"/>
              </a:solidFill>
              <a:latin typeface="Avenir Medium" panose="02000503020000020003" charset="0"/>
              <a:cs typeface="Avenir Medium" panose="02000503020000020003" charset="0"/>
              <a:sym typeface="+mn-ea"/>
            </a:endParaRPr>
          </a:p>
        </p:txBody>
      </p:sp>
      <p:sp>
        <p:nvSpPr>
          <p:cNvPr id="49" name="矩形 48"/>
          <p:cNvSpPr/>
          <p:nvPr>
            <p:custDataLst>
              <p:tags r:id="rId6"/>
            </p:custDataLst>
          </p:nvPr>
        </p:nvSpPr>
        <p:spPr>
          <a:xfrm>
            <a:off x="3659505" y="4572000"/>
            <a:ext cx="1314450" cy="916940"/>
          </a:xfrm>
          <a:prstGeom prst="rect">
            <a:avLst/>
          </a:prstGeom>
          <a:noFill/>
        </p:spPr>
        <p:txBody>
          <a:bodyPr wrap="square" lIns="0" tIns="0" rIns="0" bIns="0" rtlCol="0" anchor="t" anchorCtr="0">
            <a:noAutofit/>
          </a:bodyPr>
          <a:p>
            <a:pPr>
              <a:lnSpc>
                <a:spcPct val="100000"/>
              </a:lnSpc>
              <a:spcBef>
                <a:spcPct val="0"/>
              </a:spcBef>
              <a:spcAft>
                <a:spcPct val="0"/>
              </a:spcAft>
            </a:pPr>
            <a:r>
              <a:rPr lang="en-US" altLang="zh-CN" sz="1200" dirty="0">
                <a:solidFill>
                  <a:schemeClr val="bg1"/>
                </a:solidFill>
                <a:latin typeface="Avenir Next Regular" panose="020B0803020202020204" charset="0"/>
                <a:cs typeface="+mn-ea"/>
                <a:sym typeface="+mn-ea"/>
              </a:rPr>
              <a:t>Stores raw transaction data in execution order (max 4MB block size).</a:t>
            </a:r>
            <a:endParaRPr lang="en-US" altLang="zh-CN" sz="1200" dirty="0">
              <a:solidFill>
                <a:schemeClr val="bg1"/>
              </a:solidFill>
              <a:latin typeface="Avenir Next Regular" panose="020B0803020202020204" charset="0"/>
              <a:cs typeface="+mn-ea"/>
              <a:sym typeface="+mn-ea"/>
            </a:endParaRPr>
          </a:p>
        </p:txBody>
      </p:sp>
      <p:sp>
        <p:nvSpPr>
          <p:cNvPr id="50" name="任意多边形 49"/>
          <p:cNvSpPr/>
          <p:nvPr>
            <p:custDataLst>
              <p:tags r:id="rId7"/>
            </p:custDataLst>
          </p:nvPr>
        </p:nvSpPr>
        <p:spPr>
          <a:xfrm>
            <a:off x="1485678" y="5182186"/>
            <a:ext cx="2173814" cy="1042403"/>
          </a:xfrm>
          <a:custGeom>
            <a:avLst/>
            <a:gdLst>
              <a:gd name="connsiteX0" fmla="*/ 0 w 4041"/>
              <a:gd name="connsiteY0" fmla="*/ 953 h 1912"/>
              <a:gd name="connsiteX1" fmla="*/ 2021 w 4041"/>
              <a:gd name="connsiteY1" fmla="*/ 0 h 1912"/>
              <a:gd name="connsiteX2" fmla="*/ 4041 w 4041"/>
              <a:gd name="connsiteY2" fmla="*/ 980 h 1912"/>
              <a:gd name="connsiteX3" fmla="*/ 2025 w 4041"/>
              <a:gd name="connsiteY3" fmla="*/ 1912 h 1912"/>
              <a:gd name="connsiteX4" fmla="*/ 0 w 4041"/>
              <a:gd name="connsiteY4" fmla="*/ 953 h 1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 h="1912">
                <a:moveTo>
                  <a:pt x="0" y="953"/>
                </a:moveTo>
                <a:lnTo>
                  <a:pt x="2021" y="0"/>
                </a:lnTo>
                <a:lnTo>
                  <a:pt x="4041" y="980"/>
                </a:lnTo>
                <a:lnTo>
                  <a:pt x="2025" y="1912"/>
                </a:lnTo>
                <a:lnTo>
                  <a:pt x="0" y="953"/>
                </a:lnTo>
                <a:close/>
              </a:path>
            </a:pathLst>
          </a:custGeom>
          <a:gradFill>
            <a:gsLst>
              <a:gs pos="0">
                <a:schemeClr val="accent5">
                  <a:alpha val="20000"/>
                </a:schemeClr>
              </a:gs>
              <a:gs pos="66000">
                <a:srgbClr val="00E8B1"/>
              </a:gs>
              <a:gs pos="100000">
                <a:schemeClr val="accent5">
                  <a:alpha val="60000"/>
                </a:schemeClr>
              </a:gs>
            </a:gsLst>
            <a:lin ang="16200000"/>
          </a:gradFill>
          <a:ln>
            <a:gradFill>
              <a:gsLst>
                <a:gs pos="37000">
                  <a:schemeClr val="accent5">
                    <a:lumMod val="5000"/>
                    <a:lumOff val="95000"/>
                    <a:alpha val="30000"/>
                  </a:schemeClr>
                </a:gs>
                <a:gs pos="0">
                  <a:schemeClr val="accent5">
                    <a:lumMod val="45000"/>
                    <a:lumOff val="55000"/>
                    <a:alpha val="70000"/>
                  </a:schemeClr>
                </a:gs>
                <a:gs pos="100000">
                  <a:schemeClr val="bg1">
                    <a:alpha val="30000"/>
                  </a:schemeClr>
                </a:gs>
                <a:gs pos="71000">
                  <a:schemeClr val="accent5">
                    <a:lumMod val="30000"/>
                    <a:lumOff val="70000"/>
                    <a:alpha val="70000"/>
                  </a:schemeClr>
                </a:gs>
              </a:gsLst>
              <a:lin ang="162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rmAutofit/>
          </a:bodyPr>
          <a:p>
            <a:pPr lvl="0" algn="ctr">
              <a:spcBef>
                <a:spcPct val="0"/>
              </a:spcBef>
              <a:spcAft>
                <a:spcPct val="0"/>
              </a:spcAft>
              <a:buClrTx/>
              <a:buSzTx/>
              <a:buFontTx/>
            </a:pPr>
            <a:r>
              <a:rPr lang="en-US" altLang="zh-CN" sz="2710" b="1" dirty="0">
                <a:solidFill>
                  <a:srgbClr val="FFFFFF"/>
                </a:solidFill>
                <a:latin typeface="Avenir Medium" panose="02000503020000020003" charset="0"/>
                <a:cs typeface="Avenir Medium" panose="02000503020000020003" charset="0"/>
                <a:sym typeface="+mn-ea"/>
              </a:rPr>
              <a:t>02</a:t>
            </a:r>
            <a:endParaRPr lang="en-US" altLang="zh-CN" sz="2710" b="1" dirty="0">
              <a:solidFill>
                <a:srgbClr val="FFFFFF"/>
              </a:solidFill>
              <a:latin typeface="Avenir Medium" panose="02000503020000020003" charset="0"/>
              <a:cs typeface="Avenir Medium" panose="02000503020000020003" charset="0"/>
              <a:sym typeface="+mn-ea"/>
            </a:endParaRPr>
          </a:p>
        </p:txBody>
      </p:sp>
      <p:sp>
        <p:nvSpPr>
          <p:cNvPr id="51" name="任意多边形 50"/>
          <p:cNvSpPr/>
          <p:nvPr>
            <p:custDataLst>
              <p:tags r:id="rId8"/>
            </p:custDataLst>
          </p:nvPr>
        </p:nvSpPr>
        <p:spPr>
          <a:xfrm>
            <a:off x="1948272" y="4737771"/>
            <a:ext cx="1247374" cy="574481"/>
          </a:xfrm>
          <a:custGeom>
            <a:avLst/>
            <a:gdLst>
              <a:gd name="connsiteX0" fmla="*/ 0 w 3980"/>
              <a:gd name="connsiteY0" fmla="*/ 779 h 1833"/>
              <a:gd name="connsiteX1" fmla="*/ 2017 w 3980"/>
              <a:gd name="connsiteY1" fmla="*/ 0 h 1833"/>
              <a:gd name="connsiteX2" fmla="*/ 3980 w 3980"/>
              <a:gd name="connsiteY2" fmla="*/ 779 h 1833"/>
              <a:gd name="connsiteX3" fmla="*/ 2023 w 3980"/>
              <a:gd name="connsiteY3" fmla="*/ 1833 h 1833"/>
              <a:gd name="connsiteX4" fmla="*/ 0 w 3980"/>
              <a:gd name="connsiteY4" fmla="*/ 779 h 1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0" h="1833">
                <a:moveTo>
                  <a:pt x="0" y="779"/>
                </a:moveTo>
                <a:lnTo>
                  <a:pt x="2017" y="0"/>
                </a:lnTo>
                <a:lnTo>
                  <a:pt x="3980" y="779"/>
                </a:lnTo>
                <a:lnTo>
                  <a:pt x="2023" y="1833"/>
                </a:lnTo>
                <a:lnTo>
                  <a:pt x="0" y="779"/>
                </a:lnTo>
                <a:close/>
              </a:path>
            </a:pathLst>
          </a:custGeom>
          <a:gradFill>
            <a:gsLst>
              <a:gs pos="0">
                <a:schemeClr val="accent5">
                  <a:alpha val="20000"/>
                </a:schemeClr>
              </a:gs>
              <a:gs pos="66000">
                <a:schemeClr val="accent5">
                  <a:alpha val="35000"/>
                </a:schemeClr>
              </a:gs>
              <a:gs pos="100000">
                <a:schemeClr val="accent5">
                  <a:alpha val="30000"/>
                </a:schemeClr>
              </a:gs>
            </a:gsLst>
            <a:lin ang="16200000"/>
          </a:gradFill>
          <a:ln>
            <a:gradFill>
              <a:gsLst>
                <a:gs pos="37000">
                  <a:schemeClr val="bg1">
                    <a:alpha val="70000"/>
                  </a:schemeClr>
                </a:gs>
                <a:gs pos="0">
                  <a:schemeClr val="accent5">
                    <a:lumMod val="45000"/>
                    <a:lumOff val="55000"/>
                    <a:alpha val="70000"/>
                  </a:schemeClr>
                </a:gs>
                <a:gs pos="100000">
                  <a:schemeClr val="bg1">
                    <a:alpha val="70000"/>
                  </a:schemeClr>
                </a:gs>
                <a:gs pos="71000">
                  <a:schemeClr val="accent5">
                    <a:lumMod val="30000"/>
                    <a:lumOff val="70000"/>
                    <a:alpha val="70000"/>
                  </a:schemeClr>
                </a:gs>
              </a:gsLst>
              <a:lin ang="162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sz="2710" b="1" dirty="0">
              <a:solidFill>
                <a:schemeClr val="lt1"/>
              </a:solidFill>
              <a:latin typeface="+mn-ea"/>
              <a:cs typeface="微软雅黑" panose="020B0503020204020204" charset="-122"/>
              <a:sym typeface="+mn-ea"/>
            </a:endParaRPr>
          </a:p>
        </p:txBody>
      </p:sp>
      <p:sp>
        <p:nvSpPr>
          <p:cNvPr id="52" name="任意多边形 51"/>
          <p:cNvSpPr/>
          <p:nvPr>
            <p:custDataLst>
              <p:tags r:id="rId9"/>
            </p:custDataLst>
          </p:nvPr>
        </p:nvSpPr>
        <p:spPr>
          <a:xfrm>
            <a:off x="1958928" y="4026643"/>
            <a:ext cx="1229509" cy="1285296"/>
          </a:xfrm>
          <a:custGeom>
            <a:avLst/>
            <a:gdLst>
              <a:gd name="connsiteX0" fmla="*/ 0 w 3923"/>
              <a:gd name="connsiteY0" fmla="*/ 3048 h 4101"/>
              <a:gd name="connsiteX1" fmla="*/ 1975 w 3923"/>
              <a:gd name="connsiteY1" fmla="*/ 0 h 4101"/>
              <a:gd name="connsiteX2" fmla="*/ 3923 w 3923"/>
              <a:gd name="connsiteY2" fmla="*/ 3071 h 4101"/>
              <a:gd name="connsiteX3" fmla="*/ 1984 w 3923"/>
              <a:gd name="connsiteY3" fmla="*/ 4101 h 4101"/>
              <a:gd name="connsiteX4" fmla="*/ 0 w 3923"/>
              <a:gd name="connsiteY4" fmla="*/ 3048 h 4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 h="4101">
                <a:moveTo>
                  <a:pt x="0" y="3048"/>
                </a:moveTo>
                <a:lnTo>
                  <a:pt x="1975" y="0"/>
                </a:lnTo>
                <a:lnTo>
                  <a:pt x="3923" y="3071"/>
                </a:lnTo>
                <a:lnTo>
                  <a:pt x="1984" y="4101"/>
                </a:lnTo>
                <a:lnTo>
                  <a:pt x="0" y="3048"/>
                </a:lnTo>
                <a:close/>
              </a:path>
            </a:pathLst>
          </a:custGeom>
          <a:gradFill>
            <a:gsLst>
              <a:gs pos="0">
                <a:schemeClr val="accent5">
                  <a:alpha val="20000"/>
                </a:schemeClr>
              </a:gs>
              <a:gs pos="66000">
                <a:srgbClr val="00E8B1"/>
              </a:gs>
              <a:gs pos="100000">
                <a:schemeClr val="accent5">
                  <a:alpha val="100000"/>
                </a:schemeClr>
              </a:gs>
            </a:gsLst>
            <a:lin ang="16200000"/>
          </a:gradFill>
          <a:ln>
            <a:gradFill>
              <a:gsLst>
                <a:gs pos="37000">
                  <a:srgbClr val="FFFFFF">
                    <a:alpha val="30000"/>
                  </a:srgbClr>
                </a:gs>
                <a:gs pos="0">
                  <a:schemeClr val="accent5">
                    <a:lumMod val="45000"/>
                    <a:lumOff val="55000"/>
                    <a:alpha val="70000"/>
                  </a:schemeClr>
                </a:gs>
                <a:gs pos="100000">
                  <a:srgbClr val="FFFFFF">
                    <a:alpha val="30000"/>
                  </a:srgbClr>
                </a:gs>
                <a:gs pos="71000">
                  <a:schemeClr val="accent5">
                    <a:lumMod val="30000"/>
                    <a:lumOff val="70000"/>
                    <a:alpha val="70000"/>
                  </a:schemeClr>
                </a:gs>
              </a:gsLst>
              <a:lin ang="162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rmAutofit/>
          </a:bodyPr>
          <a:p>
            <a:pPr lvl="0" algn="ctr">
              <a:spcBef>
                <a:spcPct val="0"/>
              </a:spcBef>
              <a:spcAft>
                <a:spcPct val="0"/>
              </a:spcAft>
              <a:buClrTx/>
              <a:buSzTx/>
              <a:buFontTx/>
            </a:pPr>
            <a:r>
              <a:rPr lang="en-US" altLang="zh-CN" sz="2710" b="1">
                <a:solidFill>
                  <a:srgbClr val="FFFFFF"/>
                </a:solidFill>
                <a:latin typeface="Avenir Medium" panose="02000503020000020003" charset="0"/>
                <a:cs typeface="Avenir Medium" panose="02000503020000020003" charset="0"/>
                <a:sym typeface="+mn-ea"/>
              </a:rPr>
              <a:t>01</a:t>
            </a:r>
            <a:endParaRPr lang="en-US" altLang="zh-CN" sz="2710" b="1">
              <a:solidFill>
                <a:srgbClr val="FFFFFF"/>
              </a:solidFill>
              <a:latin typeface="Avenir Medium" panose="02000503020000020003" charset="0"/>
              <a:cs typeface="Avenir Medium" panose="02000503020000020003" charset="0"/>
              <a:sym typeface="+mn-ea"/>
            </a:endParaRPr>
          </a:p>
        </p:txBody>
      </p:sp>
      <p:sp>
        <p:nvSpPr>
          <p:cNvPr id="53" name="任意多边形 52"/>
          <p:cNvSpPr/>
          <p:nvPr>
            <p:custDataLst>
              <p:tags r:id="rId10"/>
            </p:custDataLst>
          </p:nvPr>
        </p:nvSpPr>
        <p:spPr>
          <a:xfrm>
            <a:off x="1485991" y="4026643"/>
            <a:ext cx="2173500" cy="2197947"/>
          </a:xfrm>
          <a:custGeom>
            <a:avLst/>
            <a:gdLst>
              <a:gd name="connsiteX0" fmla="*/ 0 w 7075"/>
              <a:gd name="connsiteY0" fmla="*/ 5496 h 7191"/>
              <a:gd name="connsiteX1" fmla="*/ 3530 w 7075"/>
              <a:gd name="connsiteY1" fmla="*/ 0 h 7191"/>
              <a:gd name="connsiteX2" fmla="*/ 7075 w 7075"/>
              <a:gd name="connsiteY2" fmla="*/ 5500 h 7191"/>
              <a:gd name="connsiteX3" fmla="*/ 3530 w 7075"/>
              <a:gd name="connsiteY3" fmla="*/ 7191 h 7191"/>
              <a:gd name="connsiteX4" fmla="*/ 0 w 7075"/>
              <a:gd name="connsiteY4" fmla="*/ 5496 h 7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 h="7191">
                <a:moveTo>
                  <a:pt x="0" y="5496"/>
                </a:moveTo>
                <a:lnTo>
                  <a:pt x="3530" y="0"/>
                </a:lnTo>
                <a:lnTo>
                  <a:pt x="7075" y="5500"/>
                </a:lnTo>
                <a:lnTo>
                  <a:pt x="3530" y="7191"/>
                </a:lnTo>
                <a:lnTo>
                  <a:pt x="0" y="5496"/>
                </a:lnTo>
                <a:close/>
              </a:path>
            </a:pathLst>
          </a:custGeom>
          <a:noFill/>
          <a:ln w="19050">
            <a:solidFill>
              <a:schemeClr val="accent5">
                <a:lumMod val="40000"/>
                <a:lumOff val="60000"/>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710">
              <a:solidFill>
                <a:schemeClr val="lt1"/>
              </a:solidFill>
              <a:cs typeface="微软雅黑" panose="020B0503020204020204" charset="-122"/>
              <a:sym typeface="微软雅黑" panose="020B0503020204020204" charset="-122"/>
            </a:endParaRPr>
          </a:p>
        </p:txBody>
      </p:sp>
      <p:sp>
        <p:nvSpPr>
          <p:cNvPr id="54" name="文本框 53"/>
          <p:cNvSpPr txBox="1"/>
          <p:nvPr/>
        </p:nvSpPr>
        <p:spPr>
          <a:xfrm>
            <a:off x="218440" y="7255510"/>
            <a:ext cx="4740275" cy="521970"/>
          </a:xfrm>
          <a:prstGeom prst="rect">
            <a:avLst/>
          </a:prstGeom>
          <a:noFill/>
        </p:spPr>
        <p:txBody>
          <a:bodyPr wrap="square" rtlCol="0">
            <a:spAutoFit/>
          </a:bodyPr>
          <a:p>
            <a:r>
              <a:rPr lang="en-US" altLang="zh-CN" sz="1400">
                <a:solidFill>
                  <a:schemeClr val="bg1"/>
                </a:solidFill>
                <a:latin typeface="Avenir Book" panose="02000503020000020003" charset="0"/>
                <a:ea typeface="Alibaba PuHuiTi Regular" panose="00020600040101010101" charset="-122"/>
                <a:cs typeface="Avenir Book" panose="02000503020000020003" charset="0"/>
              </a:rPr>
              <a:t>Mainnet-tested for tens of thousands of TPS with 3-second finality (mixed transaction types).</a:t>
            </a:r>
            <a:endParaRPr lang="en-US" altLang="zh-CN" sz="1400">
              <a:solidFill>
                <a:schemeClr val="bg1"/>
              </a:solidFill>
              <a:latin typeface="Avenir Book" panose="02000503020000020003" charset="0"/>
              <a:ea typeface="Alibaba PuHuiTi Regular" panose="00020600040101010101" charset="-122"/>
              <a:cs typeface="Avenir Book" panose="02000503020000020003" charset="0"/>
            </a:endParaRPr>
          </a:p>
        </p:txBody>
      </p:sp>
      <p:sp>
        <p:nvSpPr>
          <p:cNvPr id="55" name="文本框 54"/>
          <p:cNvSpPr txBox="1"/>
          <p:nvPr/>
        </p:nvSpPr>
        <p:spPr>
          <a:xfrm>
            <a:off x="218440" y="6731000"/>
            <a:ext cx="4740275" cy="398780"/>
          </a:xfrm>
          <a:prstGeom prst="rect">
            <a:avLst/>
          </a:prstGeom>
          <a:noFill/>
        </p:spPr>
        <p:txBody>
          <a:bodyPr wrap="square" rtlCol="0">
            <a:spAutoFit/>
          </a:bodyPr>
          <a:p>
            <a:r>
              <a:rPr lang="en-US" altLang="zh-CN" sz="2000">
                <a:solidFill>
                  <a:schemeClr val="bg1"/>
                </a:solidFill>
                <a:latin typeface="Avenir Medium" panose="02000503020000020003" charset="0"/>
                <a:ea typeface="Alibaba PuHuiTi Regular" panose="00020600040101010101" charset="-122"/>
                <a:cs typeface="Avenir Medium" panose="02000503020000020003" charset="0"/>
              </a:rPr>
              <a:t>Throughput:</a:t>
            </a:r>
            <a:endParaRPr lang="en-US" altLang="zh-CN" sz="2000">
              <a:solidFill>
                <a:schemeClr val="bg1"/>
              </a:solidFill>
              <a:latin typeface="Avenir Medium" panose="02000503020000020003" charset="0"/>
              <a:ea typeface="Alibaba PuHuiTi Regular" panose="00020600040101010101" charset="-122"/>
              <a:cs typeface="Avenir Medium" panose="02000503020000020003" charset="0"/>
            </a:endParaRPr>
          </a:p>
        </p:txBody>
      </p:sp>
      <p:sp>
        <p:nvSpPr>
          <p:cNvPr id="57" name="文本框 56"/>
          <p:cNvSpPr txBox="1"/>
          <p:nvPr/>
        </p:nvSpPr>
        <p:spPr>
          <a:xfrm>
            <a:off x="875381" y="3211447"/>
            <a:ext cx="3391892" cy="398780"/>
          </a:xfrm>
          <a:prstGeom prst="rect">
            <a:avLst/>
          </a:prstGeom>
          <a:noFill/>
        </p:spPr>
        <p:txBody>
          <a:bodyPr wrap="square" rtlCol="0">
            <a:spAutoFit/>
          </a:bodyPr>
          <a:p>
            <a:pPr algn="ctr"/>
            <a:r>
              <a:rPr lang="en-US" altLang="zh-CN" sz="2000">
                <a:solidFill>
                  <a:schemeClr val="bg1"/>
                </a:solidFill>
                <a:latin typeface="Avenir Medium" panose="02000503020000020003" charset="0"/>
                <a:cs typeface="Avenir Medium" panose="02000503020000020003" charset="0"/>
              </a:rPr>
              <a:t>Block Structure</a:t>
            </a:r>
            <a:endParaRPr lang="en-US" altLang="zh-CN" sz="2000">
              <a:solidFill>
                <a:schemeClr val="bg1"/>
              </a:solidFill>
              <a:latin typeface="Avenir Medium" panose="02000503020000020003" charset="0"/>
              <a:cs typeface="Avenir Medium" panose="02000503020000020003" charset="0"/>
            </a:endParaRPr>
          </a:p>
        </p:txBody>
      </p:sp>
      <p:sp>
        <p:nvSpPr>
          <p:cNvPr id="13" name="文本框 12"/>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02</a:t>
            </a:r>
            <a:endParaRPr lang="en-US" altLang="zh-CN" sz="4800" b="1">
              <a:solidFill>
                <a:schemeClr val="bg1"/>
              </a:solidFill>
              <a:latin typeface="DIN Alternate" panose="020B0500000000000000" charset="0"/>
              <a:cs typeface="DIN Alternate" panose="020B0500000000000000" charset="0"/>
            </a:endParaRPr>
          </a:p>
        </p:txBody>
      </p:sp>
      <p:sp>
        <p:nvSpPr>
          <p:cNvPr id="14" name="文本框 13"/>
          <p:cNvSpPr txBox="1"/>
          <p:nvPr/>
        </p:nvSpPr>
        <p:spPr>
          <a:xfrm>
            <a:off x="998855" y="517525"/>
            <a:ext cx="2967990" cy="706755"/>
          </a:xfrm>
          <a:prstGeom prst="rect">
            <a:avLst/>
          </a:prstGeom>
          <a:noFill/>
        </p:spPr>
        <p:txBody>
          <a:bodyPr wrap="square" rtlCol="0">
            <a:spAutoFit/>
          </a:bodyPr>
          <a:p>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Core Architecture Design</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sp>
        <p:nvSpPr>
          <p:cNvPr id="15" name="文本框 14"/>
          <p:cNvSpPr txBox="1"/>
          <p:nvPr/>
        </p:nvSpPr>
        <p:spPr>
          <a:xfrm>
            <a:off x="998855" y="289560"/>
            <a:ext cx="2967355" cy="306705"/>
          </a:xfrm>
          <a:prstGeom prst="rect">
            <a:avLst/>
          </a:prstGeom>
          <a:noFill/>
        </p:spPr>
        <p:txBody>
          <a:bodyPr wrap="square" rtlCol="0">
            <a:spAutoFit/>
          </a:bodyPr>
          <a:p>
            <a:r>
              <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rPr>
              <a:t>Tantin Chain</a:t>
            </a:r>
            <a:endPar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endParaRPr>
          </a:p>
        </p:txBody>
      </p:sp>
    </p:spTree>
    <p:custDataLst>
      <p:tags r:id="rId1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14630" y="1581785"/>
            <a:ext cx="4689475" cy="645160"/>
          </a:xfrm>
          <a:prstGeom prst="rect">
            <a:avLst/>
          </a:prstGeom>
          <a:noFill/>
        </p:spPr>
        <p:txBody>
          <a:bodyPr wrap="square" rtlCol="0">
            <a:spAutoFit/>
          </a:bodyPr>
          <a:p>
            <a:r>
              <a:rPr lang="en-US" altLang="zh-CN" sz="3600" b="1">
                <a:solidFill>
                  <a:srgbClr val="00E8B1"/>
                </a:solidFill>
                <a:latin typeface="Avenir Heavy" panose="02000503020000020003" charset="0"/>
                <a:ea typeface="Alibaba PuHuiTi Regular" panose="00020600040101010101" charset="-122"/>
                <a:cs typeface="Avenir Heavy" panose="02000503020000020003" charset="0"/>
              </a:rPr>
              <a:t>Nodes &amp; Storage</a:t>
            </a:r>
            <a:endParaRPr lang="en-US" altLang="zh-CN" sz="3600" b="1">
              <a:solidFill>
                <a:srgbClr val="00E8B1"/>
              </a:solidFill>
              <a:latin typeface="Avenir Heavy" panose="02000503020000020003" charset="0"/>
              <a:ea typeface="Alibaba PuHuiTi Regular" panose="00020600040101010101" charset="-122"/>
              <a:cs typeface="Avenir Heavy" panose="02000503020000020003" charset="0"/>
            </a:endParaRPr>
          </a:p>
        </p:txBody>
      </p:sp>
      <p:sp>
        <p:nvSpPr>
          <p:cNvPr id="30" name="椭圆 29"/>
          <p:cNvSpPr/>
          <p:nvPr>
            <p:custDataLst>
              <p:tags r:id="rId1"/>
            </p:custDataLst>
          </p:nvPr>
        </p:nvSpPr>
        <p:spPr>
          <a:xfrm>
            <a:off x="1108073" y="6592831"/>
            <a:ext cx="1970047" cy="420631"/>
          </a:xfrm>
          <a:prstGeom prst="ellipse">
            <a:avLst/>
          </a:prstGeom>
          <a:solidFill>
            <a:schemeClr val="tx1">
              <a:lumMod val="50000"/>
              <a:lumOff val="50000"/>
              <a:alpha val="2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710">
              <a:solidFill>
                <a:schemeClr val="lt1"/>
              </a:solidFill>
            </a:endParaRPr>
          </a:p>
        </p:txBody>
      </p:sp>
      <p:sp>
        <p:nvSpPr>
          <p:cNvPr id="31" name="任意多边形: 形状 13"/>
          <p:cNvSpPr/>
          <p:nvPr>
            <p:custDataLst>
              <p:tags r:id="rId2"/>
            </p:custDataLst>
          </p:nvPr>
        </p:nvSpPr>
        <p:spPr>
          <a:xfrm rot="301212">
            <a:off x="3207999" y="4912190"/>
            <a:ext cx="822167" cy="857993"/>
          </a:xfrm>
          <a:custGeom>
            <a:avLst/>
            <a:gdLst>
              <a:gd name="connsiteX0" fmla="*/ 302609 w 1879948"/>
              <a:gd name="connsiteY0" fmla="*/ 832485 h 1961864"/>
              <a:gd name="connsiteX1" fmla="*/ 512826 w 1879948"/>
              <a:gd name="connsiteY1" fmla="*/ 47720 h 1961864"/>
              <a:gd name="connsiteX2" fmla="*/ 1879949 w 1879948"/>
              <a:gd name="connsiteY2" fmla="*/ 0 h 1961864"/>
              <a:gd name="connsiteX3" fmla="*/ 1400270 w 1879948"/>
              <a:gd name="connsiteY3" fmla="*/ 1789938 h 1961864"/>
              <a:gd name="connsiteX4" fmla="*/ 0 w 1879948"/>
              <a:gd name="connsiteY4" fmla="*/ 1961864 h 1961864"/>
              <a:gd name="connsiteX5" fmla="*/ 214884 w 1879948"/>
              <a:gd name="connsiteY5" fmla="*/ 1159669 h 196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948" h="1961864">
                <a:moveTo>
                  <a:pt x="302609" y="832485"/>
                </a:moveTo>
                <a:lnTo>
                  <a:pt x="512826" y="47720"/>
                </a:lnTo>
                <a:lnTo>
                  <a:pt x="1879949" y="0"/>
                </a:lnTo>
                <a:lnTo>
                  <a:pt x="1400270" y="1789938"/>
                </a:lnTo>
                <a:lnTo>
                  <a:pt x="0" y="1961864"/>
                </a:lnTo>
                <a:lnTo>
                  <a:pt x="214884" y="1159669"/>
                </a:lnTo>
              </a:path>
            </a:pathLst>
          </a:custGeom>
          <a:solidFill>
            <a:schemeClr val="tx1">
              <a:lumMod val="85000"/>
              <a:lumOff val="15000"/>
            </a:schemeClr>
          </a:solidFill>
          <a:ln w="9525" cap="flat">
            <a:solidFill>
              <a:schemeClr val="tx1">
                <a:lumMod val="95000"/>
                <a:lumOff val="5000"/>
              </a:schemeClr>
            </a:solidFill>
            <a:prstDash val="solid"/>
            <a:miter/>
          </a:ln>
        </p:spPr>
        <p:txBody>
          <a:bodyPr rtlCol="0" anchor="ctr"/>
          <a:p>
            <a:endParaRPr lang="zh-CN" altLang="en-US" sz="2710">
              <a:solidFill>
                <a:schemeClr val="tx1"/>
              </a:solidFill>
            </a:endParaRPr>
          </a:p>
        </p:txBody>
      </p:sp>
      <p:sp>
        <p:nvSpPr>
          <p:cNvPr id="32" name="任意多边形: 形状 14"/>
          <p:cNvSpPr/>
          <p:nvPr>
            <p:custDataLst>
              <p:tags r:id="rId3"/>
            </p:custDataLst>
          </p:nvPr>
        </p:nvSpPr>
        <p:spPr>
          <a:xfrm rot="301212">
            <a:off x="2427093" y="4878116"/>
            <a:ext cx="1123990" cy="932724"/>
          </a:xfrm>
          <a:custGeom>
            <a:avLst/>
            <a:gdLst>
              <a:gd name="connsiteX0" fmla="*/ 555212 w 2570089"/>
              <a:gd name="connsiteY0" fmla="*/ 60674 h 2132742"/>
              <a:gd name="connsiteX1" fmla="*/ 0 w 2570089"/>
              <a:gd name="connsiteY1" fmla="*/ 2132743 h 2132742"/>
              <a:gd name="connsiteX2" fmla="*/ 1779841 w 2570089"/>
              <a:gd name="connsiteY2" fmla="*/ 1914239 h 2132742"/>
              <a:gd name="connsiteX3" fmla="*/ 1994821 w 2570089"/>
              <a:gd name="connsiteY3" fmla="*/ 1112044 h 2132742"/>
              <a:gd name="connsiteX4" fmla="*/ 2569845 w 2570089"/>
              <a:gd name="connsiteY4" fmla="*/ 858107 h 2132742"/>
              <a:gd name="connsiteX5" fmla="*/ 2082546 w 2570089"/>
              <a:gd name="connsiteY5" fmla="*/ 784765 h 2132742"/>
              <a:gd name="connsiteX6" fmla="*/ 2292858 w 2570089"/>
              <a:gd name="connsiteY6" fmla="*/ 0 h 2132742"/>
              <a:gd name="connsiteX7" fmla="*/ 555212 w 2570089"/>
              <a:gd name="connsiteY7" fmla="*/ 60674 h 2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0089" h="2132742">
                <a:moveTo>
                  <a:pt x="555212" y="60674"/>
                </a:moveTo>
                <a:lnTo>
                  <a:pt x="0" y="2132743"/>
                </a:lnTo>
                <a:lnTo>
                  <a:pt x="1779841" y="1914239"/>
                </a:lnTo>
                <a:lnTo>
                  <a:pt x="1994821" y="1112044"/>
                </a:lnTo>
                <a:cubicBezTo>
                  <a:pt x="1994821" y="1112044"/>
                  <a:pt x="2564987" y="1264444"/>
                  <a:pt x="2569845" y="858107"/>
                </a:cubicBezTo>
                <a:cubicBezTo>
                  <a:pt x="2569845" y="858107"/>
                  <a:pt x="2596896" y="571024"/>
                  <a:pt x="2082546" y="784765"/>
                </a:cubicBezTo>
                <a:lnTo>
                  <a:pt x="2292858" y="0"/>
                </a:lnTo>
                <a:lnTo>
                  <a:pt x="555212" y="60674"/>
                </a:lnTo>
                <a:close/>
              </a:path>
            </a:pathLst>
          </a:custGeom>
          <a:solidFill>
            <a:srgbClr val="00E8B1"/>
          </a:solidFill>
          <a:ln w="9525" cap="flat">
            <a:solidFill>
              <a:schemeClr val="tx1">
                <a:lumMod val="95000"/>
                <a:lumOff val="5000"/>
                <a:alpha val="50000"/>
              </a:schemeClr>
            </a:solidFill>
            <a:prstDash val="solid"/>
            <a:miter/>
          </a:ln>
        </p:spPr>
        <p:txBody>
          <a:bodyPr rtlCol="0" anchor="ctr"/>
          <a:p>
            <a:endParaRPr lang="zh-CN" altLang="en-US" sz="2710">
              <a:solidFill>
                <a:schemeClr val="tx1"/>
              </a:solidFill>
            </a:endParaRPr>
          </a:p>
        </p:txBody>
      </p:sp>
      <p:sp>
        <p:nvSpPr>
          <p:cNvPr id="33" name="任意多边形: 形状 15"/>
          <p:cNvSpPr/>
          <p:nvPr>
            <p:custDataLst>
              <p:tags r:id="rId4"/>
            </p:custDataLst>
          </p:nvPr>
        </p:nvSpPr>
        <p:spPr>
          <a:xfrm rot="301212">
            <a:off x="2105990" y="5454175"/>
            <a:ext cx="1032448" cy="1275331"/>
          </a:xfrm>
          <a:custGeom>
            <a:avLst/>
            <a:gdLst>
              <a:gd name="connsiteX0" fmla="*/ 2051018 w 2360771"/>
              <a:gd name="connsiteY0" fmla="*/ 1685510 h 2916140"/>
              <a:gd name="connsiteX1" fmla="*/ 1864519 w 2360771"/>
              <a:gd name="connsiteY1" fmla="*/ 2381502 h 2916140"/>
              <a:gd name="connsiteX2" fmla="*/ 0 w 2360771"/>
              <a:gd name="connsiteY2" fmla="*/ 2916141 h 2916140"/>
              <a:gd name="connsiteX3" fmla="*/ 580930 w 2360771"/>
              <a:gd name="connsiteY3" fmla="*/ 748155 h 2916140"/>
              <a:gd name="connsiteX4" fmla="*/ 1483900 w 2360771"/>
              <a:gd name="connsiteY4" fmla="*/ 637284 h 2916140"/>
              <a:gd name="connsiteX5" fmla="*/ 1764125 w 2360771"/>
              <a:gd name="connsiteY5" fmla="*/ 1491 h 2916140"/>
              <a:gd name="connsiteX6" fmla="*/ 1777460 w 2360771"/>
              <a:gd name="connsiteY6" fmla="*/ 601280 h 2916140"/>
              <a:gd name="connsiteX7" fmla="*/ 2360771 w 2360771"/>
              <a:gd name="connsiteY7" fmla="*/ 529652 h 2916140"/>
              <a:gd name="connsiteX8" fmla="*/ 2147983 w 2360771"/>
              <a:gd name="connsiteY8" fmla="*/ 1317179 h 29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771" h="2916140">
                <a:moveTo>
                  <a:pt x="2051018" y="1685510"/>
                </a:moveTo>
                <a:lnTo>
                  <a:pt x="1864519" y="2381502"/>
                </a:lnTo>
                <a:lnTo>
                  <a:pt x="0" y="2916141"/>
                </a:lnTo>
                <a:lnTo>
                  <a:pt x="580930" y="748155"/>
                </a:lnTo>
                <a:lnTo>
                  <a:pt x="1483900" y="637284"/>
                </a:lnTo>
                <a:cubicBezTo>
                  <a:pt x="1483900" y="637284"/>
                  <a:pt x="1320641" y="-35752"/>
                  <a:pt x="1764125" y="1491"/>
                </a:cubicBezTo>
                <a:cubicBezTo>
                  <a:pt x="1764125" y="1491"/>
                  <a:pt x="2139029" y="-2605"/>
                  <a:pt x="1777460" y="601280"/>
                </a:cubicBezTo>
                <a:lnTo>
                  <a:pt x="2360771" y="529652"/>
                </a:lnTo>
                <a:lnTo>
                  <a:pt x="2147983" y="1317179"/>
                </a:lnTo>
              </a:path>
            </a:pathLst>
          </a:custGeom>
          <a:solidFill>
            <a:srgbClr val="FFFFFF"/>
          </a:solidFill>
          <a:ln w="9525" cap="flat">
            <a:solidFill>
              <a:schemeClr val="tx1">
                <a:lumMod val="95000"/>
                <a:lumOff val="5000"/>
              </a:schemeClr>
            </a:solidFill>
            <a:prstDash val="solid"/>
            <a:miter/>
          </a:ln>
        </p:spPr>
        <p:txBody>
          <a:bodyPr rtlCol="0" anchor="ctr"/>
          <a:p>
            <a:endParaRPr lang="zh-CN" altLang="en-US" sz="2710">
              <a:solidFill>
                <a:schemeClr val="tx1"/>
              </a:solidFill>
            </a:endParaRPr>
          </a:p>
        </p:txBody>
      </p:sp>
      <p:sp>
        <p:nvSpPr>
          <p:cNvPr id="34" name="任意多边形: 形状 16"/>
          <p:cNvSpPr/>
          <p:nvPr>
            <p:custDataLst>
              <p:tags r:id="rId5"/>
            </p:custDataLst>
          </p:nvPr>
        </p:nvSpPr>
        <p:spPr>
          <a:xfrm rot="301212">
            <a:off x="2815141" y="5668643"/>
            <a:ext cx="936672" cy="885069"/>
          </a:xfrm>
          <a:custGeom>
            <a:avLst/>
            <a:gdLst>
              <a:gd name="connsiteX0" fmla="*/ 2141771 w 2141771"/>
              <a:gd name="connsiteY0" fmla="*/ 0 h 2023776"/>
              <a:gd name="connsiteX1" fmla="*/ 741501 w 2141771"/>
              <a:gd name="connsiteY1" fmla="*/ 171926 h 2023776"/>
              <a:gd name="connsiteX2" fmla="*/ 528713 w 2141771"/>
              <a:gd name="connsiteY2" fmla="*/ 959453 h 2023776"/>
              <a:gd name="connsiteX3" fmla="*/ 2742 w 2141771"/>
              <a:gd name="connsiteY3" fmla="*/ 1249013 h 2023776"/>
              <a:gd name="connsiteX4" fmla="*/ 431748 w 2141771"/>
              <a:gd name="connsiteY4" fmla="*/ 1327785 h 2023776"/>
              <a:gd name="connsiteX5" fmla="*/ 245249 w 2141771"/>
              <a:gd name="connsiteY5" fmla="*/ 2023777 h 2023776"/>
              <a:gd name="connsiteX6" fmla="*/ 1712194 w 2141771"/>
              <a:gd name="connsiteY6" fmla="*/ 1603153 h 2023776"/>
              <a:gd name="connsiteX7" fmla="*/ 2141771 w 2141771"/>
              <a:gd name="connsiteY7" fmla="*/ 0 h 202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771" h="2023776">
                <a:moveTo>
                  <a:pt x="2141771" y="0"/>
                </a:moveTo>
                <a:lnTo>
                  <a:pt x="741501" y="171926"/>
                </a:lnTo>
                <a:lnTo>
                  <a:pt x="528713" y="959453"/>
                </a:lnTo>
                <a:cubicBezTo>
                  <a:pt x="528713" y="959453"/>
                  <a:pt x="43318" y="897446"/>
                  <a:pt x="2742" y="1249013"/>
                </a:cubicBezTo>
                <a:cubicBezTo>
                  <a:pt x="-37835" y="1600581"/>
                  <a:pt x="384599" y="1482376"/>
                  <a:pt x="431748" y="1327785"/>
                </a:cubicBezTo>
                <a:lnTo>
                  <a:pt x="245249" y="2023777"/>
                </a:lnTo>
                <a:lnTo>
                  <a:pt x="1712194" y="1603153"/>
                </a:lnTo>
                <a:lnTo>
                  <a:pt x="2141771" y="0"/>
                </a:lnTo>
                <a:close/>
              </a:path>
            </a:pathLst>
          </a:custGeom>
          <a:solidFill>
            <a:schemeClr val="tx1">
              <a:lumMod val="85000"/>
              <a:lumOff val="15000"/>
            </a:schemeClr>
          </a:solidFill>
          <a:ln w="9525" cap="flat">
            <a:solidFill>
              <a:schemeClr val="tx1">
                <a:lumMod val="95000"/>
                <a:lumOff val="5000"/>
              </a:schemeClr>
            </a:solidFill>
            <a:prstDash val="solid"/>
            <a:miter/>
          </a:ln>
        </p:spPr>
        <p:txBody>
          <a:bodyPr rtlCol="0" anchor="ctr"/>
          <a:p>
            <a:endParaRPr lang="zh-CN" altLang="en-US" sz="2710">
              <a:solidFill>
                <a:schemeClr val="tx1"/>
              </a:solidFill>
            </a:endParaRPr>
          </a:p>
        </p:txBody>
      </p:sp>
      <p:sp>
        <p:nvSpPr>
          <p:cNvPr id="35" name="任意多边形: 形状 17"/>
          <p:cNvSpPr/>
          <p:nvPr>
            <p:custDataLst>
              <p:tags r:id="rId6"/>
            </p:custDataLst>
          </p:nvPr>
        </p:nvSpPr>
        <p:spPr>
          <a:xfrm rot="301212">
            <a:off x="1161126" y="4806360"/>
            <a:ext cx="674622" cy="1248560"/>
          </a:xfrm>
          <a:custGeom>
            <a:avLst/>
            <a:gdLst>
              <a:gd name="connsiteX0" fmla="*/ 483108 w 1542573"/>
              <a:gd name="connsiteY0" fmla="*/ 0 h 2854928"/>
              <a:gd name="connsiteX1" fmla="*/ 0 w 1542573"/>
              <a:gd name="connsiteY1" fmla="*/ 1802987 h 2854928"/>
              <a:gd name="connsiteX2" fmla="*/ 1015841 w 1542573"/>
              <a:gd name="connsiteY2" fmla="*/ 2854928 h 2854928"/>
              <a:gd name="connsiteX3" fmla="*/ 1542574 w 1542573"/>
              <a:gd name="connsiteY3" fmla="*/ 889063 h 2854928"/>
            </a:gdLst>
            <a:ahLst/>
            <a:cxnLst>
              <a:cxn ang="0">
                <a:pos x="connsiteX0" y="connsiteY0"/>
              </a:cxn>
              <a:cxn ang="0">
                <a:pos x="connsiteX1" y="connsiteY1"/>
              </a:cxn>
              <a:cxn ang="0">
                <a:pos x="connsiteX2" y="connsiteY2"/>
              </a:cxn>
              <a:cxn ang="0">
                <a:pos x="connsiteX3" y="connsiteY3"/>
              </a:cxn>
            </a:cxnLst>
            <a:rect l="l" t="t" r="r" b="b"/>
            <a:pathLst>
              <a:path w="1542573" h="2854928">
                <a:moveTo>
                  <a:pt x="483108" y="0"/>
                </a:moveTo>
                <a:lnTo>
                  <a:pt x="0" y="1802987"/>
                </a:lnTo>
                <a:lnTo>
                  <a:pt x="1015841" y="2854928"/>
                </a:lnTo>
                <a:lnTo>
                  <a:pt x="1542574" y="889063"/>
                </a:lnTo>
                <a:close/>
              </a:path>
            </a:pathLst>
          </a:custGeom>
          <a:solidFill>
            <a:schemeClr val="tx1">
              <a:lumMod val="85000"/>
              <a:lumOff val="15000"/>
            </a:schemeClr>
          </a:solidFill>
          <a:ln w="9525" cap="flat">
            <a:solidFill>
              <a:schemeClr val="tx1">
                <a:lumMod val="95000"/>
                <a:lumOff val="5000"/>
              </a:schemeClr>
            </a:solidFill>
            <a:prstDash val="solid"/>
            <a:miter/>
          </a:ln>
        </p:spPr>
        <p:txBody>
          <a:bodyPr rtlCol="0" anchor="ctr"/>
          <a:p>
            <a:endParaRPr lang="zh-CN" altLang="en-US" sz="2710">
              <a:solidFill>
                <a:schemeClr val="tx1"/>
              </a:solidFill>
            </a:endParaRPr>
          </a:p>
        </p:txBody>
      </p:sp>
      <p:sp>
        <p:nvSpPr>
          <p:cNvPr id="36" name="任意多边形: 形状 18"/>
          <p:cNvSpPr/>
          <p:nvPr>
            <p:custDataLst>
              <p:tags r:id="rId7"/>
            </p:custDataLst>
          </p:nvPr>
        </p:nvSpPr>
        <p:spPr>
          <a:xfrm rot="301212">
            <a:off x="1492651" y="5234896"/>
            <a:ext cx="877271" cy="1433640"/>
          </a:xfrm>
          <a:custGeom>
            <a:avLst/>
            <a:gdLst>
              <a:gd name="connsiteX0" fmla="*/ 1425111 w 2005945"/>
              <a:gd name="connsiteY0" fmla="*/ 3278124 h 3278124"/>
              <a:gd name="connsiteX1" fmla="*/ 157904 w 2005945"/>
              <a:gd name="connsiteY1" fmla="*/ 1965960 h 3278124"/>
              <a:gd name="connsiteX2" fmla="*/ 376789 w 2005945"/>
              <a:gd name="connsiteY2" fmla="*/ 1149001 h 3278124"/>
              <a:gd name="connsiteX3" fmla="*/ 50939 w 2005945"/>
              <a:gd name="connsiteY3" fmla="*/ 609409 h 3278124"/>
              <a:gd name="connsiteX4" fmla="*/ 462038 w 2005945"/>
              <a:gd name="connsiteY4" fmla="*/ 830866 h 3278124"/>
              <a:gd name="connsiteX5" fmla="*/ 684637 w 2005945"/>
              <a:gd name="connsiteY5" fmla="*/ 0 h 3278124"/>
              <a:gd name="connsiteX6" fmla="*/ 2005945 w 2005945"/>
              <a:gd name="connsiteY6" fmla="*/ 1110044 h 3278124"/>
              <a:gd name="connsiteX7" fmla="*/ 1425111 w 2005945"/>
              <a:gd name="connsiteY7" fmla="*/ 3278124 h 327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5945" h="3278124">
                <a:moveTo>
                  <a:pt x="1425111" y="3278124"/>
                </a:moveTo>
                <a:lnTo>
                  <a:pt x="157904" y="1965960"/>
                </a:lnTo>
                <a:lnTo>
                  <a:pt x="376789" y="1149001"/>
                </a:lnTo>
                <a:cubicBezTo>
                  <a:pt x="376789" y="1149001"/>
                  <a:pt x="-165279" y="996982"/>
                  <a:pt x="50939" y="609409"/>
                </a:cubicBezTo>
                <a:cubicBezTo>
                  <a:pt x="50939" y="609409"/>
                  <a:pt x="221436" y="325183"/>
                  <a:pt x="462038" y="830866"/>
                </a:cubicBezTo>
                <a:lnTo>
                  <a:pt x="684637" y="0"/>
                </a:lnTo>
                <a:lnTo>
                  <a:pt x="2005945" y="1110044"/>
                </a:lnTo>
                <a:lnTo>
                  <a:pt x="1425111" y="3278124"/>
                </a:lnTo>
                <a:close/>
              </a:path>
            </a:pathLst>
          </a:custGeom>
          <a:solidFill>
            <a:srgbClr val="0F0F11"/>
          </a:solidFill>
          <a:ln w="9525" cap="flat">
            <a:solidFill>
              <a:schemeClr val="tx1">
                <a:lumMod val="95000"/>
                <a:lumOff val="5000"/>
              </a:schemeClr>
            </a:solidFill>
            <a:prstDash val="solid"/>
            <a:miter/>
          </a:ln>
        </p:spPr>
        <p:txBody>
          <a:bodyPr rtlCol="0" anchor="ctr"/>
          <a:p>
            <a:endParaRPr lang="zh-CN" altLang="en-US" sz="2710">
              <a:solidFill>
                <a:schemeClr val="tx1"/>
              </a:solidFill>
            </a:endParaRPr>
          </a:p>
        </p:txBody>
      </p:sp>
      <p:sp>
        <p:nvSpPr>
          <p:cNvPr id="37" name="任意多边形: 形状 19"/>
          <p:cNvSpPr/>
          <p:nvPr>
            <p:custDataLst>
              <p:tags r:id="rId8"/>
            </p:custDataLst>
          </p:nvPr>
        </p:nvSpPr>
        <p:spPr>
          <a:xfrm rot="301212">
            <a:off x="1865866" y="4461606"/>
            <a:ext cx="820627" cy="1326647"/>
          </a:xfrm>
          <a:custGeom>
            <a:avLst/>
            <a:gdLst>
              <a:gd name="connsiteX0" fmla="*/ 1876425 w 1876424"/>
              <a:gd name="connsiteY0" fmla="*/ 868489 h 3033480"/>
              <a:gd name="connsiteX1" fmla="*/ 1321213 w 1876424"/>
              <a:gd name="connsiteY1" fmla="*/ 2940558 h 3033480"/>
              <a:gd name="connsiteX2" fmla="*/ 790480 w 1876424"/>
              <a:gd name="connsiteY2" fmla="*/ 2493836 h 3033480"/>
              <a:gd name="connsiteX3" fmla="*/ 645509 w 1876424"/>
              <a:gd name="connsiteY3" fmla="*/ 3023521 h 3033480"/>
              <a:gd name="connsiteX4" fmla="*/ 317849 w 1876424"/>
              <a:gd name="connsiteY4" fmla="*/ 2643664 h 3033480"/>
              <a:gd name="connsiteX5" fmla="*/ 541496 w 1876424"/>
              <a:gd name="connsiteY5" fmla="*/ 2284953 h 3033480"/>
              <a:gd name="connsiteX6" fmla="*/ 0 w 1876424"/>
              <a:gd name="connsiteY6" fmla="*/ 1830610 h 3033480"/>
              <a:gd name="connsiteX7" fmla="*/ 490442 w 1876424"/>
              <a:gd name="connsiteY7" fmla="*/ 0 h 3033480"/>
              <a:gd name="connsiteX8" fmla="*/ 1876425 w 1876424"/>
              <a:gd name="connsiteY8" fmla="*/ 868489 h 3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6424" h="3033480">
                <a:moveTo>
                  <a:pt x="1876425" y="868489"/>
                </a:moveTo>
                <a:lnTo>
                  <a:pt x="1321213" y="2940558"/>
                </a:lnTo>
                <a:lnTo>
                  <a:pt x="790480" y="2493836"/>
                </a:lnTo>
                <a:cubicBezTo>
                  <a:pt x="790480" y="2493836"/>
                  <a:pt x="789242" y="2971038"/>
                  <a:pt x="645509" y="3023521"/>
                </a:cubicBezTo>
                <a:cubicBezTo>
                  <a:pt x="501777" y="3076004"/>
                  <a:pt x="248317" y="2916936"/>
                  <a:pt x="317849" y="2643664"/>
                </a:cubicBezTo>
                <a:cubicBezTo>
                  <a:pt x="317849" y="2643664"/>
                  <a:pt x="357568" y="2487740"/>
                  <a:pt x="541496" y="2284953"/>
                </a:cubicBezTo>
                <a:lnTo>
                  <a:pt x="0" y="1830610"/>
                </a:lnTo>
                <a:lnTo>
                  <a:pt x="490442" y="0"/>
                </a:lnTo>
                <a:lnTo>
                  <a:pt x="1876425" y="868489"/>
                </a:lnTo>
                <a:close/>
              </a:path>
            </a:pathLst>
          </a:custGeom>
          <a:solidFill>
            <a:srgbClr val="00E8B1"/>
          </a:solidFill>
          <a:ln w="9525" cap="flat">
            <a:solidFill>
              <a:schemeClr val="tx1">
                <a:lumMod val="95000"/>
                <a:lumOff val="5000"/>
                <a:alpha val="50000"/>
              </a:schemeClr>
            </a:solidFill>
            <a:prstDash val="solid"/>
            <a:miter/>
          </a:ln>
        </p:spPr>
        <p:txBody>
          <a:bodyPr rtlCol="0" anchor="ctr"/>
          <a:p>
            <a:endParaRPr lang="zh-CN" altLang="en-US" sz="2710">
              <a:solidFill>
                <a:schemeClr val="tx1"/>
              </a:solidFill>
            </a:endParaRPr>
          </a:p>
        </p:txBody>
      </p:sp>
      <p:sp>
        <p:nvSpPr>
          <p:cNvPr id="38" name="任意多边形: 形状 20"/>
          <p:cNvSpPr/>
          <p:nvPr>
            <p:custDataLst>
              <p:tags r:id="rId9"/>
            </p:custDataLst>
          </p:nvPr>
        </p:nvSpPr>
        <p:spPr>
          <a:xfrm rot="301212">
            <a:off x="1440537" y="4116051"/>
            <a:ext cx="761233" cy="1104347"/>
          </a:xfrm>
          <a:custGeom>
            <a:avLst/>
            <a:gdLst>
              <a:gd name="connsiteX0" fmla="*/ 438436 w 1740619"/>
              <a:gd name="connsiteY0" fmla="*/ 0 h 2525172"/>
              <a:gd name="connsiteX1" fmla="*/ 1550003 w 1740619"/>
              <a:gd name="connsiteY1" fmla="*/ 694563 h 2525172"/>
              <a:gd name="connsiteX2" fmla="*/ 1341406 w 1740619"/>
              <a:gd name="connsiteY2" fmla="*/ 1473041 h 2525172"/>
              <a:gd name="connsiteX3" fmla="*/ 1690497 w 1740619"/>
              <a:gd name="connsiteY3" fmla="*/ 1912049 h 2525172"/>
              <a:gd name="connsiteX4" fmla="*/ 1251299 w 1740619"/>
              <a:gd name="connsiteY4" fmla="*/ 1809464 h 2525172"/>
              <a:gd name="connsiteX5" fmla="*/ 1059561 w 1740619"/>
              <a:gd name="connsiteY5" fmla="*/ 2525173 h 2525172"/>
              <a:gd name="connsiteX6" fmla="*/ 0 w 1740619"/>
              <a:gd name="connsiteY6" fmla="*/ 1636109 h 2525172"/>
              <a:gd name="connsiteX7" fmla="*/ 438436 w 1740619"/>
              <a:gd name="connsiteY7" fmla="*/ 0 h 252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0619" h="2525172">
                <a:moveTo>
                  <a:pt x="438436" y="0"/>
                </a:moveTo>
                <a:lnTo>
                  <a:pt x="1550003" y="694563"/>
                </a:lnTo>
                <a:lnTo>
                  <a:pt x="1341406" y="1473041"/>
                </a:lnTo>
                <a:cubicBezTo>
                  <a:pt x="1341406" y="1473041"/>
                  <a:pt x="1909191" y="1489615"/>
                  <a:pt x="1690497" y="1912049"/>
                </a:cubicBezTo>
                <a:cubicBezTo>
                  <a:pt x="1690497" y="1912049"/>
                  <a:pt x="1492853" y="2164080"/>
                  <a:pt x="1251299" y="1809464"/>
                </a:cubicBezTo>
                <a:lnTo>
                  <a:pt x="1059561" y="2525173"/>
                </a:lnTo>
                <a:lnTo>
                  <a:pt x="0" y="1636109"/>
                </a:lnTo>
                <a:lnTo>
                  <a:pt x="438436" y="0"/>
                </a:lnTo>
                <a:close/>
              </a:path>
            </a:pathLst>
          </a:custGeom>
          <a:solidFill>
            <a:schemeClr val="tx1">
              <a:lumMod val="85000"/>
              <a:lumOff val="15000"/>
            </a:schemeClr>
          </a:solidFill>
          <a:ln w="9525" cap="flat">
            <a:solidFill>
              <a:schemeClr val="tx1">
                <a:lumMod val="95000"/>
                <a:lumOff val="5000"/>
              </a:schemeClr>
            </a:solidFill>
            <a:prstDash val="solid"/>
            <a:miter/>
          </a:ln>
        </p:spPr>
        <p:txBody>
          <a:bodyPr rtlCol="0" anchor="ctr"/>
          <a:p>
            <a:endParaRPr lang="zh-CN" altLang="en-US" sz="2710">
              <a:solidFill>
                <a:schemeClr val="tx1"/>
              </a:solidFill>
            </a:endParaRPr>
          </a:p>
        </p:txBody>
      </p:sp>
      <p:sp>
        <p:nvSpPr>
          <p:cNvPr id="39" name="任意多边形: 形状 21"/>
          <p:cNvSpPr/>
          <p:nvPr>
            <p:custDataLst>
              <p:tags r:id="rId10"/>
            </p:custDataLst>
          </p:nvPr>
        </p:nvSpPr>
        <p:spPr>
          <a:xfrm rot="301212">
            <a:off x="2895316" y="4579864"/>
            <a:ext cx="1186243" cy="339331"/>
          </a:xfrm>
          <a:custGeom>
            <a:avLst/>
            <a:gdLst>
              <a:gd name="connsiteX0" fmla="*/ 2712434 w 2712433"/>
              <a:gd name="connsiteY0" fmla="*/ 728186 h 775906"/>
              <a:gd name="connsiteX1" fmla="*/ 1345311 w 2712433"/>
              <a:gd name="connsiteY1" fmla="*/ 775907 h 775906"/>
              <a:gd name="connsiteX2" fmla="*/ 0 w 2712433"/>
              <a:gd name="connsiteY2" fmla="*/ 0 h 775906"/>
              <a:gd name="connsiteX3" fmla="*/ 1197673 w 2712433"/>
              <a:gd name="connsiteY3" fmla="*/ 20860 h 775906"/>
            </a:gdLst>
            <a:ahLst/>
            <a:cxnLst>
              <a:cxn ang="0">
                <a:pos x="connsiteX0" y="connsiteY0"/>
              </a:cxn>
              <a:cxn ang="0">
                <a:pos x="connsiteX1" y="connsiteY1"/>
              </a:cxn>
              <a:cxn ang="0">
                <a:pos x="connsiteX2" y="connsiteY2"/>
              </a:cxn>
              <a:cxn ang="0">
                <a:pos x="connsiteX3" y="connsiteY3"/>
              </a:cxn>
            </a:cxnLst>
            <a:rect l="l" t="t" r="r" b="b"/>
            <a:pathLst>
              <a:path w="2712433" h="775906">
                <a:moveTo>
                  <a:pt x="2712434" y="728186"/>
                </a:moveTo>
                <a:lnTo>
                  <a:pt x="1345311" y="775907"/>
                </a:lnTo>
                <a:lnTo>
                  <a:pt x="0" y="0"/>
                </a:lnTo>
                <a:lnTo>
                  <a:pt x="1197673" y="20860"/>
                </a:lnTo>
                <a:close/>
              </a:path>
            </a:pathLst>
          </a:custGeom>
          <a:solidFill>
            <a:schemeClr val="tx1">
              <a:lumMod val="85000"/>
              <a:lumOff val="15000"/>
            </a:schemeClr>
          </a:solidFill>
          <a:ln w="9525" cap="flat" cmpd="sng">
            <a:solidFill>
              <a:schemeClr val="tx1">
                <a:lumMod val="95000"/>
                <a:lumOff val="5000"/>
              </a:schemeClr>
            </a:solidFill>
            <a:prstDash val="solid"/>
            <a:miter lim="800000"/>
          </a:ln>
        </p:spPr>
        <p:txBody>
          <a:bodyPr rtlCol="0" anchor="ctr"/>
          <a:p>
            <a:endParaRPr lang="zh-CN" altLang="en-US" sz="2710">
              <a:solidFill>
                <a:schemeClr val="tx1"/>
              </a:solidFill>
            </a:endParaRPr>
          </a:p>
        </p:txBody>
      </p:sp>
      <p:sp>
        <p:nvSpPr>
          <p:cNvPr id="40" name="任意多边形: 形状 22"/>
          <p:cNvSpPr/>
          <p:nvPr>
            <p:custDataLst>
              <p:tags r:id="rId11"/>
            </p:custDataLst>
          </p:nvPr>
        </p:nvSpPr>
        <p:spPr>
          <a:xfrm rot="301212">
            <a:off x="2494840" y="4289229"/>
            <a:ext cx="946679" cy="364553"/>
          </a:xfrm>
          <a:custGeom>
            <a:avLst/>
            <a:gdLst>
              <a:gd name="connsiteX0" fmla="*/ 0 w 2164651"/>
              <a:gd name="connsiteY0" fmla="*/ 0 h 833579"/>
              <a:gd name="connsiteX1" fmla="*/ 1135666 w 2164651"/>
              <a:gd name="connsiteY1" fmla="*/ 99346 h 833579"/>
              <a:gd name="connsiteX2" fmla="*/ 2164652 w 2164651"/>
              <a:gd name="connsiteY2" fmla="*/ 579215 h 833579"/>
              <a:gd name="connsiteX3" fmla="*/ 1895951 w 2164651"/>
              <a:gd name="connsiteY3" fmla="*/ 574548 h 833579"/>
              <a:gd name="connsiteX4" fmla="*/ 2130362 w 2164651"/>
              <a:gd name="connsiteY4" fmla="*/ 778478 h 833579"/>
              <a:gd name="connsiteX5" fmla="*/ 1557242 w 2164651"/>
              <a:gd name="connsiteY5" fmla="*/ 568643 h 833579"/>
              <a:gd name="connsiteX6" fmla="*/ 966883 w 2164651"/>
              <a:gd name="connsiteY6" fmla="*/ 558356 h 833579"/>
              <a:gd name="connsiteX7" fmla="*/ 0 w 2164651"/>
              <a:gd name="connsiteY7" fmla="*/ 0 h 83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4651" h="833579">
                <a:moveTo>
                  <a:pt x="0" y="0"/>
                </a:moveTo>
                <a:lnTo>
                  <a:pt x="1135666" y="99346"/>
                </a:lnTo>
                <a:lnTo>
                  <a:pt x="2164652" y="579215"/>
                </a:lnTo>
                <a:lnTo>
                  <a:pt x="1895951" y="574548"/>
                </a:lnTo>
                <a:cubicBezTo>
                  <a:pt x="1895951" y="574548"/>
                  <a:pt x="2171033" y="718852"/>
                  <a:pt x="2130362" y="778478"/>
                </a:cubicBezTo>
                <a:cubicBezTo>
                  <a:pt x="2089690" y="838105"/>
                  <a:pt x="1829372" y="926306"/>
                  <a:pt x="1557242" y="568643"/>
                </a:cubicBezTo>
                <a:lnTo>
                  <a:pt x="966883" y="558356"/>
                </a:lnTo>
                <a:lnTo>
                  <a:pt x="0" y="0"/>
                </a:lnTo>
                <a:close/>
              </a:path>
            </a:pathLst>
          </a:custGeom>
          <a:solidFill>
            <a:schemeClr val="tx1">
              <a:lumMod val="85000"/>
              <a:lumOff val="15000"/>
            </a:schemeClr>
          </a:solidFill>
          <a:ln w="9525" cap="flat">
            <a:solidFill>
              <a:schemeClr val="tx1">
                <a:lumMod val="95000"/>
                <a:lumOff val="5000"/>
              </a:schemeClr>
            </a:solidFill>
            <a:prstDash val="solid"/>
            <a:miter/>
          </a:ln>
        </p:spPr>
        <p:txBody>
          <a:bodyPr rtlCol="0" anchor="ctr"/>
          <a:p>
            <a:endParaRPr lang="zh-CN" altLang="en-US" sz="2710">
              <a:solidFill>
                <a:schemeClr val="tx1"/>
              </a:solidFill>
            </a:endParaRPr>
          </a:p>
        </p:txBody>
      </p:sp>
      <p:sp>
        <p:nvSpPr>
          <p:cNvPr id="41" name="任意多边形: 形状 23"/>
          <p:cNvSpPr/>
          <p:nvPr>
            <p:custDataLst>
              <p:tags r:id="rId12"/>
            </p:custDataLst>
          </p:nvPr>
        </p:nvSpPr>
        <p:spPr>
          <a:xfrm rot="301212">
            <a:off x="1665027" y="4156539"/>
            <a:ext cx="1263807" cy="317753"/>
          </a:xfrm>
          <a:custGeom>
            <a:avLst/>
            <a:gdLst>
              <a:gd name="connsiteX0" fmla="*/ 0 w 2889789"/>
              <a:gd name="connsiteY0" fmla="*/ 0 h 726566"/>
              <a:gd name="connsiteX1" fmla="*/ 1111568 w 2889789"/>
              <a:gd name="connsiteY1" fmla="*/ 694563 h 726566"/>
              <a:gd name="connsiteX2" fmla="*/ 2889790 w 2889789"/>
              <a:gd name="connsiteY2" fmla="*/ 726567 h 726566"/>
              <a:gd name="connsiteX3" fmla="*/ 2375345 w 2889789"/>
              <a:gd name="connsiteY3" fmla="*/ 429578 h 726566"/>
              <a:gd name="connsiteX4" fmla="*/ 2628519 w 2889789"/>
              <a:gd name="connsiteY4" fmla="*/ 363284 h 726566"/>
              <a:gd name="connsiteX5" fmla="*/ 2145506 w 2889789"/>
              <a:gd name="connsiteY5" fmla="*/ 296894 h 726566"/>
              <a:gd name="connsiteX6" fmla="*/ 1922716 w 2889789"/>
              <a:gd name="connsiteY6" fmla="*/ 168212 h 726566"/>
              <a:gd name="connsiteX7" fmla="*/ 0 w 2889789"/>
              <a:gd name="connsiteY7" fmla="*/ 0 h 72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9789" h="726566">
                <a:moveTo>
                  <a:pt x="0" y="0"/>
                </a:moveTo>
                <a:lnTo>
                  <a:pt x="1111568" y="694563"/>
                </a:lnTo>
                <a:lnTo>
                  <a:pt x="2889790" y="726567"/>
                </a:lnTo>
                <a:lnTo>
                  <a:pt x="2375345" y="429578"/>
                </a:lnTo>
                <a:cubicBezTo>
                  <a:pt x="2375345" y="429578"/>
                  <a:pt x="2648426" y="429673"/>
                  <a:pt x="2628519" y="363284"/>
                </a:cubicBezTo>
                <a:cubicBezTo>
                  <a:pt x="2608612" y="296894"/>
                  <a:pt x="2145506" y="296894"/>
                  <a:pt x="2145506" y="296894"/>
                </a:cubicBezTo>
                <a:lnTo>
                  <a:pt x="1922716" y="168212"/>
                </a:lnTo>
                <a:lnTo>
                  <a:pt x="0" y="0"/>
                </a:lnTo>
                <a:close/>
              </a:path>
            </a:pathLst>
          </a:custGeom>
          <a:solidFill>
            <a:schemeClr val="tx1">
              <a:lumMod val="85000"/>
              <a:lumOff val="15000"/>
            </a:schemeClr>
          </a:solidFill>
          <a:ln w="9525" cap="flat">
            <a:solidFill>
              <a:schemeClr val="tx1">
                <a:lumMod val="95000"/>
                <a:lumOff val="5000"/>
              </a:schemeClr>
            </a:solidFill>
            <a:prstDash val="solid"/>
            <a:miter/>
          </a:ln>
        </p:spPr>
        <p:txBody>
          <a:bodyPr rtlCol="0" anchor="ctr"/>
          <a:p>
            <a:endParaRPr lang="zh-CN" altLang="en-US" sz="2710">
              <a:solidFill>
                <a:schemeClr val="tx1"/>
              </a:solidFill>
            </a:endParaRPr>
          </a:p>
        </p:txBody>
      </p:sp>
      <p:sp>
        <p:nvSpPr>
          <p:cNvPr id="42" name="任意多边形: 形状 24"/>
          <p:cNvSpPr/>
          <p:nvPr>
            <p:custDataLst>
              <p:tags r:id="rId13"/>
            </p:custDataLst>
          </p:nvPr>
        </p:nvSpPr>
        <p:spPr>
          <a:xfrm rot="301212">
            <a:off x="2124031" y="4410696"/>
            <a:ext cx="1366032" cy="475369"/>
          </a:xfrm>
          <a:custGeom>
            <a:avLst/>
            <a:gdLst>
              <a:gd name="connsiteX0" fmla="*/ 1778222 w 3123533"/>
              <a:gd name="connsiteY0" fmla="*/ 249721 h 1086968"/>
              <a:gd name="connsiteX1" fmla="*/ 3123533 w 3123533"/>
              <a:gd name="connsiteY1" fmla="*/ 1025628 h 1086968"/>
              <a:gd name="connsiteX2" fmla="*/ 1385983 w 3123533"/>
              <a:gd name="connsiteY2" fmla="*/ 1086969 h 1086968"/>
              <a:gd name="connsiteX3" fmla="*/ 0 w 3123533"/>
              <a:gd name="connsiteY3" fmla="*/ 217717 h 1086968"/>
              <a:gd name="connsiteX4" fmla="*/ 754190 w 3123533"/>
              <a:gd name="connsiteY4" fmla="*/ 231815 h 1086968"/>
              <a:gd name="connsiteX5" fmla="*/ 679704 w 3123533"/>
              <a:gd name="connsiteY5" fmla="*/ 167 h 1086968"/>
              <a:gd name="connsiteX6" fmla="*/ 1019080 w 3123533"/>
              <a:gd name="connsiteY6" fmla="*/ 236386 h 1086968"/>
              <a:gd name="connsiteX7" fmla="*/ 1778222 w 3123533"/>
              <a:gd name="connsiteY7" fmla="*/ 249721 h 108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3533" h="1086968">
                <a:moveTo>
                  <a:pt x="1778222" y="249721"/>
                </a:moveTo>
                <a:lnTo>
                  <a:pt x="3123533" y="1025628"/>
                </a:lnTo>
                <a:lnTo>
                  <a:pt x="1385983" y="1086969"/>
                </a:lnTo>
                <a:lnTo>
                  <a:pt x="0" y="217717"/>
                </a:lnTo>
                <a:lnTo>
                  <a:pt x="754190" y="231815"/>
                </a:lnTo>
                <a:cubicBezTo>
                  <a:pt x="754190" y="231815"/>
                  <a:pt x="243650" y="7596"/>
                  <a:pt x="679704" y="167"/>
                </a:cubicBezTo>
                <a:cubicBezTo>
                  <a:pt x="1115759" y="-7263"/>
                  <a:pt x="1019080" y="236386"/>
                  <a:pt x="1019080" y="236386"/>
                </a:cubicBezTo>
                <a:lnTo>
                  <a:pt x="1778222" y="249721"/>
                </a:lnTo>
                <a:close/>
              </a:path>
            </a:pathLst>
          </a:custGeom>
          <a:solidFill>
            <a:srgbClr val="00E8B1"/>
          </a:solidFill>
          <a:ln w="9525" cap="flat">
            <a:solidFill>
              <a:schemeClr val="tx1">
                <a:lumMod val="40000"/>
                <a:lumOff val="60000"/>
                <a:alpha val="50000"/>
              </a:schemeClr>
            </a:solidFill>
            <a:prstDash val="solid"/>
            <a:miter/>
          </a:ln>
        </p:spPr>
        <p:txBody>
          <a:bodyPr rtlCol="0" anchor="ctr"/>
          <a:p>
            <a:endParaRPr lang="zh-CN" altLang="en-US" sz="2710">
              <a:solidFill>
                <a:schemeClr val="tx1"/>
              </a:solidFill>
            </a:endParaRPr>
          </a:p>
        </p:txBody>
      </p:sp>
      <p:sp>
        <p:nvSpPr>
          <p:cNvPr id="56" name="矩形 55"/>
          <p:cNvSpPr/>
          <p:nvPr>
            <p:custDataLst>
              <p:tags r:id="rId14"/>
            </p:custDataLst>
          </p:nvPr>
        </p:nvSpPr>
        <p:spPr>
          <a:xfrm>
            <a:off x="301293" y="2552089"/>
            <a:ext cx="1316587" cy="3352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p>
            <a:r>
              <a:rPr lang="en-US" altLang="zh-CN" sz="2000" kern="0" dirty="0">
                <a:solidFill>
                  <a:srgbClr val="00E8B1"/>
                </a:solidFill>
                <a:latin typeface="Avenir Medium" panose="02000503020000020003" charset="0"/>
                <a:cs typeface="Avenir Medium" panose="02000503020000020003" charset="0"/>
              </a:rPr>
              <a:t>Full Nodes</a:t>
            </a:r>
            <a:endParaRPr lang="en-US" altLang="zh-CN" sz="2000" kern="0" dirty="0">
              <a:solidFill>
                <a:srgbClr val="00E8B1"/>
              </a:solidFill>
              <a:latin typeface="Avenir Medium" panose="02000503020000020003" charset="0"/>
              <a:cs typeface="Avenir Medium" panose="02000503020000020003" charset="0"/>
            </a:endParaRPr>
          </a:p>
        </p:txBody>
      </p:sp>
      <p:sp>
        <p:nvSpPr>
          <p:cNvPr id="57" name="矩形 56"/>
          <p:cNvSpPr/>
          <p:nvPr>
            <p:custDataLst>
              <p:tags r:id="rId15"/>
            </p:custDataLst>
          </p:nvPr>
        </p:nvSpPr>
        <p:spPr>
          <a:xfrm>
            <a:off x="301625" y="2982595"/>
            <a:ext cx="4488180" cy="14611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p>
            <a:pPr>
              <a:lnSpc>
                <a:spcPct val="100000"/>
              </a:lnSpc>
            </a:pPr>
            <a:r>
              <a:rPr lang="en-US" altLang="zh-CN" sz="1400" kern="0" dirty="0">
                <a:solidFill>
                  <a:schemeClr val="bg1"/>
                </a:solidFill>
                <a:latin typeface="Avenir Next Regular" panose="020B0803020202020204" charset="0"/>
                <a:cs typeface="Avenir Next Regular" panose="020B0803020202020204" charset="0"/>
                <a:sym typeface="+mn-ea"/>
              </a:rPr>
              <a:t>Full Storage: Complete blockchain data </a:t>
            </a:r>
            <a:endParaRPr lang="en-US" altLang="zh-CN" sz="1400" kern="0" dirty="0">
              <a:solidFill>
                <a:schemeClr val="bg1"/>
              </a:solidFill>
              <a:latin typeface="Avenir Next Regular" panose="020B0803020202020204" charset="0"/>
              <a:cs typeface="Avenir Next Regular" panose="020B0803020202020204" charset="0"/>
              <a:sym typeface="+mn-ea"/>
            </a:endParaRPr>
          </a:p>
          <a:p>
            <a:pPr>
              <a:lnSpc>
                <a:spcPct val="100000"/>
              </a:lnSpc>
            </a:pPr>
            <a:r>
              <a:rPr lang="en-US" altLang="zh-CN" sz="1400" kern="0" dirty="0">
                <a:solidFill>
                  <a:schemeClr val="bg1"/>
                </a:solidFill>
                <a:latin typeface="Avenir Next Regular" panose="020B0803020202020204" charset="0"/>
                <a:cs typeface="Avenir Next Regular" panose="020B0803020202020204" charset="0"/>
                <a:sym typeface="+mn-ea"/>
              </a:rPr>
              <a:t>(headers + transaction bodies).</a:t>
            </a:r>
            <a:endParaRPr lang="en-US" altLang="zh-CN" sz="1400" kern="0" dirty="0">
              <a:solidFill>
                <a:schemeClr val="bg1"/>
              </a:solidFill>
              <a:latin typeface="Avenir Next Regular" panose="020B0803020202020204" charset="0"/>
              <a:cs typeface="Avenir Next Regular" panose="020B0803020202020204" charset="0"/>
              <a:sym typeface="+mn-ea"/>
            </a:endParaRPr>
          </a:p>
          <a:p>
            <a:pPr>
              <a:lnSpc>
                <a:spcPct val="100000"/>
              </a:lnSpc>
            </a:pPr>
            <a:r>
              <a:rPr lang="en-US" altLang="en-US" sz="1400" kern="0" dirty="0">
                <a:solidFill>
                  <a:schemeClr val="bg1"/>
                </a:solidFill>
                <a:latin typeface="Avenir Next Regular" panose="020B0803020202020204" charset="0"/>
                <a:cs typeface="Avenir Next Regular" panose="020B0803020202020204" charset="0"/>
                <a:sym typeface="+mn-ea"/>
              </a:rPr>
              <a:t></a:t>
            </a:r>
            <a:endParaRPr lang="en-US" altLang="en-US" sz="1400" kern="0" dirty="0">
              <a:solidFill>
                <a:schemeClr val="bg1"/>
              </a:solidFill>
              <a:latin typeface="Avenir Next Regular" panose="020B0803020202020204" charset="0"/>
              <a:cs typeface="Avenir Next Regular" panose="020B0803020202020204" charset="0"/>
              <a:sym typeface="+mn-ea"/>
            </a:endParaRPr>
          </a:p>
          <a:p>
            <a:pPr>
              <a:lnSpc>
                <a:spcPct val="100000"/>
              </a:lnSpc>
            </a:pPr>
            <a:r>
              <a:rPr lang="en-US" altLang="zh-CN" sz="1400" kern="0" dirty="0">
                <a:solidFill>
                  <a:schemeClr val="bg1"/>
                </a:solidFill>
                <a:latin typeface="Avenir Next Regular" panose="020B0803020202020204" charset="0"/>
                <a:cs typeface="Avenir Next Regular" panose="020B0803020202020204" charset="0"/>
                <a:sym typeface="+mn-ea"/>
              </a:rPr>
              <a:t>Functions: Independent transaction validation, consensus participation, and light node query services.</a:t>
            </a:r>
            <a:endParaRPr lang="en-US" altLang="zh-CN" sz="1400" kern="0" dirty="0">
              <a:solidFill>
                <a:schemeClr val="bg1"/>
              </a:solidFill>
              <a:latin typeface="Avenir Next Regular" panose="020B0803020202020204" charset="0"/>
              <a:cs typeface="Avenir Next Regular" panose="020B0803020202020204" charset="0"/>
              <a:sym typeface="+mn-ea"/>
            </a:endParaRPr>
          </a:p>
        </p:txBody>
      </p:sp>
      <p:sp>
        <p:nvSpPr>
          <p:cNvPr id="58" name="矩形 57"/>
          <p:cNvSpPr/>
          <p:nvPr>
            <p:custDataLst>
              <p:tags r:id="rId16"/>
            </p:custDataLst>
          </p:nvPr>
        </p:nvSpPr>
        <p:spPr>
          <a:xfrm>
            <a:off x="3361055" y="6327140"/>
            <a:ext cx="1428750" cy="3352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p>
            <a:pPr algn="r"/>
            <a:r>
              <a:rPr lang="en-US" altLang="zh-CN" sz="2000" kern="0" dirty="0">
                <a:solidFill>
                  <a:srgbClr val="00E8B1"/>
                </a:solidFill>
                <a:latin typeface="Avenir Medium" panose="02000503020000020003" charset="0"/>
              </a:rPr>
              <a:t>Light Nodes</a:t>
            </a:r>
            <a:endParaRPr lang="en-US" altLang="zh-CN" sz="2000" kern="0" dirty="0">
              <a:solidFill>
                <a:srgbClr val="00E8B1"/>
              </a:solidFill>
              <a:latin typeface="Avenir Medium" panose="02000503020000020003" charset="0"/>
            </a:endParaRPr>
          </a:p>
        </p:txBody>
      </p:sp>
      <p:sp>
        <p:nvSpPr>
          <p:cNvPr id="59" name="矩形 58"/>
          <p:cNvSpPr/>
          <p:nvPr>
            <p:custDataLst>
              <p:tags r:id="rId17"/>
            </p:custDataLst>
          </p:nvPr>
        </p:nvSpPr>
        <p:spPr>
          <a:xfrm>
            <a:off x="552450" y="6811010"/>
            <a:ext cx="4236720" cy="1393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p>
            <a:pPr algn="r">
              <a:lnSpc>
                <a:spcPct val="100000"/>
              </a:lnSpc>
            </a:pPr>
            <a:r>
              <a:rPr lang="en-US" altLang="zh-CN" sz="1400" kern="0" dirty="0">
                <a:solidFill>
                  <a:schemeClr val="bg1"/>
                </a:solidFill>
                <a:latin typeface="Avenir Book" panose="02000503020000020003" charset="0"/>
                <a:cs typeface="Avenir Book" panose="02000503020000020003" charset="0"/>
                <a:sym typeface="+mn-ea"/>
              </a:rPr>
              <a:t>Storage: Block headers + critical transaction indices</a:t>
            </a:r>
            <a:endParaRPr lang="en-US" altLang="zh-CN" sz="1400" kern="0" dirty="0">
              <a:solidFill>
                <a:schemeClr val="bg1"/>
              </a:solidFill>
              <a:latin typeface="Avenir Book" panose="02000503020000020003" charset="0"/>
              <a:cs typeface="Avenir Book" panose="02000503020000020003" charset="0"/>
              <a:sym typeface="+mn-ea"/>
            </a:endParaRPr>
          </a:p>
          <a:p>
            <a:pPr algn="r">
              <a:lnSpc>
                <a:spcPct val="100000"/>
              </a:lnSpc>
            </a:pPr>
            <a:r>
              <a:rPr lang="en-US" altLang="zh-CN" sz="1400" kern="0" dirty="0">
                <a:solidFill>
                  <a:schemeClr val="bg1"/>
                </a:solidFill>
                <a:latin typeface="Avenir Book" panose="02000503020000020003" charset="0"/>
                <a:cs typeface="Avenir Book" panose="02000503020000020003" charset="0"/>
                <a:sym typeface="+mn-ea"/>
              </a:rPr>
              <a:t> (&lt;5% of full node storage).</a:t>
            </a:r>
            <a:endParaRPr lang="en-US" altLang="zh-CN" sz="1400" kern="0" dirty="0">
              <a:solidFill>
                <a:schemeClr val="bg1"/>
              </a:solidFill>
              <a:latin typeface="Avenir Book" panose="02000503020000020003" charset="0"/>
              <a:cs typeface="Avenir Book" panose="02000503020000020003" charset="0"/>
              <a:sym typeface="+mn-ea"/>
            </a:endParaRPr>
          </a:p>
          <a:p>
            <a:pPr algn="r">
              <a:lnSpc>
                <a:spcPct val="100000"/>
              </a:lnSpc>
            </a:pPr>
            <a:r>
              <a:rPr lang="en-US" altLang="en-US" sz="1400" kern="0" dirty="0">
                <a:solidFill>
                  <a:schemeClr val="bg1"/>
                </a:solidFill>
                <a:latin typeface="Avenir Book" panose="02000503020000020003" charset="0"/>
                <a:cs typeface="Avenir Book" panose="02000503020000020003" charset="0"/>
                <a:sym typeface="+mn-ea"/>
              </a:rPr>
              <a:t></a:t>
            </a:r>
            <a:endParaRPr lang="en-US" altLang="en-US" sz="1400" kern="0" dirty="0">
              <a:solidFill>
                <a:schemeClr val="bg1"/>
              </a:solidFill>
              <a:latin typeface="Avenir Book" panose="02000503020000020003" charset="0"/>
              <a:cs typeface="Avenir Book" panose="02000503020000020003" charset="0"/>
              <a:sym typeface="+mn-ea"/>
            </a:endParaRPr>
          </a:p>
          <a:p>
            <a:pPr algn="r">
              <a:lnSpc>
                <a:spcPct val="100000"/>
              </a:lnSpc>
            </a:pPr>
            <a:r>
              <a:rPr lang="en-US" altLang="zh-CN" sz="1400" kern="0" dirty="0">
                <a:solidFill>
                  <a:schemeClr val="bg1"/>
                </a:solidFill>
                <a:latin typeface="Avenir Book" panose="02000503020000020003" charset="0"/>
                <a:cs typeface="Avenir Book" panose="02000503020000020003" charset="0"/>
                <a:sym typeface="+mn-ea"/>
              </a:rPr>
              <a:t>Protocol: Requests specific transaction validation via Merkle proofs from full nodes.</a:t>
            </a:r>
            <a:endParaRPr lang="en-US" altLang="zh-CN" sz="1400" kern="0" dirty="0">
              <a:solidFill>
                <a:schemeClr val="bg1"/>
              </a:solidFill>
              <a:latin typeface="Avenir Book" panose="02000503020000020003" charset="0"/>
              <a:cs typeface="Avenir Book" panose="02000503020000020003" charset="0"/>
              <a:sym typeface="+mn-ea"/>
            </a:endParaRPr>
          </a:p>
        </p:txBody>
      </p:sp>
      <p:sp>
        <p:nvSpPr>
          <p:cNvPr id="13" name="文本框 12"/>
          <p:cNvSpPr txBox="1"/>
          <p:nvPr/>
        </p:nvSpPr>
        <p:spPr>
          <a:xfrm>
            <a:off x="214630" y="174625"/>
            <a:ext cx="890905" cy="829945"/>
          </a:xfrm>
          <a:prstGeom prst="rect">
            <a:avLst/>
          </a:prstGeom>
          <a:noFill/>
        </p:spPr>
        <p:txBody>
          <a:bodyPr wrap="square" rtlCol="0">
            <a:spAutoFit/>
          </a:bodyPr>
          <a:p>
            <a:r>
              <a:rPr lang="en-US" altLang="zh-CN" sz="4800" b="1">
                <a:solidFill>
                  <a:schemeClr val="bg1"/>
                </a:solidFill>
                <a:latin typeface="DIN Alternate" panose="020B0500000000000000" charset="0"/>
                <a:cs typeface="DIN Alternate" panose="020B0500000000000000" charset="0"/>
              </a:rPr>
              <a:t>02</a:t>
            </a:r>
            <a:endParaRPr lang="en-US" altLang="zh-CN" sz="4800" b="1">
              <a:solidFill>
                <a:schemeClr val="bg1"/>
              </a:solidFill>
              <a:latin typeface="DIN Alternate" panose="020B0500000000000000" charset="0"/>
              <a:cs typeface="DIN Alternate" panose="020B0500000000000000" charset="0"/>
            </a:endParaRPr>
          </a:p>
        </p:txBody>
      </p:sp>
      <p:sp>
        <p:nvSpPr>
          <p:cNvPr id="14" name="文本框 13"/>
          <p:cNvSpPr txBox="1"/>
          <p:nvPr/>
        </p:nvSpPr>
        <p:spPr>
          <a:xfrm>
            <a:off x="998855" y="517525"/>
            <a:ext cx="2967990" cy="706755"/>
          </a:xfrm>
          <a:prstGeom prst="rect">
            <a:avLst/>
          </a:prstGeom>
          <a:noFill/>
        </p:spPr>
        <p:txBody>
          <a:bodyPr wrap="square" rtlCol="0">
            <a:spAutoFit/>
          </a:bodyPr>
          <a:p>
            <a:r>
              <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rPr>
              <a:t>Core Architecture Design</a:t>
            </a:r>
            <a:endParaRPr lang="en-US" altLang="zh-CN" sz="2000" b="1">
              <a:solidFill>
                <a:schemeClr val="bg1"/>
              </a:solidFill>
              <a:latin typeface="Avenir Heavy" panose="02000503020000020003" charset="0"/>
              <a:ea typeface="Alibaba PuHuiTi Regular" panose="00020600040101010101" charset="-122"/>
              <a:cs typeface="Avenir Heavy" panose="02000503020000020003" charset="0"/>
              <a:sym typeface="+mn-ea"/>
            </a:endParaRPr>
          </a:p>
        </p:txBody>
      </p:sp>
      <p:sp>
        <p:nvSpPr>
          <p:cNvPr id="15" name="文本框 14"/>
          <p:cNvSpPr txBox="1"/>
          <p:nvPr/>
        </p:nvSpPr>
        <p:spPr>
          <a:xfrm>
            <a:off x="998855" y="289560"/>
            <a:ext cx="2967355" cy="306705"/>
          </a:xfrm>
          <a:prstGeom prst="rect">
            <a:avLst/>
          </a:prstGeom>
          <a:noFill/>
        </p:spPr>
        <p:txBody>
          <a:bodyPr wrap="square" rtlCol="0">
            <a:spAutoFit/>
          </a:bodyPr>
          <a:p>
            <a:r>
              <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rPr>
              <a:t>Tantin Chain</a:t>
            </a:r>
            <a:endParaRPr lang="en-US" altLang="zh-CN" sz="1400">
              <a:solidFill>
                <a:schemeClr val="tx1">
                  <a:lumMod val="65000"/>
                  <a:lumOff val="35000"/>
                </a:schemeClr>
              </a:solidFill>
              <a:latin typeface="Avenir Medium" panose="02000503020000020003" charset="0"/>
              <a:ea typeface="Alibaba PuHuiTi Regular" panose="00020600040101010101" charset="-122"/>
              <a:cs typeface="Avenir Medium" panose="02000503020000020003" charset="0"/>
            </a:endParaRPr>
          </a:p>
        </p:txBody>
      </p:sp>
    </p:spTree>
    <p:custDataLst>
      <p:tags r:id="rId1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09661" y="2159449"/>
            <a:ext cx="1303706" cy="1184910"/>
          </a:xfrm>
          <a:prstGeom prst="rect">
            <a:avLst/>
          </a:prstGeom>
          <a:noFill/>
        </p:spPr>
        <p:txBody>
          <a:bodyPr wrap="square" rtlCol="0">
            <a:spAutoFit/>
          </a:bodyPr>
          <a:p>
            <a:r>
              <a:rPr lang="en-US" altLang="zh-CN" sz="7110" b="1">
                <a:solidFill>
                  <a:schemeClr val="bg1"/>
                </a:solidFill>
                <a:latin typeface="DIN Alternate" panose="020B0500000000000000" charset="0"/>
                <a:cs typeface="DIN Alternate" panose="020B0500000000000000" charset="0"/>
              </a:rPr>
              <a:t>03</a:t>
            </a:r>
            <a:endParaRPr lang="en-US" altLang="zh-CN" sz="7110" b="1">
              <a:solidFill>
                <a:schemeClr val="bg1"/>
              </a:solidFill>
              <a:latin typeface="DIN Alternate" panose="020B0500000000000000" charset="0"/>
              <a:cs typeface="DIN Alternate" panose="020B0500000000000000" charset="0"/>
            </a:endParaRPr>
          </a:p>
        </p:txBody>
      </p:sp>
      <p:sp>
        <p:nvSpPr>
          <p:cNvPr id="5" name="文本框 4"/>
          <p:cNvSpPr txBox="1"/>
          <p:nvPr/>
        </p:nvSpPr>
        <p:spPr>
          <a:xfrm>
            <a:off x="709930" y="3344545"/>
            <a:ext cx="3677920" cy="3046095"/>
          </a:xfrm>
          <a:prstGeom prst="rect">
            <a:avLst/>
          </a:prstGeom>
          <a:noFill/>
        </p:spPr>
        <p:txBody>
          <a:bodyPr wrap="square" rtlCol="0">
            <a:spAutoFit/>
          </a:bodyPr>
          <a:p>
            <a:pPr algn="l"/>
            <a:r>
              <a:rPr lang="en-US" altLang="zh-CN" sz="4800" b="1">
                <a:solidFill>
                  <a:schemeClr val="bg1"/>
                </a:solidFill>
                <a:latin typeface="Avenir Heavy" panose="02000503020000020003" charset="0"/>
                <a:ea typeface="Alibaba PuHuiTi Regular" panose="00020600040101010101" charset="-122"/>
                <a:cs typeface="Avenir Heavy" panose="02000503020000020003" charset="0"/>
                <a:sym typeface="+mn-ea"/>
              </a:rPr>
              <a:t>Smart Contracts &amp; Developer Support</a:t>
            </a:r>
            <a:endParaRPr lang="en-US" altLang="zh-CN" sz="4800" b="1">
              <a:solidFill>
                <a:schemeClr val="bg1"/>
              </a:solidFill>
              <a:latin typeface="Avenir Heavy" panose="02000503020000020003" charset="0"/>
              <a:ea typeface="Alibaba PuHuiTi Regular" panose="00020600040101010101" charset="-122"/>
              <a:cs typeface="Avenir Heavy" panose="02000503020000020003" charset="0"/>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BEAUTIFY_FLAG" val="#wm#"/>
  <p:tag name="KSO_WM_UNIT_FILL_FORE_SCHEMECOLOR_INDEX_1_BRIGHTNESS" val="0"/>
  <p:tag name="KSO_WM_UNIT_FILL_FORE_SCHEMECOLOR_INDEX_1" val="14"/>
  <p:tag name="KSO_WM_UNIT_FILL_FORE_SCHEMECOLOR_INDEX_1_POS" val="0"/>
  <p:tag name="KSO_WM_UNIT_FILL_FORE_SCHEMECOLOR_INDEX_1_TRANS" val="1"/>
  <p:tag name="KSO_WM_UNIT_FILL_FORE_SCHEMECOLOR_INDEX_2_BRIGHTNESS" val="0.8"/>
  <p:tag name="KSO_WM_UNIT_FILL_FORE_SCHEMECOLOR_INDEX_2" val="5"/>
  <p:tag name="KSO_WM_UNIT_FILL_FORE_SCHEMECOLOR_INDEX_2_POS" val="0.77"/>
  <p:tag name="KSO_WM_UNIT_FILL_FORE_SCHEMECOLOR_INDEX_2_TRANS" val="0.5"/>
  <p:tag name="KSO_WM_UNIT_FILL_GRADIENT_TYPE" val="0"/>
  <p:tag name="KSO_WM_UNIT_FILL_GRADIENT_ANGLE" val="90"/>
  <p:tag name="KSO_WM_UNIT_FILL_GRADIENT_DIRECTION" val="1"/>
  <p:tag name="KSO_WM_UNIT_LINE_FORE_SCHEMECOLOR_INDEX_BRIGHTNESS" val="0"/>
  <p:tag name="KSO_WM_UNIT_LINE_FILL_TYPE" val="2"/>
  <p:tag name="KSO_WM_UNIT_TEXT_FILL_FORE_SCHEMECOLOR_INDEX_BRIGHTNESS" val="0"/>
  <p:tag name="KSO_WM_UNIT_TEXT_FILL_TYPE" val="1"/>
  <p:tag name="KSO_WM_DIAGRAM_VERSION" val="3"/>
  <p:tag name="KSO_WM_DIAGRAM_COLOR_TRICK" val="3"/>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0964_1*n_h_i*1_1_4"/>
  <p:tag name="KSO_WM_TEMPLATE_CATEGORY" val="diagram"/>
  <p:tag name="KSO_WM_TEMPLATE_INDEX" val="20230964"/>
  <p:tag name="KSO_WM_UNIT_LAYERLEVEL" val="1_1_1"/>
  <p:tag name="KSO_WM_TAG_VERSION" val="3.0"/>
  <p:tag name="KSO_WM_DIAGRAM_MAX_ITEMCNT" val="6"/>
  <p:tag name="KSO_WM_DIAGRAM_MIN_ITEMCNT" val="2"/>
  <p:tag name="KSO_WM_DIAGRAM_VIRTUALLY_FRAME" val="{&quot;height&quot;:529,&quot;left&quot;:36.85,&quot;top&quot;:112.65000000000002,&quot;width&quot;:772.0910498514643}"/>
  <p:tag name="KSO_WM_DIAGRAM_COLOR_MATCH_VALUE" val="{&quot;shape&quot;:{&quot;fill&quot;:{&quot;gradient&quot;:[{&quot;brightness&quot;:0,&quot;colorType&quot;:2,&quot;pos&quot;:0,&quot;rgb&quot;:&quot;#ffffff&quot;,&quot;transparency&quot;:1},{&quot;brightness&quot;:0.800000011920929,&quot;colorType&quot;:1,&quot;foreColorIndex&quot;:5,&quot;pos&quot;:0.7699999809265137,&quot;transparency&quot;:0.6000000238418579}],&quot;type&quot;:3},&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5"/>
  <p:tag name="KSO_WM_DIAGRAM_USE_COLOR_VALUE" val="{&quot;color_scheme&quot;:1,&quot;color_type&quot;:1,&quot;theme_color_indexes&quot;:[9,9,9,9,9,9]}"/>
</p:tagLst>
</file>

<file path=ppt/tags/tag100.xml><?xml version="1.0" encoding="utf-8"?>
<p:tagLst xmlns:p="http://schemas.openxmlformats.org/presentationml/2006/main">
  <p:tag name="KSO_WM_DIAGRAM_VIRTUALLY_FRAME" val="{&quot;height&quot;:665.8102594508116,&quot;left&quot;:4.939165083665467,&quot;top&quot;:200.35,&quot;width&quot;:475.46083491633453}"/>
</p:tagLst>
</file>

<file path=ppt/tags/tag101.xml><?xml version="1.0" encoding="utf-8"?>
<p:tagLst xmlns:p="http://schemas.openxmlformats.org/presentationml/2006/main">
  <p:tag name="KSO_WM_DIAGRAM_VIRTUALLY_FRAME" val="{&quot;height&quot;:655.4102594508116,&quot;left&quot;:4.939165083665467,&quot;top&quot;:210.75,&quot;width&quot;:464.36722772633294}"/>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092_1*n_h_a*1_1_1"/>
  <p:tag name="KSO_WM_TEMPLATE_CATEGORY" val="diagram"/>
  <p:tag name="KSO_WM_TEMPLATE_INDEX" val="20231092"/>
  <p:tag name="KSO_WM_UNIT_LAYERLEVEL" val="1_1_1"/>
  <p:tag name="KSO_WM_TAG_VERSION" val="3.0"/>
  <p:tag name="KSO_WM_UNIT_ISCONTENTSTITLE" val="0"/>
  <p:tag name="KSO_WM_UNIT_ISNUMDGMTITLE" val="0"/>
  <p:tag name="KSO_WM_UNIT_NOCLEAR" val="0"/>
  <p:tag name="KSO_WM_UNIT_VALUE" val="40"/>
  <p:tag name="KSO_WM_DIAGRAM_VERSION" val="3"/>
  <p:tag name="KSO_WM_DIAGRAM_COLOR_TRICK" val="1"/>
  <p:tag name="KSO_WM_DIAGRAM_COLOR_TEXT_CAN_REMOVE" val="n"/>
  <p:tag name="KSO_WM_DIAGRAM_MAX_ITEMCNT" val="6"/>
  <p:tag name="KSO_WM_DIAGRAM_MIN_ITEMCNT" val="2"/>
  <p:tag name="KSO_WM_DIAGRAM_VIRTUALLY_FRAME" val="{&quot;height&quot;:665.8102594508116,&quot;left&quot;:4.939165083665467,&quot;top&quot;:200.35,&quot;width&quot;:475.46083491633453}"/>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2,&quot;pos&quot;:1,&quot;rgb&quot;:&quot;#ffffff&quot;,&quot;transparency&quot;:1},{&quot;brightness&quot;:0,&quot;colorType&quot;:2,&quot;pos&quot;:0,&quot;rgb&quot;:&quot;#ffffff&quot;,&quot;transparency&quot;:0}],&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单击此处&#10;添加标题"/>
  <p:tag name="KSO_WM_UNIT_FILL_TYPE" val="3"/>
  <p:tag name="KSO_WM_DIAGRAM_USE_COLOR_VALUE" val="{&quot;color_scheme&quot;:1,&quot;color_type&quot;:1,&quot;theme_color_indexes&quot;:[9,9,9,9,9,9]}"/>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092_1*n_h_i*1_1_3"/>
  <p:tag name="KSO_WM_TEMPLATE_CATEGORY" val="diagram"/>
  <p:tag name="KSO_WM_TEMPLATE_INDEX" val="2023109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665.8102594508116,&quot;left&quot;:4.939165083665467,&quot;top&quot;:200.35,&quot;width&quot;:475.46083491633453}"/>
  <p:tag name="KSO_WM_DIAGRAM_COLOR_MATCH_VALUE" val="{&quot;shape&quot;:{&quot;fill&quot;:{&quot;type&quot;:0},&quot;glow&quot;:{&quot;colorType&quot;:0},&quot;line&quot;:{&quot;gradient&quot;:[{&quot;brightness&quot;:0,&quot;colorType&quot;:1,&quot;foreColorIndex&quot;:5,&quot;pos&quot;:0.9900000095367432,&quot;transparency&quot;:0.7900000214576721},{&quot;brightness&quot;:0,&quot;colorType&quot;:1,&quot;foreColorIndex&quot;:5,&quot;pos&quot;:0,&quot;transparency&quot;:0.8999999761581421}],&quot;type&quot;:2},&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9,9,9,9,9,9]}"/>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092_1*n_h_i*1_1_4"/>
  <p:tag name="KSO_WM_TEMPLATE_CATEGORY" val="diagram"/>
  <p:tag name="KSO_WM_TEMPLATE_INDEX" val="2023109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665.8102594508116,&quot;left&quot;:4.939165083665467,&quot;top&quot;:200.35,&quot;width&quot;:475.46083491633453}"/>
  <p:tag name="KSO_WM_DIAGRAM_COLOR_MATCH_VALUE" val="{&quot;shape&quot;:{&quot;fill&quot;:{&quot;type&quot;:0},&quot;glow&quot;:{&quot;colorType&quot;:0},&quot;line&quot;:{&quot;gradient&quot;:[{&quot;brightness&quot;:0,&quot;colorType&quot;:1,&quot;foreColorIndex&quot;:5,&quot;pos&quot;:1,&quot;transparency&quot;:0.9599999785423279},{&quot;brightness&quot;:0,&quot;colorType&quot;:1,&quot;foreColorIndex&quot;:5,&quot;pos&quot;:0,&quot;transparency&quot;:0.9300000071525574}],&quot;type&quot;:2},&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9,9,9,9,9,9]}"/>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426]}"/>
</p:tagLst>
</file>

<file path=ppt/tags/tag10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426]}"/>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DIAGRAM_VIRTUALLY_FRAME" val="{&quot;height&quot;:290.60425196850395,&quot;left&quot;:153.34409448818897,&quot;top&quot;:75.35,&quot;width&quot;:398.35118110236215}"/>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TABLE_ENDDRAG_ORIGIN_RECT" val="364*373"/>
  <p:tag name="TABLE_ENDDRAG_RECT" val="21*211*364*373"/>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TABLE_ENDDRAG_ORIGIN_RECT" val="351*118"/>
  <p:tag name="TABLE_ENDDRAG_RECT" val="27*211*351*118"/>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TABLE_ENDDRAG_ORIGIN_RECT" val="362*293"/>
  <p:tag name="TABLE_ENDDRAG_RECT" val="21*159*362*293"/>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UNIT_SUBTYPE" val="a"/>
  <p:tag name="KSO_WM_UNIT_NOCLEAR" val="0"/>
  <p:tag name="KSO_WM_UNIT_VALUE" val="80"/>
  <p:tag name="KSO_WM_UNIT_HIGHLIGHT" val="0"/>
  <p:tag name="KSO_WM_UNIT_COMPATIBLE" val="0"/>
  <p:tag name="KSO_WM_UNIT_DIAGRAM_ISNUMVISUAL" val="0"/>
  <p:tag name="KSO_WM_UNIT_DIAGRAM_ISREFERUNIT" val="0"/>
  <p:tag name="KSO_WM_UNIT_TYPE" val="q_h_f"/>
  <p:tag name="KSO_WM_UNIT_INDEX" val="1_1_1"/>
  <p:tag name="KSO_WM_UNIT_ID" val="diagram20234387_2*q_h_f*1_1_1"/>
  <p:tag name="KSO_WM_TEMPLATE_CATEGORY" val="diagram"/>
  <p:tag name="KSO_WM_TEMPLATE_INDEX" val="20234387"/>
  <p:tag name="KSO_WM_UNIT_LAYERLEVEL" val="1_1_1"/>
  <p:tag name="KSO_WM_TAG_VERSION" val="3.0"/>
  <p:tag name="KSO_WM_DIAGRAM_VERSION" val="3"/>
  <p:tag name="KSO_WM_DIAGRAM_COLOR_TRICK" val="1"/>
  <p:tag name="KSO_WM_DIAGRAM_COLOR_TEXT_CAN_REMOVE" val="n"/>
  <p:tag name="KSO_WM_DIAGRAM_GROUP_CODE" val="q1-1"/>
  <p:tag name="KSO_WM_DIAGRAM_MAX_ITEMCNT" val="4"/>
  <p:tag name="KSO_WM_DIAGRAM_MIN_ITEMCNT" val="2"/>
  <p:tag name="KSO_WM_DIAGRAM_VIRTUALLY_FRAME" val="{&quot;height&quot;:727.8039387519627,&quot;left&quot;:-97.40016956637783,&quot;top&quot;:20.33359365144429,&quot;width&quot;:671.00248117516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9,9,9,9,9,9]}"/>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q_h_i"/>
  <p:tag name="KSO_WM_UNIT_INDEX" val="1_1_1"/>
  <p:tag name="KSO_WM_UNIT_ID" val="diagram20234387_2*q_h_i*1_1_1"/>
  <p:tag name="KSO_WM_TEMPLATE_CATEGORY" val="diagram"/>
  <p:tag name="KSO_WM_TEMPLATE_INDEX" val="20234387"/>
  <p:tag name="KSO_WM_UNIT_LAYERLEVEL" val="1_1_1"/>
  <p:tag name="KSO_WM_TAG_VERSION" val="3.0"/>
  <p:tag name="KSO_WM_DIAGRAM_VERSION" val="3"/>
  <p:tag name="KSO_WM_DIAGRAM_COLOR_TRICK" val="1"/>
  <p:tag name="KSO_WM_DIAGRAM_COLOR_TEXT_CAN_REMOVE" val="n"/>
  <p:tag name="KSO_WM_DIAGRAM_GROUP_CODE" val="q1-1"/>
  <p:tag name="KSO_WM_DIAGRAM_MAX_ITEMCNT" val="4"/>
  <p:tag name="KSO_WM_DIAGRAM_MIN_ITEMCNT" val="2"/>
  <p:tag name="KSO_WM_DIAGRAM_VIRTUALLY_FRAME" val="{&quot;height&quot;:727.8039387519627,&quot;left&quot;:-97.40016956637783,&quot;top&quot;:20.33359365144429,&quot;width&quot;:671.00248117516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DIAGRAM_USE_COLOR_VALUE" val="{&quot;color_scheme&quot;:1,&quot;color_type&quot;:1,&quot;theme_color_indexes&quot;:[9,9,9,9,9,9]}"/>
</p:tagLst>
</file>

<file path=ppt/tags/tag119.xml><?xml version="1.0" encoding="utf-8"?>
<p:tagLst xmlns:p="http://schemas.openxmlformats.org/presentationml/2006/main">
  <p:tag name="KSO_WM_DIAGRAM_VIRTUALLY_FRAME" val="{&quot;height&quot;:727.8039387519627,&quot;left&quot;:-97.40016956637783,&quot;top&quot;:20.33359365144429,&quot;width&quot;:671.0024811751639}"/>
</p:tagLst>
</file>

<file path=ppt/tags/tag12.xml><?xml version="1.0" encoding="utf-8"?>
<p:tagLst xmlns:p="http://schemas.openxmlformats.org/presentationml/2006/main">
  <p:tag name="KSO_WM_BEAUTIFY_FLAG" val="#wm#"/>
  <p:tag name="KSO_WM_UNIT_FILL_FORE_SCHEMECOLOR_INDEX_1_BRIGHTNESS" val="0"/>
  <p:tag name="KSO_WM_UNIT_FILL_FORE_SCHEMECOLOR_INDEX_1" val="14"/>
  <p:tag name="KSO_WM_UNIT_FILL_FORE_SCHEMECOLOR_INDEX_1_POS" val="0"/>
  <p:tag name="KSO_WM_UNIT_FILL_FORE_SCHEMECOLOR_INDEX_1_TRANS" val="1"/>
  <p:tag name="KSO_WM_UNIT_FILL_FORE_SCHEMECOLOR_INDEX_2_BRIGHTNESS" val="0.8"/>
  <p:tag name="KSO_WM_UNIT_FILL_FORE_SCHEMECOLOR_INDEX_2" val="5"/>
  <p:tag name="KSO_WM_UNIT_FILL_FORE_SCHEMECOLOR_INDEX_2_POS" val="0.81"/>
  <p:tag name="KSO_WM_UNIT_FILL_FORE_SCHEMECOLOR_INDEX_2_TRANS" val="0.75"/>
  <p:tag name="KSO_WM_UNIT_FILL_GRADIENT_TYPE" val="0"/>
  <p:tag name="KSO_WM_UNIT_FILL_GRADIENT_ANGLE" val="90"/>
  <p:tag name="KSO_WM_UNIT_FILL_GRADIENT_DIRECTION" val="1"/>
  <p:tag name="KSO_WM_UNIT_LINE_FORE_SCHEMECOLOR_INDEX_BRIGHTNESS" val="0"/>
  <p:tag name="KSO_WM_UNIT_LINE_FILL_TYPE" val="2"/>
  <p:tag name="KSO_WM_UNIT_TEXT_FILL_FORE_SCHEMECOLOR_INDEX_BRIGHTNESS" val="0"/>
  <p:tag name="KSO_WM_UNIT_TEXT_FILL_TYPE" val="1"/>
  <p:tag name="KSO_WM_DIAGRAM_VERSION" val="3"/>
  <p:tag name="KSO_WM_DIAGRAM_COLOR_TRICK" val="3"/>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230964_1*n_h_i*1_1_5"/>
  <p:tag name="KSO_WM_TEMPLATE_CATEGORY" val="diagram"/>
  <p:tag name="KSO_WM_TEMPLATE_INDEX" val="20230964"/>
  <p:tag name="KSO_WM_UNIT_LAYERLEVEL" val="1_1_1"/>
  <p:tag name="KSO_WM_TAG_VERSION" val="3.0"/>
  <p:tag name="KSO_WM_DIAGRAM_MAX_ITEMCNT" val="6"/>
  <p:tag name="KSO_WM_DIAGRAM_MIN_ITEMCNT" val="2"/>
  <p:tag name="KSO_WM_DIAGRAM_VIRTUALLY_FRAME" val="{&quot;height&quot;:529,&quot;left&quot;:36.85,&quot;top&quot;:112.65000000000002,&quot;width&quot;:772.0910498514643}"/>
  <p:tag name="KSO_WM_DIAGRAM_COLOR_MATCH_VALUE" val="{&quot;shape&quot;:{&quot;fill&quot;:{&quot;gradient&quot;:[{&quot;brightness&quot;:0,&quot;colorType&quot;:2,&quot;pos&quot;:0,&quot;rgb&quot;:&quot;#ffffff&quot;,&quot;transparency&quot;:1},{&quot;brightness&quot;:0.800000011920929,&quot;colorType&quot;:1,&quot;foreColorIndex&quot;:5,&quot;pos&quot;:0.8100000023841858,&quot;transparency&quot;:0.75}],&quot;type&quot;:3},&quot;glow&quot;:{&quot;colorType&quot;:0},&quot;line&quot;:{&quot;solidLine&quot;:{&quot;brightness&quot;:0,&quot;colorType&quot;:1,&quot;foreColorIndex&quot;:5,&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5"/>
  <p:tag name="KSO_WM_DIAGRAM_USE_COLOR_VALUE" val="{&quot;color_scheme&quot;:1,&quot;color_type&quot;:1,&quot;theme_color_indexes&quot;:[9,9,9,9,9,9]}"/>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q_h_i"/>
  <p:tag name="KSO_WM_UNIT_INDEX" val="1_3_3"/>
  <p:tag name="KSO_WM_UNIT_ID" val="diagram20234387_2*q_h_i*1_3_3"/>
  <p:tag name="KSO_WM_TEMPLATE_CATEGORY" val="diagram"/>
  <p:tag name="KSO_WM_TEMPLATE_INDEX" val="20234387"/>
  <p:tag name="KSO_WM_UNIT_LAYERLEVEL" val="1_1_1"/>
  <p:tag name="KSO_WM_TAG_VERSION" val="3.0"/>
  <p:tag name="KSO_WM_DIAGRAM_VERSION" val="3"/>
  <p:tag name="KSO_WM_DIAGRAM_COLOR_TRICK" val="1"/>
  <p:tag name="KSO_WM_DIAGRAM_COLOR_TEXT_CAN_REMOVE" val="n"/>
  <p:tag name="KSO_WM_DIAGRAM_GROUP_CODE" val="q1-1"/>
  <p:tag name="KSO_WM_DIAGRAM_MAX_ITEMCNT" val="4"/>
  <p:tag name="KSO_WM_DIAGRAM_MIN_ITEMCNT" val="2"/>
  <p:tag name="KSO_WM_DIAGRAM_VIRTUALLY_FRAME" val="{&quot;height&quot;:727.8039387519627,&quot;left&quot;:-97.40016956637783,&quot;top&quot;:20.33359365144429,&quot;width&quot;:671.0024811751639}"/>
  <p:tag name="KSO_WM_DIAGRAM_COLOR_MATCH_VALUE" val="{&quot;shape&quot;:{&quot;fill&quot;:{&quot;solid&quot;:{&quot;brightness&quot;:0.3000000119209289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3"/>
  <p:tag name="KSO_WM_DIAGRAM_USE_COLOR_VALUE" val="{&quot;color_scheme&quot;:1,&quot;color_type&quot;:1,&quot;theme_color_indexes&quot;:[9,9,9,9,9,9]}"/>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q_h_i"/>
  <p:tag name="KSO_WM_UNIT_INDEX" val="1_2_3"/>
  <p:tag name="KSO_WM_UNIT_ID" val="diagram20234387_2*q_h_i*1_2_3"/>
  <p:tag name="KSO_WM_TEMPLATE_CATEGORY" val="diagram"/>
  <p:tag name="KSO_WM_TEMPLATE_INDEX" val="20234387"/>
  <p:tag name="KSO_WM_UNIT_LAYERLEVEL" val="1_1_1"/>
  <p:tag name="KSO_WM_TAG_VERSION" val="3.0"/>
  <p:tag name="KSO_WM_DIAGRAM_VERSION" val="3"/>
  <p:tag name="KSO_WM_DIAGRAM_COLOR_TRICK" val="1"/>
  <p:tag name="KSO_WM_DIAGRAM_COLOR_TEXT_CAN_REMOVE" val="n"/>
  <p:tag name="KSO_WM_DIAGRAM_GROUP_CODE" val="q1-1"/>
  <p:tag name="KSO_WM_DIAGRAM_MAX_ITEMCNT" val="4"/>
  <p:tag name="KSO_WM_DIAGRAM_MIN_ITEMCNT" val="2"/>
  <p:tag name="KSO_WM_DIAGRAM_VIRTUALLY_FRAME" val="{&quot;height&quot;:727.8039387519627,&quot;left&quot;:-97.40016956637783,&quot;top&quot;:20.33359365144429,&quot;width&quot;:671.0024811751639}"/>
  <p:tag name="KSO_WM_DIAGRAM_COLOR_MATCH_VALUE" val="{&quot;shape&quot;:{&quot;fill&quot;:{&quot;solid&quot;:{&quot;brightness&quot;:0.15000000596046448,&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15"/>
  <p:tag name="KSO_WM_DIAGRAM_USE_COLOR_VALUE" val="{&quot;color_scheme&quot;:1,&quot;color_type&quot;:1,&quot;theme_color_indexes&quot;:[9,9,9,9,9,9]}"/>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q_h_i"/>
  <p:tag name="KSO_WM_UNIT_INDEX" val="1_1_3"/>
  <p:tag name="KSO_WM_UNIT_ID" val="diagram20234387_2*q_h_i*1_1_3"/>
  <p:tag name="KSO_WM_TEMPLATE_CATEGORY" val="diagram"/>
  <p:tag name="KSO_WM_TEMPLATE_INDEX" val="20234387"/>
  <p:tag name="KSO_WM_UNIT_LAYERLEVEL" val="1_1_1"/>
  <p:tag name="KSO_WM_TAG_VERSION" val="3.0"/>
  <p:tag name="KSO_WM_DIAGRAM_VERSION" val="3"/>
  <p:tag name="KSO_WM_DIAGRAM_COLOR_TRICK" val="1"/>
  <p:tag name="KSO_WM_DIAGRAM_COLOR_TEXT_CAN_REMOVE" val="n"/>
  <p:tag name="KSO_WM_DIAGRAM_GROUP_CODE" val="q1-1"/>
  <p:tag name="KSO_WM_DIAGRAM_MAX_ITEMCNT" val="4"/>
  <p:tag name="KSO_WM_DIAGRAM_MIN_ITEMCNT" val="2"/>
  <p:tag name="KSO_WM_DIAGRAM_VIRTUALLY_FRAME" val="{&quot;height&quot;:727.8039387519627,&quot;left&quot;:-97.40016956637783,&quot;top&quot;:20.33359365144429,&quot;width&quot;:671.002481175163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9,9,9,9,9,9]}"/>
</p:tagLst>
</file>

<file path=ppt/tags/tag123.xml><?xml version="1.0" encoding="utf-8"?>
<p:tagLst xmlns:p="http://schemas.openxmlformats.org/presentationml/2006/main">
  <p:tag name="KSO_WM_UNIT_COMPATIBLE" val="0"/>
  <p:tag name="KSO_WM_UNIT_DIAGRAM_ISREFERUNIT" val="0"/>
  <p:tag name="KSO_WM_UNIT_INDEX" val="1_1"/>
  <p:tag name="KSO_WM_TEMPLATE_CATEGORY" val="diagram"/>
  <p:tag name="KSO_WM_UNIT_LAYERLEVEL" val="1_1"/>
  <p:tag name="KSO_WM_DIAGRAM_VERSION" val="3"/>
  <p:tag name="KSO_WM_DIAGRAM_COLOR_TEXT_CAN_REMOVE" val="n"/>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IRTUALLY_FRAME" val="{&quot;height&quot;:727.8039387519627,&quot;left&quot;:-97.40016956637783,&quot;top&quot;:20.33359365144429,&quot;width&quot;:671.0024811751639}"/>
  <p:tag name="KSO_WM_DIAGRAM_MAX_ITEMCNT" val="4"/>
  <p:tag name="KSO_WM_DIAGRAM_COLOR_TRICK" val="1"/>
  <p:tag name="KSO_WM_DIAGRAM_GROUP_CODE" val="q1-1"/>
  <p:tag name="KSO_WM_TAG_VERSION" val="3.0"/>
  <p:tag name="KSO_WM_TEMPLATE_INDEX" val="20234387"/>
  <p:tag name="KSO_WM_UNIT_ID" val="diagram20234387_2*q_i*1_1"/>
  <p:tag name="KSO_WM_UNIT_TYPE" val="q_i"/>
  <p:tag name="KSO_WM_UNIT_DIAGRAM_ISNUMVISUAL" val="0"/>
  <p:tag name="KSO_WM_UNIT_HIGHLIGHT" val="0"/>
  <p:tag name="KSO_WM_UNIT_FILL_TYPE" val="1"/>
  <p:tag name="KSO_WM_UNIT_FILL_FORE_SCHEMECOLOR_INDEX" val="2"/>
  <p:tag name="KSO_WM_UNIT_FILL_FORE_SCHEMECOLOR_INDEX_BRIGHTNESS" val="0"/>
  <p:tag name="KSO_WM_UNIT_TEXT_FILL_FORE_SCHEMECOLOR_INDEX" val="1"/>
  <p:tag name="KSO_WM_UNIT_TEXT_FILL_TYPE" val="1"/>
  <p:tag name="KSO_WM_BEAUTIFY_FLAG" val="#wm#"/>
  <p:tag name="KSO_WM_DIAGRAM_USE_COLOR_VALUE" val="{&quot;color_scheme&quot;:1,&quot;color_type&quot;:1,&quot;theme_color_indexes&quot;:[9,9,9,9,9,9]}"/>
</p:tagLst>
</file>

<file path=ppt/tags/tag124.xml><?xml version="1.0" encoding="utf-8"?>
<p:tagLst xmlns:p="http://schemas.openxmlformats.org/presentationml/2006/main">
  <p:tag name="KSO_WM_UNIT_SUBTYPE" val="a"/>
  <p:tag name="KSO_WM_UNIT_NOCLEAR" val="0"/>
  <p:tag name="KSO_WM_UNIT_VALUE" val="80"/>
  <p:tag name="KSO_WM_UNIT_HIGHLIGHT" val="0"/>
  <p:tag name="KSO_WM_UNIT_COMPATIBLE" val="0"/>
  <p:tag name="KSO_WM_UNIT_DIAGRAM_ISNUMVISUAL" val="0"/>
  <p:tag name="KSO_WM_UNIT_DIAGRAM_ISREFERUNIT" val="0"/>
  <p:tag name="KSO_WM_UNIT_TYPE" val="q_h_f"/>
  <p:tag name="KSO_WM_UNIT_INDEX" val="1_1_1"/>
  <p:tag name="KSO_WM_UNIT_ID" val="diagram20234387_2*q_h_f*1_1_1"/>
  <p:tag name="KSO_WM_TEMPLATE_CATEGORY" val="diagram"/>
  <p:tag name="KSO_WM_TEMPLATE_INDEX" val="20234387"/>
  <p:tag name="KSO_WM_UNIT_LAYERLEVEL" val="1_1_1"/>
  <p:tag name="KSO_WM_TAG_VERSION" val="3.0"/>
  <p:tag name="KSO_WM_DIAGRAM_VERSION" val="3"/>
  <p:tag name="KSO_WM_DIAGRAM_COLOR_TRICK" val="1"/>
  <p:tag name="KSO_WM_DIAGRAM_COLOR_TEXT_CAN_REMOVE" val="n"/>
  <p:tag name="KSO_WM_DIAGRAM_GROUP_CODE" val="q1-1"/>
  <p:tag name="KSO_WM_DIAGRAM_MAX_ITEMCNT" val="4"/>
  <p:tag name="KSO_WM_DIAGRAM_MIN_ITEMCNT" val="2"/>
  <p:tag name="KSO_WM_DIAGRAM_VIRTUALLY_FRAME" val="{&quot;height&quot;:727.8039387519627,&quot;left&quot;:-97.40016956637783,&quot;top&quot;:20.33359365144429,&quot;width&quot;:671.00248117516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9,9,9,9,9,9]}"/>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q_h_i"/>
  <p:tag name="KSO_WM_UNIT_INDEX" val="1_1_1"/>
  <p:tag name="KSO_WM_UNIT_ID" val="diagram20234387_2*q_h_i*1_1_1"/>
  <p:tag name="KSO_WM_TEMPLATE_CATEGORY" val="diagram"/>
  <p:tag name="KSO_WM_TEMPLATE_INDEX" val="20234387"/>
  <p:tag name="KSO_WM_UNIT_LAYERLEVEL" val="1_1_1"/>
  <p:tag name="KSO_WM_TAG_VERSION" val="3.0"/>
  <p:tag name="KSO_WM_DIAGRAM_VERSION" val="3"/>
  <p:tag name="KSO_WM_DIAGRAM_COLOR_TRICK" val="1"/>
  <p:tag name="KSO_WM_DIAGRAM_COLOR_TEXT_CAN_REMOVE" val="n"/>
  <p:tag name="KSO_WM_DIAGRAM_GROUP_CODE" val="q1-1"/>
  <p:tag name="KSO_WM_DIAGRAM_MAX_ITEMCNT" val="4"/>
  <p:tag name="KSO_WM_DIAGRAM_MIN_ITEMCNT" val="2"/>
  <p:tag name="KSO_WM_DIAGRAM_VIRTUALLY_FRAME" val="{&quot;height&quot;:727.8039387519627,&quot;left&quot;:-97.40016956637783,&quot;top&quot;:20.33359365144429,&quot;width&quot;:671.00248117516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DIAGRAM_USE_COLOR_VALUE" val="{&quot;color_scheme&quot;:1,&quot;color_type&quot;:1,&quot;theme_color_indexes&quot;:[9,9,9,9,9,9]}"/>
</p:tagLst>
</file>

<file path=ppt/tags/tag126.xml><?xml version="1.0" encoding="utf-8"?>
<p:tagLst xmlns:p="http://schemas.openxmlformats.org/presentationml/2006/main">
  <p:tag name="KSO_WM_UNIT_SUBTYPE" val="a"/>
  <p:tag name="KSO_WM_UNIT_NOCLEAR" val="0"/>
  <p:tag name="KSO_WM_UNIT_VALUE" val="80"/>
  <p:tag name="KSO_WM_UNIT_HIGHLIGHT" val="0"/>
  <p:tag name="KSO_WM_UNIT_COMPATIBLE" val="0"/>
  <p:tag name="KSO_WM_UNIT_DIAGRAM_ISNUMVISUAL" val="0"/>
  <p:tag name="KSO_WM_UNIT_DIAGRAM_ISREFERUNIT" val="0"/>
  <p:tag name="KSO_WM_UNIT_TYPE" val="q_h_f"/>
  <p:tag name="KSO_WM_UNIT_INDEX" val="1_1_1"/>
  <p:tag name="KSO_WM_UNIT_ID" val="diagram20234387_2*q_h_f*1_1_1"/>
  <p:tag name="KSO_WM_TEMPLATE_CATEGORY" val="diagram"/>
  <p:tag name="KSO_WM_TEMPLATE_INDEX" val="20234387"/>
  <p:tag name="KSO_WM_UNIT_LAYERLEVEL" val="1_1_1"/>
  <p:tag name="KSO_WM_TAG_VERSION" val="3.0"/>
  <p:tag name="KSO_WM_DIAGRAM_VERSION" val="3"/>
  <p:tag name="KSO_WM_DIAGRAM_COLOR_TRICK" val="1"/>
  <p:tag name="KSO_WM_DIAGRAM_COLOR_TEXT_CAN_REMOVE" val="n"/>
  <p:tag name="KSO_WM_DIAGRAM_GROUP_CODE" val="q1-1"/>
  <p:tag name="KSO_WM_DIAGRAM_MAX_ITEMCNT" val="4"/>
  <p:tag name="KSO_WM_DIAGRAM_MIN_ITEMCNT" val="2"/>
  <p:tag name="KSO_WM_DIAGRAM_VIRTUALLY_FRAME" val="{&quot;height&quot;:727.8039387519627,&quot;left&quot;:-97.40016956637783,&quot;top&quot;:20.33359365144429,&quot;width&quot;:671.00248117516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9,9,9,9,9,9]}"/>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q_h_i"/>
  <p:tag name="KSO_WM_UNIT_INDEX" val="1_1_1"/>
  <p:tag name="KSO_WM_UNIT_ID" val="diagram20234387_2*q_h_i*1_1_1"/>
  <p:tag name="KSO_WM_TEMPLATE_CATEGORY" val="diagram"/>
  <p:tag name="KSO_WM_TEMPLATE_INDEX" val="20234387"/>
  <p:tag name="KSO_WM_UNIT_LAYERLEVEL" val="1_1_1"/>
  <p:tag name="KSO_WM_TAG_VERSION" val="3.0"/>
  <p:tag name="KSO_WM_DIAGRAM_VERSION" val="3"/>
  <p:tag name="KSO_WM_DIAGRAM_COLOR_TRICK" val="1"/>
  <p:tag name="KSO_WM_DIAGRAM_COLOR_TEXT_CAN_REMOVE" val="n"/>
  <p:tag name="KSO_WM_DIAGRAM_GROUP_CODE" val="q1-1"/>
  <p:tag name="KSO_WM_DIAGRAM_MAX_ITEMCNT" val="4"/>
  <p:tag name="KSO_WM_DIAGRAM_MIN_ITEMCNT" val="2"/>
  <p:tag name="KSO_WM_DIAGRAM_VIRTUALLY_FRAME" val="{&quot;height&quot;:727.8039387519627,&quot;left&quot;:-97.40016956637783,&quot;top&quot;:20.33359365144429,&quot;width&quot;:671.00248117516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DIAGRAM_USE_COLOR_VALUE" val="{&quot;color_scheme&quot;:1,&quot;color_type&quot;:1,&quot;theme_color_indexes&quot;:[9,9,9,9,9,9]}"/>
</p:tagLst>
</file>

<file path=ppt/tags/tag12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25978,3314426]}"/>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6"/>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6"/>
  <p:tag name="KSO_WM_DIAGRAM_VERSION" val="3"/>
  <p:tag name="KSO_WM_DIAGRAM_COLOR_TRICK" val="1"/>
  <p:tag name="KSO_WM_DIAGRAM_COLOR_TEXT_CAN_REMOVE" val="n"/>
  <p:tag name="KSO_WM_DIAGRAM_MAX_ITEMCNT" val="5"/>
  <p:tag name="KSO_WM_DIAGRAM_MIN_ITEMCNT" val="3"/>
  <p:tag name="KSO_WM_DIAGRAM_VIRTUALLY_FRAME" val="{&quot;height&quot;:590.670355133125,&quot;left&quot;:-21.281510310899648,&quot;top&quot;:176.1796448668751,&quot;width&quot;:458.9085626721776}"/>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9,9,9,9,9,9]}"/>
</p:tagLst>
</file>

<file path=ppt/tags/tag13.xml><?xml version="1.0" encoding="utf-8"?>
<p:tagLst xmlns:p="http://schemas.openxmlformats.org/presentationml/2006/main">
  <p:tag name="KSO_WM_BEAUTIFY_FLAG" val="#wm#"/>
  <p:tag name="KSO_WM_DIAGRAM_VERSION" val="3"/>
  <p:tag name="KSO_WM_DIAGRAM_COLOR_TRICK" val="3"/>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0964_1*n_h_i*1_1_2"/>
  <p:tag name="KSO_WM_TEMPLATE_CATEGORY" val="diagram"/>
  <p:tag name="KSO_WM_TEMPLATE_INDEX" val="20230964"/>
  <p:tag name="KSO_WM_UNIT_LAYERLEVEL" val="1_1_1"/>
  <p:tag name="KSO_WM_TAG_VERSION" val="3.0"/>
  <p:tag name="KSO_WM_DIAGRAM_MAX_ITEMCNT" val="6"/>
  <p:tag name="KSO_WM_DIAGRAM_MIN_ITEMCNT" val="2"/>
  <p:tag name="KSO_WM_DIAGRAM_VIRTUALLY_FRAME" val="{&quot;height&quot;:529,&quot;left&quot;:36.85,&quot;top&quot;:112.65000000000002,&quot;width&quot;:772.0910498514643}"/>
  <p:tag name="KSO_WM_DIAGRAM_COLOR_MATCH_VALUE" val="{&quot;shape&quot;:{&quot;fill&quot;:{&quot;type&quot;:0},&quot;glow&quot;:{&quot;colorType&quot;:0},&quot;line&quot;:{&quot;gradient&quot;:[{&quot;brightness&quot;:0,&quot;colorType&quot;:1,&quot;foreColorIndex&quot;:5,&quot;pos&quot;:0.4000000059604645,&quot;transparency&quot;:0.6499999761581421},{&quot;brightness&quot;:0.6000000238418579,&quot;colorType&quot;:1,&quot;foreColorIndex&quot;:5,&quot;pos&quot;:0.8799999952316284,&quot;transparency&quot;:0},{&quot;brightness&quot;:0,&quot;colorType&quot;:1,&quot;foreColorIndex&quot;:5,&quot;pos&quot;:1,&quot;transparency&quot;:0.6499999761581421},{&quot;brightness&quot;:0,&quot;colorType&quot;:1,&quot;foreColorIndex&quot;:5,&quot;pos&quot;:0.07000000029802322,&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9,9,9,9,9,9]}"/>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1"/>
  <p:tag name="KSO_WM_UNIT_ID" val="diagram20236919_1*m_h_i*1_1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UNIT_TEXT_FILL_TYPE" val="1"/>
  <p:tag name="KSO_WM_DIAGRAM_GROUP_CODE" val="m1-1"/>
  <p:tag name="KSO_WM_DIAGRAM_VERSION" val="3"/>
  <p:tag name="KSO_WM_DIAGRAM_COLOR_TRICK" val="1"/>
  <p:tag name="KSO_WM_DIAGRAM_COLOR_TEXT_CAN_REMOVE" val="n"/>
  <p:tag name="KSO_WM_DIAGRAM_MAX_ITEMCNT" val="5"/>
  <p:tag name="KSO_WM_DIAGRAM_MIN_ITEMCNT" val="3"/>
  <p:tag name="KSO_WM_DIAGRAM_VIRTUALLY_FRAME" val="{&quot;height&quot;:590.670355133125,&quot;left&quot;:-21.281510310899648,&quot;top&quot;:176.1796448668751,&quot;width&quot;:458.9085626721776}"/>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4699999988079071,&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9,9,9,9,9,9]}"/>
</p:tagLst>
</file>

<file path=ppt/tags/tag13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6919_1*m_h_f*1_1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3"/>
  <p:tag name="KSO_WM_DIAGRAM_VIRTUALLY_FRAME" val="{&quot;height&quot;:590.670355133125,&quot;left&quot;:-21.281510310899648,&quot;top&quot;:176.1796448668751,&quot;width&quot;:458.90856267217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9,9,9,9,9,9]}"/>
</p:tagLst>
</file>

<file path=ppt/tags/tag1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1_1"/>
  <p:tag name="KSO_WM_UNIT_ID" val="diagram20236919_1*m_h_a*1_1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3"/>
  <p:tag name="KSO_WM_DIAGRAM_VIRTUALLY_FRAME" val="{&quot;height&quot;:590.670355133125,&quot;left&quot;:-21.281510310899648,&quot;top&quot;:176.1796448668751,&quot;width&quot;:458.90856267217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9,9,9,9,9,9]}"/>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1"/>
  <p:tag name="KSO_WM_UNIT_ID" val="diagram20236919_1*m_h_i*1_3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UNIT_TEXT_FILL_TYPE" val="1"/>
  <p:tag name="KSO_WM_DIAGRAM_GROUP_CODE" val="m1-1"/>
  <p:tag name="KSO_WM_DIAGRAM_VERSION" val="3"/>
  <p:tag name="KSO_WM_DIAGRAM_COLOR_TRICK" val="1"/>
  <p:tag name="KSO_WM_DIAGRAM_COLOR_TEXT_CAN_REMOVE" val="n"/>
  <p:tag name="KSO_WM_DIAGRAM_MAX_ITEMCNT" val="5"/>
  <p:tag name="KSO_WM_DIAGRAM_MIN_ITEMCNT" val="3"/>
  <p:tag name="KSO_WM_DIAGRAM_VIRTUALLY_FRAME" val="{&quot;height&quot;:590.670355133125,&quot;left&quot;:-21.281510310899648,&quot;top&quot;:176.1796448668751,&quot;width&quot;:458.9085626721776}"/>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4699999988079071,&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9,9,9,9,9,9]}"/>
</p:tagLst>
</file>

<file path=ppt/tags/tag13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6919_1*m_h_f*1_3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3"/>
  <p:tag name="KSO_WM_DIAGRAM_VIRTUALLY_FRAME" val="{&quot;height&quot;:590.670355133125,&quot;left&quot;:-21.281510310899648,&quot;top&quot;:176.1796448668751,&quot;width&quot;:458.90856267217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9,9,9,9,9,9]}"/>
</p:tagLst>
</file>

<file path=ppt/tags/tag1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3_1"/>
  <p:tag name="KSO_WM_UNIT_ID" val="diagram20236919_1*m_h_a*1_3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3"/>
  <p:tag name="KSO_WM_DIAGRAM_VIRTUALLY_FRAME" val="{&quot;height&quot;:590.670355133125,&quot;left&quot;:-21.281510310899648,&quot;top&quot;:176.1796448668751,&quot;width&quot;:458.90856267217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9,9,9,9,9,9]}"/>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2_1"/>
  <p:tag name="KSO_WM_UNIT_ID" val="diagram20236919_1*m_h_i*1_2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UNIT_TEXT_FILL_TYPE" val="1"/>
  <p:tag name="KSO_WM_DIAGRAM_GROUP_CODE" val="m1-1"/>
  <p:tag name="KSO_WM_DIAGRAM_VERSION" val="3"/>
  <p:tag name="KSO_WM_DIAGRAM_COLOR_TRICK" val="1"/>
  <p:tag name="KSO_WM_DIAGRAM_COLOR_TEXT_CAN_REMOVE" val="n"/>
  <p:tag name="KSO_WM_DIAGRAM_MAX_ITEMCNT" val="5"/>
  <p:tag name="KSO_WM_DIAGRAM_MIN_ITEMCNT" val="3"/>
  <p:tag name="KSO_WM_DIAGRAM_VIRTUALLY_FRAME" val="{&quot;height&quot;:590.670355133125,&quot;left&quot;:-21.281510310899648,&quot;top&quot;:176.1796448668751,&quot;width&quot;:458.9085626721776}"/>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4699999988079071,&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9,9,9,9,9,9]}"/>
</p:tagLst>
</file>

<file path=ppt/tags/tag13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6919_1*m_h_f*1_2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3"/>
  <p:tag name="KSO_WM_DIAGRAM_VIRTUALLY_FRAME" val="{&quot;height&quot;:590.670355133125,&quot;left&quot;:-21.281510310899648,&quot;top&quot;:176.1796448668751,&quot;width&quot;:458.90856267217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9,9,9,9,9,9]}"/>
</p:tagLst>
</file>

<file path=ppt/tags/tag13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2_1"/>
  <p:tag name="KSO_WM_UNIT_ID" val="diagram20236919_1*m_h_a*1_2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3"/>
  <p:tag name="KSO_WM_DIAGRAM_VIRTUALLY_FRAME" val="{&quot;height&quot;:590.670355133125,&quot;left&quot;:-21.281510310899648,&quot;top&quot;:176.1796448668751,&quot;width&quot;:458.90856267217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9,9,9,9,9,9]}"/>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2"/>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2"/>
  <p:tag name="KSO_WM_DIAGRAM_VERSION" val="3"/>
  <p:tag name="KSO_WM_DIAGRAM_COLOR_TRICK" val="1"/>
  <p:tag name="KSO_WM_DIAGRAM_COLOR_TEXT_CAN_REMOVE" val="n"/>
  <p:tag name="KSO_WM_DIAGRAM_MAX_ITEMCNT" val="5"/>
  <p:tag name="KSO_WM_DIAGRAM_MIN_ITEMCNT" val="3"/>
  <p:tag name="KSO_WM_DIAGRAM_VIRTUALLY_FRAME" val="{&quot;height&quot;:590.670355133125,&quot;left&quot;:-21.281510310899648,&quot;top&quot;:176.1796448668751,&quot;width&quot;:458.9085626721776}"/>
  <p:tag name="KSO_WM_DIAGRAM_COLOR_MATCH_VALUE" val="{&quot;shape&quot;:{&quot;fill&quot;:{&quot;gradient&quot;:[{&quot;brightness&quot;:0,&quot;colorType&quot;:1,&quot;foreColorIndex&quot;:5,&quot;pos&quot;:1,&quot;transparency&quot;:0.6499999761581421},{&quot;brightness&quot;:0,&quot;colorType&quot;:1,&quot;foreColorIndex&quot;:5,&quot;pos&quot;:0,&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9,9,9,9,9,9]}"/>
</p:tagLst>
</file>

<file path=ppt/tags/tag14.xml><?xml version="1.0" encoding="utf-8"?>
<p:tagLst xmlns:p="http://schemas.openxmlformats.org/presentationml/2006/main">
  <p:tag name="KSO_WM_BEAUTIFY_FLAG" val="#wm#"/>
  <p:tag name="KSO_WM_DIAGRAM_VERSION" val="3"/>
  <p:tag name="KSO_WM_DIAGRAM_COLOR_TRICK" val="3"/>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0964_1*n_h_i*1_1_3"/>
  <p:tag name="KSO_WM_TEMPLATE_CATEGORY" val="diagram"/>
  <p:tag name="KSO_WM_TEMPLATE_INDEX" val="20230964"/>
  <p:tag name="KSO_WM_UNIT_LAYERLEVEL" val="1_1_1"/>
  <p:tag name="KSO_WM_TAG_VERSION" val="3.0"/>
  <p:tag name="KSO_WM_DIAGRAM_MAX_ITEMCNT" val="6"/>
  <p:tag name="KSO_WM_DIAGRAM_MIN_ITEMCNT" val="2"/>
  <p:tag name="KSO_WM_DIAGRAM_VIRTUALLY_FRAME" val="{&quot;height&quot;:529,&quot;left&quot;:36.85,&quot;top&quot;:112.65000000000002,&quot;width&quot;:772.0910498514643}"/>
  <p:tag name="KSO_WM_DIAGRAM_COLOR_MATCH_VALUE" val="{&quot;shape&quot;:{&quot;fill&quot;:{&quot;type&quot;:0},&quot;glow&quot;:{&quot;colorType&quot;:0},&quot;line&quot;:{&quot;gradient&quot;:[{&quot;brightness&quot;:0,&quot;colorType&quot;:1,&quot;foreColorIndex&quot;:5,&quot;pos&quot;:0.4000000059604645,&quot;transparency&quot;:0.6499999761581421},{&quot;brightness&quot;:0.6000000238418579,&quot;colorType&quot;:1,&quot;foreColorIndex&quot;:5,&quot;pos&quot;:0.8799999952316284,&quot;transparency&quot;:0},{&quot;brightness&quot;:0,&quot;colorType&quot;:1,&quot;foreColorIndex&quot;:5,&quot;pos&quot;:1,&quot;transparency&quot;:0.6499999761581421},{&quot;brightness&quot;:0,&quot;colorType&quot;:1,&quot;foreColorIndex&quot;:5,&quot;pos&quot;:0.07000000029802322,&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9,9,9,9,9,9]}"/>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3"/>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3"/>
  <p:tag name="KSO_WM_DIAGRAM_VERSION" val="3"/>
  <p:tag name="KSO_WM_DIAGRAM_COLOR_TRICK" val="1"/>
  <p:tag name="KSO_WM_DIAGRAM_COLOR_TEXT_CAN_REMOVE" val="n"/>
  <p:tag name="KSO_WM_DIAGRAM_MAX_ITEMCNT" val="5"/>
  <p:tag name="KSO_WM_DIAGRAM_MIN_ITEMCNT" val="3"/>
  <p:tag name="KSO_WM_DIAGRAM_VIRTUALLY_FRAME" val="{&quot;height&quot;:590.670355133125,&quot;left&quot;:-21.281510310899648,&quot;top&quot;:176.1796448668751,&quot;width&quot;:458.9085626721776}"/>
  <p:tag name="KSO_WM_DIAGRAM_COLOR_MATCH_VALUE" val="{&quot;shape&quot;:{&quot;fill&quot;:{&quot;type&quot;:0},&quot;glow&quot;:{&quot;colorType&quot;:0},&quot;line&quot;:{&quot;gradient&quot;:[{&quot;brightness&quot;:0,&quot;colorType&quot;:1,&quot;foreColorIndex&quot;:5,&quot;pos&quot;:0.25999999046325684,&quot;transparency&quot;:1},{&quot;brightness&quot;:0,&quot;colorType&quot;:1,&quot;foreColorIndex&quot;:5,&quot;pos&quot;:1,&quot;transparency&quot;:0.33000001311302185}],&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9,9,9,9,9,9]}"/>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4"/>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4"/>
  <p:tag name="KSO_WM_DIAGRAM_VERSION" val="3"/>
  <p:tag name="KSO_WM_DIAGRAM_COLOR_TRICK" val="1"/>
  <p:tag name="KSO_WM_DIAGRAM_COLOR_TEXT_CAN_REMOVE" val="n"/>
  <p:tag name="KSO_WM_DIAGRAM_MAX_ITEMCNT" val="5"/>
  <p:tag name="KSO_WM_DIAGRAM_MIN_ITEMCNT" val="3"/>
  <p:tag name="KSO_WM_DIAGRAM_VIRTUALLY_FRAME" val="{&quot;height&quot;:590.670355133125,&quot;left&quot;:-21.281510310899648,&quot;top&quot;:176.1796448668751,&quot;width&quot;:458.9085626721776}"/>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9,9,9,9,9,9]}"/>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5"/>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5"/>
  <p:tag name="KSO_WM_DIAGRAM_VERSION" val="3"/>
  <p:tag name="KSO_WM_DIAGRAM_COLOR_TRICK" val="1"/>
  <p:tag name="KSO_WM_DIAGRAM_COLOR_TEXT_CAN_REMOVE" val="n"/>
  <p:tag name="KSO_WM_DIAGRAM_MAX_ITEMCNT" val="5"/>
  <p:tag name="KSO_WM_DIAGRAM_MIN_ITEMCNT" val="3"/>
  <p:tag name="KSO_WM_DIAGRAM_VIRTUALLY_FRAME" val="{&quot;height&quot;:590.670355133125,&quot;left&quot;:-21.281510310899648,&quot;top&quot;:176.1796448668751,&quot;width&quot;:458.9085626721776}"/>
  <p:tag name="KSO_WM_DIAGRAM_COLOR_MATCH_VALUE" val="{&quot;shape&quot;:{&quot;fill&quot;:{&quot;gradient&quot;:[{&quot;brightness&quot;:0,&quot;colorType&quot;:1,&quot;foreColorIndex&quot;:5,&quot;pos&quot;:0,&quot;transparency&quot;:0.5},{&quot;brightness&quot;:0,&quot;colorType&quot;:1,&quot;foreColorIndex&quot;:5,&quot;pos&quot;:0.4099999964237213,&quot;transparency&quot;:0.800000011920929},{&quot;brightness&quot;:0.800000011920929,&quot;colorType&quot;:1,&quot;foreColorIndex&quot;:5,&quot;pos&quot;:1,&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9,9,9,9,9,9]}"/>
</p:tagLst>
</file>

<file path=ppt/tags/tag14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27682]}"/>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resource_record_key" val="{&quot;65&quot;:[20205081],&quot;70&quot;:[3314594,3319296,3314418,3312115,3312113,3327641,3314659,3325996,3314300,3315984,3312644,3325978,3314426,3327682]}"/>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594,331929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2_1_2"/>
  <p:tag name="KSO_WM_UNIT_ID" val="diagram20230316_1*o_h_i*2_1_2"/>
  <p:tag name="KSO_WM_TEMPLATE_CATEGORY" val="diagram"/>
  <p:tag name="KSO_WM_TEMPLATE_INDEX" val="202303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65.4,&quot;left&quot;:-7.1723389398487,&quot;top&quot;:253.3,&quot;width&quot;:419.7477420402068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9,9,9,9,9,9]}"/>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2_2_2"/>
  <p:tag name="KSO_WM_UNIT_ID" val="diagram20230316_1*o_h_i*2_2_2"/>
  <p:tag name="KSO_WM_TEMPLATE_CATEGORY" val="diagram"/>
  <p:tag name="KSO_WM_TEMPLATE_INDEX" val="202303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65.4,&quot;left&quot;:-7.1723389398487,&quot;top&quot;:253.3,&quot;width&quot;:419.7477420402068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9,9,9,9,9,9]}"/>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o1-1"/>
  <p:tag name="KSO_WM_UNIT_TYPE" val="o_h_a"/>
  <p:tag name="KSO_WM_UNIT_INDEX" val="2_1_1"/>
  <p:tag name="KSO_WM_UNIT_ID" val="diagram20230316_1*o_h_a*2_1_1"/>
  <p:tag name="KSO_WM_TEMPLATE_CATEGORY" val="diagram"/>
  <p:tag name="KSO_WM_TEMPLATE_INDEX" val="20230316"/>
  <p:tag name="KSO_WM_UNIT_LAYERLEVEL" val="1_1_1"/>
  <p:tag name="KSO_WM_TAG_VERSION" val="3.0"/>
  <p:tag name="KSO_WM_DIAGRAM_VERSION" val="3"/>
  <p:tag name="KSO_WM_DIAGRAM_COLOR_TRICK" val="1"/>
  <p:tag name="KSO_WM_DIAGRAM_COLOR_TEXT_CAN_REMOVE" val="n"/>
  <p:tag name="KSO_WM_UNIT_VALUE" val="26"/>
  <p:tag name="KSO_WM_DIAGRAM_MAX_ITEMCNT" val="6"/>
  <p:tag name="KSO_WM_DIAGRAM_MIN_ITEMCNT" val="2"/>
  <p:tag name="KSO_WM_DIAGRAM_VIRTUALLY_FRAME" val="{&quot;height&quot;:265.4,&quot;left&quot;:-7.1723389398487,&quot;top&quot;:253.3,&quot;width&quot;:419.74774204020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9,9,9,9,9,9]}"/>
</p:tagLst>
</file>

<file path=ppt/tags/tag2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2_1_1"/>
  <p:tag name="KSO_WM_UNIT_ID" val="diagram20230316_1*o_h_f*2_1_1"/>
  <p:tag name="KSO_WM_TEMPLATE_CATEGORY" val="diagram"/>
  <p:tag name="KSO_WM_TEMPLATE_INDEX" val="20230316"/>
  <p:tag name="KSO_WM_UNIT_LAYERLEVEL" val="1_1_1"/>
  <p:tag name="KSO_WM_TAG_VERSION" val="3.0"/>
  <p:tag name="KSO_WM_UNIT_VALUE" val="60"/>
  <p:tag name="KSO_WM_DIAGRAM_VERSION" val="3"/>
  <p:tag name="KSO_WM_DIAGRAM_COLOR_TRICK" val="1"/>
  <p:tag name="KSO_WM_DIAGRAM_COLOR_TEXT_CAN_REMOVE" val="n"/>
  <p:tag name="KSO_WM_DIAGRAM_MAX_ITEMCNT" val="6"/>
  <p:tag name="KSO_WM_DIAGRAM_MIN_ITEMCNT" val="2"/>
  <p:tag name="KSO_WM_DIAGRAM_VIRTUALLY_FRAME" val="{&quot;height&quot;:265.4,&quot;left&quot;:-7.1723389398487,&quot;top&quot;:253.3,&quot;width&quot;:419.74774204020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9,9,9,9,9,9]}"/>
</p:tagLst>
</file>

<file path=ppt/tags/tag2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o1-1"/>
  <p:tag name="KSO_WM_UNIT_TYPE" val="o_h_a"/>
  <p:tag name="KSO_WM_UNIT_INDEX" val="2_2_1"/>
  <p:tag name="KSO_WM_UNIT_ID" val="diagram20230316_1*o_h_a*2_2_1"/>
  <p:tag name="KSO_WM_TEMPLATE_CATEGORY" val="diagram"/>
  <p:tag name="KSO_WM_TEMPLATE_INDEX" val="20230316"/>
  <p:tag name="KSO_WM_UNIT_LAYERLEVEL" val="1_1_1"/>
  <p:tag name="KSO_WM_TAG_VERSION" val="3.0"/>
  <p:tag name="KSO_WM_UNIT_VALUE" val="24"/>
  <p:tag name="KSO_WM_DIAGRAM_VERSION" val="3"/>
  <p:tag name="KSO_WM_DIAGRAM_COLOR_TRICK" val="1"/>
  <p:tag name="KSO_WM_DIAGRAM_COLOR_TEXT_CAN_REMOVE" val="n"/>
  <p:tag name="KSO_WM_DIAGRAM_MAX_ITEMCNT" val="6"/>
  <p:tag name="KSO_WM_DIAGRAM_MIN_ITEMCNT" val="2"/>
  <p:tag name="KSO_WM_DIAGRAM_VIRTUALLY_FRAME" val="{&quot;height&quot;:265.4,&quot;left&quot;:-7.1723389398487,&quot;top&quot;:253.3,&quot;width&quot;:419.74774204020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9,9,9,9,9,9]}"/>
</p:tagLst>
</file>

<file path=ppt/tags/tag2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2_2_1"/>
  <p:tag name="KSO_WM_UNIT_ID" val="diagram20230316_1*o_h_f*2_2_1"/>
  <p:tag name="KSO_WM_TEMPLATE_CATEGORY" val="diagram"/>
  <p:tag name="KSO_WM_TEMPLATE_INDEX" val="20230316"/>
  <p:tag name="KSO_WM_UNIT_LAYERLEVEL" val="1_1_1"/>
  <p:tag name="KSO_WM_TAG_VERSION" val="3.0"/>
  <p:tag name="KSO_WM_UNIT_VALUE" val="54"/>
  <p:tag name="KSO_WM_DIAGRAM_VERSION" val="3"/>
  <p:tag name="KSO_WM_DIAGRAM_COLOR_TRICK" val="1"/>
  <p:tag name="KSO_WM_DIAGRAM_COLOR_TEXT_CAN_REMOVE" val="n"/>
  <p:tag name="KSO_WM_DIAGRAM_MAX_ITEMCNT" val="6"/>
  <p:tag name="KSO_WM_DIAGRAM_MIN_ITEMCNT" val="2"/>
  <p:tag name="KSO_WM_DIAGRAM_VIRTUALLY_FRAME" val="{&quot;height&quot;:265.4,&quot;left&quot;:-7.1723389398487,&quot;top&quot;:253.3,&quot;width&quot;:419.74774204020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你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9,9,9,9,9,9]}"/>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2_2_1"/>
  <p:tag name="KSO_WM_UNIT_ID" val="diagram20230316_1*o_h_i*2_2_1"/>
  <p:tag name="KSO_WM_TEMPLATE_CATEGORY" val="diagram"/>
  <p:tag name="KSO_WM_TEMPLATE_INDEX" val="202303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65.4,&quot;left&quot;:-7.1723389398487,&quot;top&quot;:253.3,&quot;width&quot;:419.74774204020684}"/>
  <p:tag name="KSO_WM_DIAGRAM_COLOR_MATCH_VALUE" val="{&quot;shape&quot;:{&quot;fill&quot;:{&quot;gradient&quot;:[{&quot;brightness&quot;:0,&quot;colorType&quot;:1,&quot;foreColorIndex&quot;:5,&quot;pos&quot;:0,&quot;transparency&quot;:0.800000011920929},{&quot;brightness&quot;:0,&quot;colorType&quot;:1,&quot;foreColorIndex&quot;:5,&quot;pos&quot;:0.6600000262260437,&quot;transparency&quot;:0.30000001192092896},{&quot;brightness&quot;:0,&quot;colorType&quot;:1,&quot;foreColorIndex&quot;:5,&quot;pos&quot;:1,&quot;transparency&quot;:0.4000000059604645}],&quot;type&quot;:3},&quot;glow&quot;:{&quot;colorType&quot;:0},&quot;line&quot;:{&quot;gradient&quot;:[{&quot;brightness&quot;:0.949999988079071,&quot;colorType&quot;:1,&quot;foreColorIndex&quot;:5,&quot;pos&quot;:0.3700000047683716,&quot;transparency&quot;:0.699999988079071},{&quot;brightness&quot;:0.550000011920929,&quot;colorType&quot;:1,&quot;foreColorIndex&quot;:5,&quot;pos&quot;:0,&quot;transparency&quot;:0.30000001192092896},{&quot;brightness&quot;:0,&quot;colorType&quot;:1,&quot;foreColorIndex&quot;:14,&quot;pos&quot;:1,&quot;transparency&quot;:0.699999988079071},{&quot;brightness&quot;:0.699999988079071,&quot;colorType&quot;:1,&quot;foreColorIndex&quot;:5,&quot;pos&quot;:0.7099999785423279,&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2_1_3"/>
  <p:tag name="KSO_WM_UNIT_ID" val="diagram20230316_1*o_h_i*2_1_3"/>
  <p:tag name="KSO_WM_TEMPLATE_CATEGORY" val="diagram"/>
  <p:tag name="KSO_WM_TEMPLATE_INDEX" val="202303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65.4,&quot;left&quot;:-7.1723389398487,&quot;top&quot;:253.3,&quot;width&quot;:419.74774204020684}"/>
  <p:tag name="KSO_WM_DIAGRAM_COLOR_MATCH_VALUE" val="{&quot;shape&quot;:{&quot;fill&quot;:{&quot;gradient&quot;:[{&quot;brightness&quot;:0,&quot;colorType&quot;:1,&quot;foreColorIndex&quot;:5,&quot;pos&quot;:0,&quot;transparency&quot;:0.800000011920929},{&quot;brightness&quot;:0,&quot;colorType&quot;:1,&quot;foreColorIndex&quot;:5,&quot;pos&quot;:0.6600000262260437,&quot;transparency&quot;:0.6499999761581421},{&quot;brightness&quot;:0,&quot;colorType&quot;:1,&quot;foreColorIndex&quot;:5,&quot;pos&quot;:1,&quot;transparency&quot;:0.699999988079071}],&quot;type&quot;:3},&quot;glow&quot;:{&quot;colorType&quot;:0},&quot;line&quot;:{&quot;gradient&quot;:[{&quot;brightness&quot;:0,&quot;colorType&quot;:1,&quot;foreColorIndex&quot;:14,&quot;pos&quot;:0.3700000047683716,&quot;transparency&quot;:0.30000001192092896},{&quot;brightness&quot;:0.550000011920929,&quot;colorType&quot;:1,&quot;foreColorIndex&quot;:5,&quot;pos&quot;:0,&quot;transparency&quot;:0.30000001192092896},{&quot;brightness&quot;:0,&quot;colorType&quot;:1,&quot;foreColorIndex&quot;:14,&quot;pos&quot;:1,&quot;transparency&quot;:0.30000001192092896},{&quot;brightness&quot;:0.699999988079071,&quot;colorType&quot;:1,&quot;foreColorIndex&quot;:5,&quot;pos&quot;:0.7099999785423279,&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2_1_1"/>
  <p:tag name="KSO_WM_UNIT_ID" val="diagram20230316_1*o_h_i*2_1_1"/>
  <p:tag name="KSO_WM_TEMPLATE_CATEGORY" val="diagram"/>
  <p:tag name="KSO_WM_TEMPLATE_INDEX" val="20230316"/>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65.4,&quot;left&quot;:-7.1723389398487,&quot;top&quot;:253.3,&quot;width&quot;:419.74774204020684}"/>
  <p:tag name="KSO_WM_DIAGRAM_COLOR_MATCH_VALUE" val="{&quot;shape&quot;:{&quot;fill&quot;:{&quot;gradient&quot;:[{&quot;brightness&quot;:0,&quot;colorType&quot;:1,&quot;foreColorIndex&quot;:5,&quot;pos&quot;:0,&quot;transparency&quot;:0.800000011920929},{&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699999988079071},{&quot;brightness&quot;:0.550000011920929,&quot;colorType&quot;:1,&quot;foreColorIndex&quot;:5,&quot;pos&quot;:0,&quot;transparency&quot;:0.30000001192092896},{&quot;brightness&quot;:0,&quot;colorType&quot;:2,&quot;pos&quot;:1,&quot;rgb&quot;:&quot;#ffffff&quot;,&quot;transparency&quot;:0.699999988079071},{&quot;brightness&quot;:0.699999988079071,&quot;colorType&quot;:1,&quot;foreColorIndex&quot;:5,&quot;pos&quot;:0.7099999785423279,&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0316_1*o_i*2_1"/>
  <p:tag name="KSO_WM_TEMPLATE_CATEGORY" val="diagram"/>
  <p:tag name="KSO_WM_TEMPLATE_INDEX" val="20230316"/>
  <p:tag name="KSO_WM_UNIT_LAYERLEVEL" val="1_1"/>
  <p:tag name="KSO_WM_TAG_VERSION" val="3.0"/>
  <p:tag name="KSO_WM_UNIT_TYPE" val="o_i"/>
  <p:tag name="KSO_WM_UNIT_INDEX" val="2_1"/>
  <p:tag name="KSO_WM_DIAGRAM_VERSION" val="3"/>
  <p:tag name="KSO_WM_DIAGRAM_COLOR_TRICK" val="1"/>
  <p:tag name="KSO_WM_DIAGRAM_COLOR_TEXT_CAN_REMOVE" val="n"/>
  <p:tag name="KSO_WM_DIAGRAM_MAX_ITEMCNT" val="6"/>
  <p:tag name="KSO_WM_DIAGRAM_MIN_ITEMCNT" val="2"/>
  <p:tag name="KSO_WM_DIAGRAM_VIRTUALLY_FRAME" val="{&quot;height&quot;:265.4,&quot;left&quot;:-7.1723389398487,&quot;top&quot;:253.3,&quot;width&quot;:419.74774204020684}"/>
  <p:tag name="KSO_WM_DIAGRAM_COLOR_MATCH_VALUE" val="{&quot;shape&quot;:{&quot;fill&quot;:{&quot;type&quot;:0},&quot;glow&quot;:{&quot;colorType&quot;:0},&quot;line&quot;:{&quot;solidLine&quot;:{&quot;brightness&quot;:0.6000000238418579,&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4"/>
  <p:tag name="KSO_WM_UNIT_FILL_FORE_SCHEMECOLOR_INDEX_BRIGHTNESS" val="0"/>
  <p:tag name="KSO_WM_BEAUTIFY_FLAG" val="#wm#"/>
  <p:tag name="KSO_WM_UNIT_LINE_FORE_SCHEMECOLOR_INDEX" val="5"/>
  <p:tag name="KSO_WM_DIAGRAM_USE_COLOR_VALUE" val="{&quot;color_scheme&quot;:1,&quot;color_type&quot;:1,&quot;theme_color_indexes&quot;:[9,9,9,9,9,9]}"/>
</p:tagLst>
</file>

<file path=ppt/tags/tag2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594,3319296,3314418,3312115,3312113]}"/>
</p:tagLst>
</file>

<file path=ppt/tags/tag2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376_1*l_i*1_1"/>
  <p:tag name="KSO_WM_TEMPLATE_CATEGORY" val="diagram"/>
  <p:tag name="KSO_WM_TEMPLATE_INDEX" val="20234376"/>
  <p:tag name="KSO_WM_UNIT_LAYERLEVEL" val="1_1"/>
  <p:tag name="KSO_WM_TAG_VERSION" val="3.0"/>
  <p:tag name="KSO_WM_BEAUTIFY_FLAG" val="#wm#"/>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solid&quot;:{&quot;brightness&quot;:0.5,&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5"/>
  <p:tag name="KSO_WM_DIAGRAM_USE_COLOR_VALUE" val="{&quot;color_scheme&quot;:1,&quot;color_type&quot;:1,&quot;theme_color_indexes&quot;:[9,9,9,9,9,9]}"/>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376_1*l_i*1_2"/>
  <p:tag name="KSO_WM_TEMPLATE_CATEGORY" val="diagram"/>
  <p:tag name="KSO_WM_TEMPLATE_INDEX" val="20234376"/>
  <p:tag name="KSO_WM_UNIT_LAYERLEVEL" val="1_1"/>
  <p:tag name="KSO_WM_TAG_VERSION" val="3.0"/>
  <p:tag name="KSO_WM_BEAUTIFY_FLAG" val="#wm#"/>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solid&quot;:{&quot;brightness&quot;:0.44999998807907104,&quot;colorType&quot;:1,&quot;foreColorIndex&quot;:5,&quot;transparency&quot;:0},&quot;type&quot;:1},&quot;glow&quot;:{&quot;colorType&quot;:0},&quot;line&quot;:{&quot;solidLine&quot;:{&quot;brightness&quot;:0,&quot;colorType&quot;:1,&quot;foreColorIndex&quot;:1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5"/>
  <p:tag name="KSO_WM_UNIT_LINE_FORE_SCHEMECOLOR_INDEX" val="16"/>
  <p:tag name="KSO_WM_DIAGRAM_USE_COLOR_VALUE" val="{&quot;color_scheme&quot;:1,&quot;color_type&quot;:1,&quot;theme_color_indexes&quot;:[9,9,9,9,9,9]}"/>
</p:tagLst>
</file>

<file path=ppt/tags/tag3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376_1*l_i*1_3"/>
  <p:tag name="KSO_WM_TEMPLATE_CATEGORY" val="diagram"/>
  <p:tag name="KSO_WM_TEMPLATE_INDEX" val="20234376"/>
  <p:tag name="KSO_WM_UNIT_LAYERLEVEL" val="1_1"/>
  <p:tag name="KSO_WM_TAG_VERSION" val="3.0"/>
  <p:tag name="KSO_WM_BEAUTIFY_FLAG" val="#wm#"/>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solid&quot;:{&quot;brightness&quot;:0,&quot;colorType&quot;:1,&quot;foreColorIndex&quot;:16,&quot;transparency&quot;:0},&quot;type&quot;:1},&quot;glow&quot;:{&quot;colorType&quot;:0},&quot;line&quot;:{&quot;solidLine&quot;:{&quot;brightness&quot;:0.6000000238418579,&quot;colorType&quot;:1,&quot;foreColorIndex&quot;:13,&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6"/>
  <p:tag name="KSO_WM_UNIT_FILL_FORE_SCHEMECOLOR_INDEX_BRIGHTNESS" val="0"/>
  <p:tag name="KSO_WM_UNIT_LINE_FORE_SCHEMECOLOR_INDEX" val="13"/>
  <p:tag name="KSO_WM_DIAGRAM_USE_COLOR_VALUE" val="{&quot;color_scheme&quot;:1,&quot;color_type&quot;:1,&quot;theme_color_indexes&quot;:[9,9,9,9,9,9]}"/>
</p:tagLst>
</file>

<file path=ppt/tags/tag3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376_1*l_i*1_4"/>
  <p:tag name="KSO_WM_TEMPLATE_CATEGORY" val="diagram"/>
  <p:tag name="KSO_WM_TEMPLATE_INDEX" val="20234376"/>
  <p:tag name="KSO_WM_UNIT_LAYERLEVEL" val="1_1"/>
  <p:tag name="KSO_WM_TAG_VERSION" val="3.0"/>
  <p:tag name="KSO_WM_BEAUTIFY_FLAG" val="#wm#"/>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16"/>
  <p:tag name="KSO_WM_DIAGRAM_USE_COLOR_VALUE" val="{&quot;color_scheme&quot;:1,&quot;color_type&quot;:1,&quot;theme_color_indexes&quot;:[9,9,9,9,9,9]}"/>
</p:tagLst>
</file>

<file path=ppt/tags/tag3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376_1*l_i*1_5"/>
  <p:tag name="KSO_WM_TEMPLATE_CATEGORY" val="diagram"/>
  <p:tag name="KSO_WM_TEMPLATE_INDEX" val="20234376"/>
  <p:tag name="KSO_WM_UNIT_LAYERLEVEL" val="1_1"/>
  <p:tag name="KSO_WM_TAG_VERSION" val="3.0"/>
  <p:tag name="KSO_WM_BEAUTIFY_FLAG" val="#wm#"/>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solid&quot;:{&quot;brightness&quot;:0.44999998807907104,&quot;colorType&quot;:1,&quot;foreColorIndex&quot;:5,&quot;transparency&quot;:0},&quot;type&quot;:1},&quot;glow&quot;:{&quot;colorType&quot;:0},&quot;line&quot;:{&quot;solidLine&quot;:{&quot;brightness&quot;:0,&quot;colorType&quot;:1,&quot;foreColorIndex&quot;:1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5"/>
  <p:tag name="KSO_WM_UNIT_LINE_FORE_SCHEMECOLOR_INDEX" val="16"/>
  <p:tag name="KSO_WM_DIAGRAM_USE_COLOR_VALUE" val="{&quot;color_scheme&quot;:1,&quot;color_type&quot;:1,&quot;theme_color_indexes&quot;:[9,9,9,9,9,9]}"/>
</p:tagLst>
</file>

<file path=ppt/tags/tag3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234376_1*l_i*1_6"/>
  <p:tag name="KSO_WM_TEMPLATE_CATEGORY" val="diagram"/>
  <p:tag name="KSO_WM_TEMPLATE_INDEX" val="20234376"/>
  <p:tag name="KSO_WM_UNIT_LAYERLEVEL" val="1_1"/>
  <p:tag name="KSO_WM_TAG_VERSION" val="3.0"/>
  <p:tag name="KSO_WM_BEAUTIFY_FLAG" val="#wm#"/>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solid&quot;:{&quot;brightness&quot;:0.44999998807907104,&quot;colorType&quot;:1,&quot;foreColorIndex&quot;:5,&quot;transparency&quot;:0},&quot;type&quot;:1},&quot;glow&quot;:{&quot;colorType&quot;:0},&quot;line&quot;:{&quot;solidLine&quot;:{&quot;brightness&quot;:0,&quot;colorType&quot;:1,&quot;foreColorIndex&quot;:1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5"/>
  <p:tag name="KSO_WM_UNIT_LINE_FORE_SCHEMECOLOR_INDEX" val="16"/>
  <p:tag name="KSO_WM_DIAGRAM_USE_COLOR_VALUE" val="{&quot;color_scheme&quot;:1,&quot;color_type&quot;:1,&quot;theme_color_indexes&quot;:[9,9,9,9,9,9]}"/>
</p:tagLst>
</file>

<file path=ppt/tags/tag3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7"/>
  <p:tag name="KSO_WM_UNIT_ID" val="diagram20234376_1*l_i*1_7"/>
  <p:tag name="KSO_WM_TEMPLATE_CATEGORY" val="diagram"/>
  <p:tag name="KSO_WM_TEMPLATE_INDEX" val="20234376"/>
  <p:tag name="KSO_WM_UNIT_LAYERLEVEL" val="1_1"/>
  <p:tag name="KSO_WM_TAG_VERSION" val="3.0"/>
  <p:tag name="KSO_WM_BEAUTIFY_FLAG" val="#wm#"/>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16"/>
  <p:tag name="KSO_WM_DIAGRAM_USE_COLOR_VALUE" val="{&quot;color_scheme&quot;:1,&quot;color_type&quot;:1,&quot;theme_color_indexes&quot;:[9,9,9,9,9,9]}"/>
</p:tagLst>
</file>

<file path=ppt/tags/tag3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8"/>
  <p:tag name="KSO_WM_UNIT_ID" val="diagram20234376_1*l_i*1_8"/>
  <p:tag name="KSO_WM_TEMPLATE_CATEGORY" val="diagram"/>
  <p:tag name="KSO_WM_TEMPLATE_INDEX" val="20234376"/>
  <p:tag name="KSO_WM_UNIT_LAYERLEVEL" val="1_1"/>
  <p:tag name="KSO_WM_TAG_VERSION" val="3.0"/>
  <p:tag name="KSO_WM_BEAUTIFY_FLAG" val="#wm#"/>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solid&quot;:{&quot;brightness&quot;:0,&quot;colorType&quot;:1,&quot;foreColorIndex&quot;:16,&quot;transparency&quot;:0},&quot;type&quot;:1},&quot;glow&quot;:{&quot;colorType&quot;:0},&quot;line&quot;:{&quot;solidLine&quot;:{&quot;brightness&quot;:0.6000000238418579,&quot;colorType&quot;:1,&quot;foreColorIndex&quot;:13,&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6"/>
  <p:tag name="KSO_WM_UNIT_FILL_FORE_SCHEMECOLOR_INDEX_BRIGHTNESS" val="0"/>
  <p:tag name="KSO_WM_UNIT_LINE_FORE_SCHEMECOLOR_INDEX" val="13"/>
  <p:tag name="KSO_WM_DIAGRAM_USE_COLOR_VALUE" val="{&quot;color_scheme&quot;:1,&quot;color_type&quot;:1,&quot;theme_color_indexes&quot;:[9,9,9,9,9,9]}"/>
</p:tagLst>
</file>

<file path=ppt/tags/tag3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9"/>
  <p:tag name="KSO_WM_UNIT_ID" val="diagram20234376_1*l_i*1_9"/>
  <p:tag name="KSO_WM_TEMPLATE_CATEGORY" val="diagram"/>
  <p:tag name="KSO_WM_TEMPLATE_INDEX" val="20234376"/>
  <p:tag name="KSO_WM_UNIT_LAYERLEVEL" val="1_1"/>
  <p:tag name="KSO_WM_TAG_VERSION" val="3.0"/>
  <p:tag name="KSO_WM_BEAUTIFY_FLAG" val="#wm#"/>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solid&quot;:{&quot;brightness&quot;:0.44999998807907104,&quot;colorType&quot;:1,&quot;foreColorIndex&quot;:5,&quot;transparency&quot;:0},&quot;type&quot;:1},&quot;glow&quot;:{&quot;colorType&quot;:0},&quot;line&quot;:{&quot;solidLine&quot;:{&quot;brightness&quot;:0,&quot;colorType&quot;:1,&quot;foreColorIndex&quot;:1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5"/>
  <p:tag name="KSO_WM_UNIT_LINE_FORE_SCHEMECOLOR_INDEX" val="16"/>
  <p:tag name="KSO_WM_DIAGRAM_USE_COLOR_VALUE" val="{&quot;color_scheme&quot;:1,&quot;color_type&quot;:1,&quot;theme_color_indexes&quot;:[9,9,9,9,9,9]}"/>
</p:tagLst>
</file>

<file path=ppt/tags/tag3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10"/>
  <p:tag name="KSO_WM_UNIT_ID" val="diagram20234376_1*l_i*1_10"/>
  <p:tag name="KSO_WM_TEMPLATE_CATEGORY" val="diagram"/>
  <p:tag name="KSO_WM_TEMPLATE_INDEX" val="20234376"/>
  <p:tag name="KSO_WM_UNIT_LAYERLEVEL" val="1_1"/>
  <p:tag name="KSO_WM_TAG_VERSION" val="3.0"/>
  <p:tag name="KSO_WM_BEAUTIFY_FLAG" val="#wm#"/>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solid&quot;:{&quot;brightness&quot;:0.44999998807907104,&quot;colorType&quot;:1,&quot;foreColorIndex&quot;:5,&quot;transparency&quot;:0},&quot;type&quot;:1},&quot;glow&quot;:{&quot;colorType&quot;:0},&quot;line&quot;:{&quot;solidLine&quot;:{&quot;brightness&quot;:0,&quot;colorType&quot;:1,&quot;foreColorIndex&quot;:1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5"/>
  <p:tag name="KSO_WM_UNIT_LINE_FORE_SCHEMECOLOR_INDEX" val="16"/>
  <p:tag name="KSO_WM_DIAGRAM_USE_COLOR_VALUE" val="{&quot;color_scheme&quot;:1,&quot;color_type&quot;:1,&quot;theme_color_indexes&quot;:[9,9,9,9,9,9]}"/>
</p:tagLst>
</file>

<file path=ppt/tags/tag3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11"/>
  <p:tag name="KSO_WM_UNIT_ID" val="diagram20234376_1*l_i*1_11"/>
  <p:tag name="KSO_WM_TEMPLATE_CATEGORY" val="diagram"/>
  <p:tag name="KSO_WM_TEMPLATE_INDEX" val="20234376"/>
  <p:tag name="KSO_WM_UNIT_LAYERLEVEL" val="1_1"/>
  <p:tag name="KSO_WM_TAG_VERSION" val="3.0"/>
  <p:tag name="KSO_WM_BEAUTIFY_FLAG" val="#wm#"/>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solid&quot;:{&quot;brightness&quot;:0.44999998807907104,&quot;colorType&quot;:1,&quot;foreColorIndex&quot;:5,&quot;transparency&quot;:0},&quot;type&quot;:1},&quot;glow&quot;:{&quot;colorType&quot;:0},&quot;line&quot;:{&quot;solidLine&quot;:{&quot;brightness&quot;:0,&quot;colorType&quot;:1,&quot;foreColorIndex&quot;:1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5"/>
  <p:tag name="KSO_WM_UNIT_LINE_FORE_SCHEMECOLOR_INDEX" val="16"/>
  <p:tag name="KSO_WM_DIAGRAM_USE_COLOR_VALUE" val="{&quot;color_scheme&quot;:1,&quot;color_type&quot;:1,&quot;theme_color_indexes&quot;:[9,9,9,9,9,9]}"/>
</p:tagLst>
</file>

<file path=ppt/tags/tag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12"/>
  <p:tag name="KSO_WM_UNIT_ID" val="diagram20234376_1*l_i*1_12"/>
  <p:tag name="KSO_WM_TEMPLATE_CATEGORY" val="diagram"/>
  <p:tag name="KSO_WM_TEMPLATE_INDEX" val="20234376"/>
  <p:tag name="KSO_WM_UNIT_LAYERLEVEL" val="1_1"/>
  <p:tag name="KSO_WM_TAG_VERSION" val="3.0"/>
  <p:tag name="KSO_WM_BEAUTIFY_FLAG" val="#wm#"/>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solid&quot;:{&quot;brightness&quot;:0.44999998807907104,&quot;colorType&quot;:1,&quot;foreColorIndex&quot;:5,&quot;transparency&quot;:0},&quot;type&quot;:1},&quot;glow&quot;:{&quot;colorType&quot;:0},&quot;line&quot;:{&quot;solidLine&quot;:{&quot;brightness&quot;:0,&quot;colorType&quot;:1,&quot;foreColorIndex&quot;:1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5"/>
  <p:tag name="KSO_WM_UNIT_LINE_FORE_SCHEMECOLOR_INDEX" val="16"/>
  <p:tag name="KSO_WM_DIAGRAM_USE_COLOR_VALUE" val="{&quot;color_scheme&quot;:1,&quot;color_type&quot;:1,&quot;theme_color_indexes&quot;:[9,9,9,9,9,9]}"/>
</p:tagLst>
</file>

<file path=ppt/tags/tag4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13"/>
  <p:tag name="KSO_WM_UNIT_ID" val="diagram20234376_1*l_i*1_13"/>
  <p:tag name="KSO_WM_TEMPLATE_CATEGORY" val="diagram"/>
  <p:tag name="KSO_WM_TEMPLATE_INDEX" val="20234376"/>
  <p:tag name="KSO_WM_UNIT_LAYERLEVEL" val="1_1"/>
  <p:tag name="KSO_WM_TAG_VERSION" val="3.0"/>
  <p:tag name="KSO_WM_BEAUTIFY_FLAG" val="#wm#"/>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solid&quot;:{&quot;brightness&quot;:0,&quot;colorType&quot;:1,&quot;foreColorIndex&quot;:16,&quot;transparency&quot;:0},&quot;type&quot;:1},&quot;glow&quot;:{&quot;colorType&quot;:0},&quot;line&quot;:{&quot;solidLine&quot;:{&quot;brightness&quot;:0.6000000238418579,&quot;colorType&quot;:1,&quot;foreColorIndex&quot;:13,&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6"/>
  <p:tag name="KSO_WM_UNIT_FILL_FORE_SCHEMECOLOR_INDEX_BRIGHTNESS" val="0"/>
  <p:tag name="KSO_WM_UNIT_LINE_FORE_SCHEMECOLOR_INDEX" val="13"/>
  <p:tag name="KSO_WM_DIAGRAM_USE_COLOR_VALUE" val="{&quot;color_scheme&quot;:1,&quot;color_type&quot;:1,&quot;theme_color_indexes&quot;:[9,9,9,9,9,9]}"/>
</p:tagLst>
</file>

<file path=ppt/tags/tag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4376_1*l_h_a*1_1_1"/>
  <p:tag name="KSO_WM_TEMPLATE_CATEGORY" val="diagram"/>
  <p:tag name="KSO_WM_TEMPLATE_INDEX" val="2023437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标题"/>
  <p:tag name="KSO_WM_UNIT_TEXT_FILL_FORE_SCHEMECOLOR_INDEX" val="1"/>
  <p:tag name="KSO_WM_UNIT_TEXT_FILL_TYPE" val="1"/>
  <p:tag name="KSO_WM_DIAGRAM_USE_COLOR_VALUE" val="{&quot;color_scheme&quot;:1,&quot;color_type&quot;:1,&quot;theme_color_indexes&quot;:[9,9,9,9,9,9]}"/>
</p:tagLst>
</file>

<file path=ppt/tags/tag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4376_1*l_h_f*1_1_1"/>
  <p:tag name="KSO_WM_TEMPLATE_CATEGORY" val="diagram"/>
  <p:tag name="KSO_WM_TEMPLATE_INDEX" val="2023437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您的正文请言简意赅的阐述观点"/>
  <p:tag name="KSO_WM_UNIT_TEXT_FILL_FORE_SCHEMECOLOR_INDEX" val="1"/>
  <p:tag name="KSO_WM_UNIT_TEXT_FILL_TYPE" val="1"/>
  <p:tag name="KSO_WM_DIAGRAM_USE_COLOR_VALUE" val="{&quot;color_scheme&quot;:1,&quot;color_type&quot;:1,&quot;theme_color_indexes&quot;:[9,9,9,9,9,9]}"/>
</p:tagLst>
</file>

<file path=ppt/tags/tag4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4376_1*l_h_a*1_2_1"/>
  <p:tag name="KSO_WM_TEMPLATE_CATEGORY" val="diagram"/>
  <p:tag name="KSO_WM_TEMPLATE_INDEX" val="2023437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标题"/>
  <p:tag name="KSO_WM_UNIT_TEXT_FILL_FORE_SCHEMECOLOR_INDEX" val="1"/>
  <p:tag name="KSO_WM_UNIT_TEXT_FILL_TYPE" val="1"/>
  <p:tag name="KSO_WM_DIAGRAM_USE_COLOR_VALUE" val="{&quot;color_scheme&quot;:1,&quot;color_type&quot;:1,&quot;theme_color_indexes&quot;:[9,9,9,9,9,9]}"/>
</p:tagLst>
</file>

<file path=ppt/tags/tag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4376_1*l_h_f*1_2_1"/>
  <p:tag name="KSO_WM_TEMPLATE_CATEGORY" val="diagram"/>
  <p:tag name="KSO_WM_TEMPLATE_INDEX" val="2023437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2"/>
  <p:tag name="KSO_WM_DIAGRAM_MIN_ITEMCNT" val="2"/>
  <p:tag name="KSO_WM_DIAGRAM_VIRTUALLY_FRAME" val="{&quot;height&quot;:461.1480933303611,&quot;left&quot;:-161.38232579866954,&quot;top&quot;:188.6519066696389,&quot;width&quot;:648.10422976846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您的正文请言简意赅的阐述观点"/>
  <p:tag name="KSO_WM_UNIT_TEXT_FILL_FORE_SCHEMECOLOR_INDEX" val="1"/>
  <p:tag name="KSO_WM_UNIT_TEXT_FILL_TYPE" val="1"/>
  <p:tag name="KSO_WM_DIAGRAM_USE_COLOR_VALUE" val="{&quot;color_scheme&quot;:1,&quot;color_type&quot;:1,&quot;theme_color_indexes&quot;:[9,9,9,9,9,9]}"/>
</p:tagLst>
</file>

<file path=ppt/tags/tag4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594,3319296,3314418,3312115,3312113,3327641,3314659,3325996]}"/>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UNIT_VALUE" val="689*1057"/>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4459_1*l_h_d*1_2_1"/>
  <p:tag name="KSO_WM_TEMPLATE_CATEGORY" val="diagram"/>
  <p:tag name="KSO_WM_TEMPLATE_INDEX" val="20234459"/>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VIRTUALLY_FRAME" val="{&quot;height&quot;:461.088698675395,&quot;left&quot;:19.75,&quot;top&quot;:203.37889782042018,&quot;width&quot;:373.32038247978744}"/>
  <p:tag name="KSO_WM_DIAGRAM_COLOR_MATCH_VALUE" val="{&quot;shape&quot;:{&quot;fill&quot;:{&quot;solid&quot;:{&quot;brightness&quot;:0,&quot;colorType&quot;:1,&quot;foreColorIndex&quot;:5,&quot;transparency&quot;:0.15000000596046448},&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5"/>
  <p:tag name="KSO_WM_UNIT_FILL_FORE_SCHEMECOLOR_INDEX_BRIGHTNESS" val="0"/>
  <p:tag name="KSO_WM_UNIT_LINE_FORE_SCHEMECOLOR_INDEX" val="5"/>
  <p:tag name="KSO_WM_UNIT_PICTURE_SUBTYPE" val="b"/>
  <p:tag name="MH_PIC_SOURCE_TYPE" val="ai_match*TextGenerateImg**1742649645113_0.106_a7978175cdd8-slide-5"/>
</p:tagLst>
</file>

<file path=ppt/tags/tag49.xml><?xml version="1.0" encoding="utf-8"?>
<p:tagLst xmlns:p="http://schemas.openxmlformats.org/presentationml/2006/main">
  <p:tag name="KSO_WM_UNIT_VALUE" val="689*1115"/>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4459_1*l_h_d*1_1_1"/>
  <p:tag name="KSO_WM_TEMPLATE_CATEGORY" val="diagram"/>
  <p:tag name="KSO_WM_TEMPLATE_INDEX" val="20234459"/>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VIRTUALLY_FRAME" val="{&quot;height&quot;:461.088698675395,&quot;left&quot;:19.75,&quot;top&quot;:203.37889782042018,&quot;width&quot;:373.32038247978744}"/>
  <p:tag name="KSO_WM_DIAGRAM_COLOR_MATCH_VALUE" val="{&quot;shape&quot;:{&quot;fill&quot;:{&quot;solid&quot;:{&quot;brightness&quot;:0,&quot;colorType&quot;:1,&quot;foreColorIndex&quot;:5,&quot;transparency&quot;:0.75},&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5"/>
  <p:tag name="KSO_WM_UNIT_FILL_FORE_SCHEMECOLOR_INDEX_BRIGHTNESS" val="0"/>
  <p:tag name="KSO_WM_UNIT_LINE_FORE_SCHEMECOLOR_INDEX" val="5"/>
  <p:tag name="KSO_WM_UNIT_PICTURE_SUBTYPE" val="b"/>
  <p:tag name="MH_PIC_SOURCE_TYPE" val="ai_match*TextGenerateImg**1742649645113_0.106_a7978175cdd8-slide-5"/>
</p:tagLst>
</file>

<file path=ppt/tags/tag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0.xml><?xml version="1.0" encoding="utf-8"?>
<p:tagLst xmlns:p="http://schemas.openxmlformats.org/presentationml/2006/main">
  <p:tag name="KSO_WM_UNIT_VALUE" val="688*920"/>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4459_1*l_h_d*1_3_1"/>
  <p:tag name="KSO_WM_TEMPLATE_CATEGORY" val="diagram"/>
  <p:tag name="KSO_WM_TEMPLATE_INDEX" val="20234459"/>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VIRTUALLY_FRAME" val="{&quot;height&quot;:461.088698675395,&quot;left&quot;:19.75,&quot;top&quot;:203.37889782042018,&quot;width&quot;:373.32038247978744}"/>
  <p:tag name="KSO_WM_DIAGRAM_COLOR_MATCH_VALUE" val="{&quot;shape&quot;:{&quot;fill&quot;:{&quot;solid&quot;:{&quot;brightness&quot;:0,&quot;colorType&quot;:1,&quot;foreColorIndex&quot;:5,&quot;transparency&quot;:0.15000000596046448},&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5"/>
  <p:tag name="KSO_WM_UNIT_FILL_FORE_SCHEMECOLOR_INDEX_BRIGHTNESS" val="0"/>
  <p:tag name="KSO_WM_UNIT_LINE_FORE_SCHEMECOLOR_INDEX" val="5"/>
  <p:tag name="KSO_WM_UNIT_PICTURE_SUBTYPE" val="b"/>
  <p:tag name="MH_PIC_SOURCE_TYPE" val="ai_match*TextGenerateImg**1742649645113_0.106_a7978175cdd8-slide-5"/>
</p:tagLst>
</file>

<file path=ppt/tags/tag51.xml><?xml version="1.0" encoding="utf-8"?>
<p:tagLst xmlns:p="http://schemas.openxmlformats.org/presentationml/2006/main">
  <p:tag name="KSO_WM_DIAGRAM_VIRTUALLY_FRAME" val="{&quot;height&quot;:461.088698675395,&quot;left&quot;:19.75,&quot;top&quot;:203.37889782042018,&quot;width&quot;:373.32038247978744}"/>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459_1*l_h_f*1_1_1"/>
  <p:tag name="KSO_WM_TEMPLATE_CATEGORY" val="diagram"/>
  <p:tag name="KSO_WM_TEMPLATE_INDEX" val="20234459"/>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的具体内容简明阐述您的观点"/>
  <p:tag name="KSO_WM_UNIT_TEXT_FILL_FORE_SCHEMECOLOR_INDEX" val="1"/>
  <p:tag name="KSO_WM_UNIT_TEXT_FILL_TYPE" val="1"/>
  <p:tag name="KSO_WM_UNIT_TEXT_TYPE" val="1"/>
  <p:tag name="KSO_WM_UNIT_TEXT_LAYER_COUNT" val="1"/>
</p:tagLst>
</file>

<file path=ppt/tags/tag52.xml><?xml version="1.0" encoding="utf-8"?>
<p:tagLst xmlns:p="http://schemas.openxmlformats.org/presentationml/2006/main">
  <p:tag name="KSO_WM_DIAGRAM_VIRTUALLY_FRAME" val="{&quot;height&quot;:461.088698675395,&quot;left&quot;:19.75,&quot;top&quot;:203.37889782042018,&quot;width&quot;:373.32038247978744}"/>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459_1*l_h_a*1_1_1"/>
  <p:tag name="KSO_WM_TEMPLATE_CATEGORY" val="diagram"/>
  <p:tag name="KSO_WM_TEMPLATE_INDEX" val="20234459"/>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UNIT_PRESET_TEXT" val="此处添加项标题"/>
  <p:tag name="KSO_WM_UNIT_TEXT_FILL_FORE_SCHEMECOLOR_INDEX" val="1"/>
  <p:tag name="KSO_WM_UNIT_TEXT_FILL_TYPE" val="1"/>
  <p:tag name="KSO_WM_UNIT_TEXT_TYPE" val="1"/>
</p:tagLst>
</file>

<file path=ppt/tags/tag53.xml><?xml version="1.0" encoding="utf-8"?>
<p:tagLst xmlns:p="http://schemas.openxmlformats.org/presentationml/2006/main">
  <p:tag name="KSO_WM_DIAGRAM_VIRTUALLY_FRAME" val="{&quot;height&quot;:461.088698675395,&quot;left&quot;:19.75,&quot;top&quot;:203.37889782042018,&quot;width&quot;:373.32038247978744}"/>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459_1*l_h_f*1_2_1"/>
  <p:tag name="KSO_WM_TEMPLATE_CATEGORY" val="diagram"/>
  <p:tag name="KSO_WM_TEMPLATE_INDEX" val="20234459"/>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的具体内容简明阐述您的观点"/>
  <p:tag name="KSO_WM_UNIT_TEXT_FILL_FORE_SCHEMECOLOR_INDEX" val="1"/>
  <p:tag name="KSO_WM_UNIT_TEXT_FILL_TYPE" val="1"/>
  <p:tag name="KSO_WM_UNIT_TEXT_TYPE" val="1"/>
  <p:tag name="KSO_WM_UNIT_TEXT_LAYER_COUNT" val="1"/>
</p:tagLst>
</file>

<file path=ppt/tags/tag54.xml><?xml version="1.0" encoding="utf-8"?>
<p:tagLst xmlns:p="http://schemas.openxmlformats.org/presentationml/2006/main">
  <p:tag name="KSO_WM_DIAGRAM_VIRTUALLY_FRAME" val="{&quot;height&quot;:461.088698675395,&quot;left&quot;:19.75,&quot;top&quot;:203.37889782042018,&quot;width&quot;:373.32038247978744}"/>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459_1*l_h_a*1_2_1"/>
  <p:tag name="KSO_WM_TEMPLATE_CATEGORY" val="diagram"/>
  <p:tag name="KSO_WM_TEMPLATE_INDEX" val="20234459"/>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项标题"/>
  <p:tag name="KSO_WM_UNIT_TEXT_FILL_FORE_SCHEMECOLOR_INDEX" val="1"/>
  <p:tag name="KSO_WM_UNIT_TEXT_FILL_TYPE" val="1"/>
  <p:tag name="KSO_WM_UNIT_TEXT_TYPE" val="1"/>
</p:tagLst>
</file>

<file path=ppt/tags/tag55.xml><?xml version="1.0" encoding="utf-8"?>
<p:tagLst xmlns:p="http://schemas.openxmlformats.org/presentationml/2006/main">
  <p:tag name="KSO_WM_DIAGRAM_VIRTUALLY_FRAME" val="{&quot;height&quot;:461.088698675395,&quot;left&quot;:19.75,&quot;top&quot;:203.37889782042018,&quot;width&quot;:373.32038247978744}"/>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4459_1*l_h_i*1_2_1"/>
  <p:tag name="KSO_WM_TEMPLATE_CATEGORY" val="diagram"/>
  <p:tag name="KSO_WM_TEMPLATE_INDEX" val="20234459"/>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COLOR_MATCH_VALUE" val="{&quot;shape&quot;:{&quot;fill&quot;:{&quot;solid&quot;:{&quot;brightness&quot;:0,&quot;colorType&quot;:2,&quot;rgb&quot;:&quot;#ffffff&quot;,&quot;transparency&quot;:0.15000000596046448},&quot;type&quot;:1},&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459_1*l_h_i*1_1_1"/>
  <p:tag name="KSO_WM_TEMPLATE_CATEGORY" val="diagram"/>
  <p:tag name="KSO_WM_TEMPLATE_INDEX" val="20234459"/>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VIRTUALLY_FRAME" val="{&quot;height&quot;:461.088698675395,&quot;left&quot;:19.75,&quot;top&quot;:203.37889782042018,&quot;width&quot;:373.32038247978744}"/>
  <p:tag name="KSO_WM_DIAGRAM_COLOR_MATCH_VALUE" val="{&quot;shape&quot;:{&quot;fill&quot;:{&quot;solid&quot;:{&quot;brightness&quot;:0,&quot;colorType&quot;:2,&quot;rgb&quot;:&quot;#ffffff&quot;,&quot;transparency&quot;:0.15000000596046448},&quot;type&quot;:1},&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Lst>
</file>

<file path=ppt/tags/tag57.xml><?xml version="1.0" encoding="utf-8"?>
<p:tagLst xmlns:p="http://schemas.openxmlformats.org/presentationml/2006/main">
  <p:tag name="KSO_WM_DIAGRAM_VIRTUALLY_FRAME" val="{&quot;height&quot;:461.088698675395,&quot;left&quot;:19.75,&quot;top&quot;:203.37889782042018,&quot;width&quot;:373.32038247978744}"/>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459_1*l_h_f*1_3_1"/>
  <p:tag name="KSO_WM_TEMPLATE_CATEGORY" val="diagram"/>
  <p:tag name="KSO_WM_TEMPLATE_INDEX" val="20234459"/>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的具体内容简明阐述您的观点"/>
  <p:tag name="KSO_WM_UNIT_TEXT_FILL_FORE_SCHEMECOLOR_INDEX" val="1"/>
  <p:tag name="KSO_WM_UNIT_TEXT_FILL_TYPE" val="1"/>
  <p:tag name="KSO_WM_UNIT_TEXT_TYPE" val="1"/>
  <p:tag name="KSO_WM_UNIT_TEXT_LAYER_COUNT" val="1"/>
</p:tagLst>
</file>

<file path=ppt/tags/tag58.xml><?xml version="1.0" encoding="utf-8"?>
<p:tagLst xmlns:p="http://schemas.openxmlformats.org/presentationml/2006/main">
  <p:tag name="KSO_WM_DIAGRAM_VIRTUALLY_FRAME" val="{&quot;height&quot;:461.088698675395,&quot;left&quot;:19.75,&quot;top&quot;:203.37889782042018,&quot;width&quot;:373.32038247978744}"/>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459_1*l_h_a*1_3_1"/>
  <p:tag name="KSO_WM_TEMPLATE_CATEGORY" val="diagram"/>
  <p:tag name="KSO_WM_TEMPLATE_INDEX" val="20234459"/>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项标题"/>
  <p:tag name="KSO_WM_UNIT_TEXT_FILL_FORE_SCHEMECOLOR_INDEX" val="1"/>
  <p:tag name="KSO_WM_UNIT_TEXT_FILL_TYPE" val="1"/>
  <p:tag name="KSO_WM_UNIT_TEXT_TYPE" val="1"/>
</p:tagLst>
</file>

<file path=ppt/tags/tag59.xml><?xml version="1.0" encoding="utf-8"?>
<p:tagLst xmlns:p="http://schemas.openxmlformats.org/presentationml/2006/main">
  <p:tag name="KSO_WM_DIAGRAM_VIRTUALLY_FRAME" val="{&quot;height&quot;:461.088698675395,&quot;left&quot;:19.75,&quot;top&quot;:203.37889782042018,&quot;width&quot;:373.32038247978744}"/>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4459_1*l_h_i*1_3_1"/>
  <p:tag name="KSO_WM_TEMPLATE_CATEGORY" val="diagram"/>
  <p:tag name="KSO_WM_TEMPLATE_INDEX" val="20234459"/>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COLOR_MATCH_VALUE" val="{&quot;shape&quot;:{&quot;fill&quot;:{&quot;solid&quot;:{&quot;brightness&quot;:0,&quot;colorType&quot;:2,&quot;rgb&quot;:&quot;#ffffff&quot;,&quot;transparency&quot;:0.15000000596046448},&quot;type&quot;:1},&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Lst>
</file>

<file path=ppt/tags/tag6.xml><?xml version="1.0" encoding="utf-8"?>
<p:tagLst xmlns:p="http://schemas.openxmlformats.org/presentationml/2006/main">
  <p:tag name="KSO_WM_BEAUTIFY_FLAG" val="#wm#"/>
  <p:tag name="KSO_WM_TEMPLATE_CATEGORY" val="custom"/>
  <p:tag name="KSO_WM_TEMPLATE_INDEX" val="20205081"/>
</p:tagLst>
</file>

<file path=ppt/tags/tag6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594,3319296]}"/>
</p:tagLst>
</file>

<file path=ppt/tags/tag6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081_1*n_h_i*1_1_4"/>
  <p:tag name="KSO_WM_TEMPLATE_CATEGORY" val="diagram"/>
  <p:tag name="KSO_WM_TEMPLATE_INDEX" val="20231081"/>
  <p:tag name="KSO_WM_UNIT_LAYERLEVEL" val="1_1_1"/>
  <p:tag name="KSO_WM_TAG_VERSION" val="3.0"/>
  <p:tag name="KSO_WM_DIAGRAM_MAX_ITEMCNT" val="6"/>
  <p:tag name="KSO_WM_DIAGRAM_MIN_ITEMCNT" val="2"/>
  <p:tag name="KSO_WM_DIAGRAM_VIRTUALLY_FRAME" val="{&quot;height&quot;:463.87114657133236,&quot;left&quot;:10.176104967630362,&quot;top&quot;:169.1,&quot;width&quot;:389.099833353907}"/>
  <p:tag name="KSO_WM_DIAGRAM_COLOR_MATCH_VALUE" val="{&quot;shape&quot;:{&quot;fill&quot;:{&quot;gradient&quot;:[{&quot;brightness&quot;:0.1899999976158142,&quot;colorType&quot;:1,&quot;foreColorIndex&quot;:5,&quot;pos&quot;:0.4099999964237213,&quot;transparency&quot;:0},{&quot;brightness&quot;:-0.4199999868869781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6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081_1*n_h_i*1_1_3"/>
  <p:tag name="KSO_WM_TEMPLATE_CATEGORY" val="diagram"/>
  <p:tag name="KSO_WM_TEMPLATE_INDEX" val="20231081"/>
  <p:tag name="KSO_WM_UNIT_LAYERLEVEL" val="1_1_1"/>
  <p:tag name="KSO_WM_TAG_VERSION" val="3.0"/>
  <p:tag name="KSO_WM_DIAGRAM_MAX_ITEMCNT" val="6"/>
  <p:tag name="KSO_WM_DIAGRAM_MIN_ITEMCNT" val="2"/>
  <p:tag name="KSO_WM_DIAGRAM_VIRTUALLY_FRAME" val="{&quot;height&quot;:463.87114657133236,&quot;left&quot;:10.176104967630362,&quot;top&quot;:169.1,&quot;width&quot;:389.099833353907}"/>
  <p:tag name="KSO_WM_DIAGRAM_COLOR_MATCH_VALUE" val="{&quot;shape&quot;:{&quot;fill&quot;:{&quot;gradient&quot;:[{&quot;brightness&quot;:-0.20000000298023224,&quot;colorType&quot;:1,&quot;foreColorIndex&quot;:5,&quot;pos&quot;:0.019999999552965164,&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6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081_1*n_h_i*1_1_2"/>
  <p:tag name="KSO_WM_TEMPLATE_CATEGORY" val="diagram"/>
  <p:tag name="KSO_WM_TEMPLATE_INDEX" val="20231081"/>
  <p:tag name="KSO_WM_UNIT_LAYERLEVEL" val="1_1_1"/>
  <p:tag name="KSO_WM_TAG_VERSION" val="3.0"/>
  <p:tag name="KSO_WM_DIAGRAM_MAX_ITEMCNT" val="6"/>
  <p:tag name="KSO_WM_DIAGRAM_MIN_ITEMCNT" val="2"/>
  <p:tag name="KSO_WM_DIAGRAM_VIRTUALLY_FRAME" val="{&quot;height&quot;:463.87114657133236,&quot;left&quot;:10.176104967630362,&quot;top&quot;:169.1,&quot;width&quot;:389.099833353907}"/>
  <p:tag name="KSO_WM_DIAGRAM_COLOR_MATCH_VALUE" val="{&quot;shape&quot;:{&quot;fill&quot;:{&quot;gradient&quot;:[{&quot;brightness&quot;:-0.20000000298023224,&quot;colorType&quot;:1,&quot;foreColorIndex&quot;:5,&quot;pos&quot;:0.019999999552965164,&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6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4"/>
  <p:tag name="KSO_WM_UNIT_ID" val="diagram20231081_1*n_h_i*1_2_4"/>
  <p:tag name="KSO_WM_TEMPLATE_CATEGORY" val="diagram"/>
  <p:tag name="KSO_WM_TEMPLATE_INDEX" val="20231081"/>
  <p:tag name="KSO_WM_UNIT_LAYERLEVEL" val="1_1_1"/>
  <p:tag name="KSO_WM_TAG_VERSION" val="3.0"/>
  <p:tag name="KSO_WM_DIAGRAM_MAX_ITEMCNT" val="6"/>
  <p:tag name="KSO_WM_DIAGRAM_MIN_ITEMCNT" val="2"/>
  <p:tag name="KSO_WM_DIAGRAM_VIRTUALLY_FRAME" val="{&quot;height&quot;:463.87114657133236,&quot;left&quot;:10.176104967630362,&quot;top&quot;:169.1,&quot;width&quot;:389.099833353907}"/>
  <p:tag name="KSO_WM_DIAGRAM_COLOR_MATCH_VALUE" val="{&quot;shape&quot;:{&quot;fill&quot;:{&quot;gradient&quot;:[{&quot;brightness&quot;:0.4000000059604645,&quot;colorType&quot;:1,&quot;foreColorIndex&quot;:5,&quot;pos&quot;:1,&quot;transparency&quot;:0.5799999833106995},{&quot;brightness&quot;:0.800000011920929,&quot;colorType&quot;:1,&quot;foreColorIndex&quot;:5,&quot;pos&quot;:0.41999998688697815,&quot;transparency&quot;:1}],&quot;type&quot;:3},&quot;glow&quot;:{&quot;colorType&quot;:0},&quot;line&quot;:{&quot;gradient&quot;:[{&quot;brightness&quot;:0.5,&quot;colorType&quot;:1,&quot;foreColorIndex&quot;:5,&quot;pos&quot;:0.6499999761581421,&quot;transparency&quot;:0},{&quot;brightness&quot;:0.5,&quot;colorType&quot;:1,&quot;foreColorIndex&quot;:5,&quot;pos&quot;:0.38999998569488525,&quot;transparency&quot;:0},{&quot;brightness&quot;:0.4000000059604645,&quot;colorType&quot;:1,&quot;foreColorIndex&quot;:5,&quot;pos&quot;:1,&quot;transparency&quot;:0},{&quot;brightness&quot;:-0.20000000298023224,&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6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6"/>
  <p:tag name="KSO_WM_UNIT_ID" val="diagram20231081_1*n_h_i*1_1_6"/>
  <p:tag name="KSO_WM_TEMPLATE_CATEGORY" val="diagram"/>
  <p:tag name="KSO_WM_TEMPLATE_INDEX" val="20231081"/>
  <p:tag name="KSO_WM_UNIT_LAYERLEVEL" val="1_1_1"/>
  <p:tag name="KSO_WM_TAG_VERSION" val="3.0"/>
  <p:tag name="KSO_WM_DIAGRAM_MAX_ITEMCNT" val="6"/>
  <p:tag name="KSO_WM_DIAGRAM_MIN_ITEMCNT" val="2"/>
  <p:tag name="KSO_WM_DIAGRAM_VIRTUALLY_FRAME" val="{&quot;height&quot;:463.87114657133236,&quot;left&quot;:10.176104967630362,&quot;top&quot;:169.1,&quot;width&quot;:389.099833353907}"/>
  <p:tag name="KSO_WM_DIAGRAM_COLOR_MATCH_VALUE" val="{&quot;shape&quot;:{&quot;fill&quot;:{&quot;gradient&quot;:[{&quot;brightness&quot;:-0.20000000298023224,&quot;colorType&quot;:1,&quot;foreColorIndex&quot;:5,&quot;pos&quot;:0.019999999552965164,&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6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231081_1*n_h_i*1_1_5"/>
  <p:tag name="KSO_WM_TEMPLATE_CATEGORY" val="diagram"/>
  <p:tag name="KSO_WM_TEMPLATE_INDEX" val="20231081"/>
  <p:tag name="KSO_WM_UNIT_LAYERLEVEL" val="1_1_1"/>
  <p:tag name="KSO_WM_TAG_VERSION" val="3.0"/>
  <p:tag name="KSO_WM_DIAGRAM_MAX_ITEMCNT" val="6"/>
  <p:tag name="KSO_WM_DIAGRAM_MIN_ITEMCNT" val="2"/>
  <p:tag name="KSO_WM_DIAGRAM_VIRTUALLY_FRAME" val="{&quot;height&quot;:463.87114657133236,&quot;left&quot;:10.176104967630362,&quot;top&quot;:169.1,&quot;width&quot;:389.099833353907}"/>
  <p:tag name="KSO_WM_DIAGRAM_COLOR_MATCH_VALUE" val="{&quot;shape&quot;:{&quot;fill&quot;:{&quot;gradient&quot;:[{&quot;brightness&quot;:-0.20000000298023224,&quot;colorType&quot;:1,&quot;foreColorIndex&quot;:5,&quot;pos&quot;:0.019999999552965164,&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6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081_1*n_h_i*1_1_1"/>
  <p:tag name="KSO_WM_TEMPLATE_CATEGORY" val="diagram"/>
  <p:tag name="KSO_WM_TEMPLATE_INDEX" val="20231081"/>
  <p:tag name="KSO_WM_UNIT_LAYERLEVEL" val="1_1_1"/>
  <p:tag name="KSO_WM_TAG_VERSION" val="3.0"/>
  <p:tag name="KSO_WM_DIAGRAM_MAX_ITEMCNT" val="6"/>
  <p:tag name="KSO_WM_DIAGRAM_MIN_ITEMCNT" val="2"/>
  <p:tag name="KSO_WM_DIAGRAM_VIRTUALLY_FRAME" val="{&quot;height&quot;:463.87114657133236,&quot;left&quot;:10.176104967630362,&quot;top&quot;:169.1,&quot;width&quot;:389.099833353907}"/>
  <p:tag name="KSO_WM_DIAGRAM_COLOR_MATCH_VALUE" val="{&quot;shape&quot;:{&quot;fill&quot;:{&quot;gradient&quot;:[{&quot;brightness&quot;:0,&quot;colorType&quot;:1,&quot;foreColorIndex&quot;:5,&quot;pos&quot;:0,&quot;transparency&quot;:0.8100000023841858},{&quot;brightness&quot;:0,&quot;colorType&quot;:2,&quot;pos&quot;:1,&quot;rgb&quot;:&quot;#f2f2f2&quot;,&quot;transparency&quot;:1},{&quot;brightness&quot;:0,&quot;colorType&quot;:1,&quot;foreColorIndex&quot;:5,&quot;pos&quot;:0.4699999988079071,&quot;transparency&quot;:0.759999990463256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6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31081_1*n_h_h_i*1_2_2_2"/>
  <p:tag name="KSO_WM_TEMPLATE_CATEGORY" val="diagram"/>
  <p:tag name="KSO_WM_TEMPLATE_INDEX" val="20231081"/>
  <p:tag name="KSO_WM_UNIT_LAYERLEVEL" val="1_1_1_1"/>
  <p:tag name="KSO_WM_TAG_VERSION" val="3.0"/>
  <p:tag name="KSO_WM_DIAGRAM_MAX_ITEMCNT" val="6"/>
  <p:tag name="KSO_WM_DIAGRAM_MIN_ITEMCNT" val="2"/>
  <p:tag name="KSO_WM_DIAGRAM_VIRTUALLY_FRAME" val="{&quot;height&quot;:463.87114657133236,&quot;left&quot;:10.176104967630362,&quot;top&quot;:169.1,&quot;width&quot;:389.099833353907}"/>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9,9,9,9,9,9]}"/>
</p:tagLst>
</file>

<file path=ppt/tags/tag6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1081_1*n_h_h_i*1_2_2_1"/>
  <p:tag name="KSO_WM_TEMPLATE_CATEGORY" val="diagram"/>
  <p:tag name="KSO_WM_TEMPLATE_INDEX" val="20231081"/>
  <p:tag name="KSO_WM_UNIT_LAYERLEVEL" val="1_1_1_1"/>
  <p:tag name="KSO_WM_TAG_VERSION" val="3.0"/>
  <p:tag name="KSO_WM_DIAGRAM_MAX_ITEMCNT" val="6"/>
  <p:tag name="KSO_WM_DIAGRAM_MIN_ITEMCNT" val="2"/>
  <p:tag name="KSO_WM_DIAGRAM_VIRTUALLY_FRAME" val="{&quot;height&quot;:463.87114657133236,&quot;left&quot;:10.176104967630362,&quot;top&quot;:169.1,&quot;width&quot;:389.09983335390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9,9,9,9,9,9]}"/>
</p:tagLst>
</file>

<file path=ppt/tags/tag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2644]}"/>
</p:tagLst>
</file>

<file path=ppt/tags/tag7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1081_1*n_h_h_f*1_2_2_1"/>
  <p:tag name="KSO_WM_TEMPLATE_CATEGORY" val="diagram"/>
  <p:tag name="KSO_WM_TEMPLATE_INDEX" val="20231081"/>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463.87114657133236,&quot;left&quot;:10.176104967630362,&quot;top&quot;:169.1,&quot;width&quot;:389.0998333539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你的智能图&#10;形项正文"/>
  <p:tag name="KSO_WM_UNIT_TEXT_FILL_FORE_SCHEMECOLOR_INDEX" val="1"/>
  <p:tag name="KSO_WM_UNIT_TEXT_FILL_TYPE" val="1"/>
  <p:tag name="KSO_WM_DIAGRAM_USE_COLOR_VALUE" val="{&quot;color_scheme&quot;:1,&quot;color_type&quot;:1,&quot;theme_color_indexes&quot;:[9,9,9,9,9,9]}"/>
</p:tagLst>
</file>

<file path=ppt/tags/tag7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1081_1*n_h_h_i*1_2_1_2"/>
  <p:tag name="KSO_WM_TEMPLATE_CATEGORY" val="diagram"/>
  <p:tag name="KSO_WM_TEMPLATE_INDEX" val="20231081"/>
  <p:tag name="KSO_WM_UNIT_LAYERLEVEL" val="1_1_1_1"/>
  <p:tag name="KSO_WM_TAG_VERSION" val="3.0"/>
  <p:tag name="KSO_WM_DIAGRAM_MAX_ITEMCNT" val="6"/>
  <p:tag name="KSO_WM_DIAGRAM_MIN_ITEMCNT" val="2"/>
  <p:tag name="KSO_WM_DIAGRAM_VIRTUALLY_FRAME" val="{&quot;height&quot;:463.87114657133236,&quot;left&quot;:10.176104967630362,&quot;top&quot;:169.1,&quot;width&quot;:389.099833353907}"/>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9,9,9,9,9,9]}"/>
</p:tagLst>
</file>

<file path=ppt/tags/tag7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1081_1*n_h_h_i*1_2_1_1"/>
  <p:tag name="KSO_WM_TEMPLATE_CATEGORY" val="diagram"/>
  <p:tag name="KSO_WM_TEMPLATE_INDEX" val="20231081"/>
  <p:tag name="KSO_WM_UNIT_LAYERLEVEL" val="1_1_1_1"/>
  <p:tag name="KSO_WM_TAG_VERSION" val="3.0"/>
  <p:tag name="KSO_WM_DIAGRAM_MAX_ITEMCNT" val="6"/>
  <p:tag name="KSO_WM_DIAGRAM_MIN_ITEMCNT" val="2"/>
  <p:tag name="KSO_WM_DIAGRAM_VIRTUALLY_FRAME" val="{&quot;height&quot;:463.87114657133236,&quot;left&quot;:10.176104967630362,&quot;top&quot;:169.1,&quot;width&quot;:389.09983335390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9,9,9,9,9,9]}"/>
</p:tagLst>
</file>

<file path=ppt/tags/tag7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081_1*n_h_h_f*1_2_1_1"/>
  <p:tag name="KSO_WM_TEMPLATE_CATEGORY" val="diagram"/>
  <p:tag name="KSO_WM_TEMPLATE_INDEX" val="20231081"/>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463.87114657133236,&quot;left&quot;:10.176104967630362,&quot;top&quot;:169.1,&quot;width&quot;:389.0998333539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你的智能图&#10;形项正文内容"/>
  <p:tag name="KSO_WM_UNIT_TEXT_FILL_FORE_SCHEMECOLOR_INDEX" val="1"/>
  <p:tag name="KSO_WM_UNIT_TEXT_FILL_TYPE" val="1"/>
  <p:tag name="KSO_WM_DIAGRAM_USE_COLOR_VALUE" val="{&quot;color_scheme&quot;:1,&quot;color_type&quot;:1,&quot;theme_color_indexes&quot;:[9,9,9,9,9,9]}"/>
</p:tagLst>
</file>

<file path=ppt/tags/tag7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594,3319296,3314300]}"/>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594,3319296,3314300]}"/>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431.5,&quot;left&quot;:22.569036286501294,&quot;top&quot;:222.2,&quot;width&quot;:364.0995140582434}"/>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431.5,&quot;left&quot;:22.569036286501294,&quot;top&quot;:222.2,&quot;width&quot;:364.0995140582434}"/>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8.xml><?xml version="1.0" encoding="utf-8"?>
<p:tagLst xmlns:p="http://schemas.openxmlformats.org/presentationml/2006/main">
  <p:tag name="KSO_WM_DIAGRAM_VIRTUALLY_FRAME" val="{&quot;height&quot;:529,&quot;left&quot;:36.85,&quot;top&quot;:112.65000000000002,&quot;width&quot;:772.0910498514643}"/>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431.5,&quot;left&quot;:22.569036286501294,&quot;top&quot;:222.2,&quot;width&quot;:364.0995140582434}"/>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431.5,&quot;left&quot;:22.569036286501294,&quot;top&quot;:222.2,&quot;width&quot;:364.0995140582434}"/>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431.5,&quot;left&quot;:22.569036286501294,&quot;top&quot;:222.2,&quot;width&quot;:364.0995140582434}"/>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431.5,&quot;left&quot;:22.569036286501294,&quot;top&quot;:222.2,&quot;width&quot;:364.0995140582434}"/>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431.5,&quot;left&quot;:22.569036286501294,&quot;top&quot;:222.2,&quot;width&quot;:364.0995140582434}"/>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431.5,&quot;left&quot;:22.569036286501294,&quot;top&quot;:222.2,&quot;width&quot;:364.0995140582434}"/>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9,9,9,9,9,9]}"/>
</p:tagLst>
</file>

<file path=ppt/tags/tag8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431.5,&quot;left&quot;:22.569036286501294,&quot;top&quot;:222.2,&quot;width&quot;:364.0995140582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9,9,9,9,9,9]}"/>
</p:tagLst>
</file>

<file path=ppt/tags/tag8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431.5,&quot;left&quot;:22.569036286501294,&quot;top&quot;:222.2,&quot;width&quot;:364.0995140582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9,9,9,9,9,9]}"/>
</p:tagLst>
</file>

<file path=ppt/tags/tag8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431.5,&quot;left&quot;:22.569036286501294,&quot;top&quot;:222.2,&quot;width&quot;:364.0995140582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9,9,9,9,9,9]}"/>
</p:tagLst>
</file>

<file path=ppt/tags/tag8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431.5,&quot;left&quot;:22.569036286501294,&quot;top&quot;:222.2,&quot;width&quot;:364.0995140582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9,9,9,9,9,9]}"/>
</p:tagLst>
</file>

<file path=ppt/tags/tag9.xml><?xml version="1.0" encoding="utf-8"?>
<p:tagLst xmlns:p="http://schemas.openxmlformats.org/presentationml/2006/main">
  <p:tag name="KSO_WM_BEAUTIFY_FLAG" val="#wm#"/>
  <p:tag name="KSO_WM_UNIT_FILL_FORE_SCHEMECOLOR_INDEX_1_BRIGHTNESS" val="0"/>
  <p:tag name="KSO_WM_UNIT_FILL_FORE_SCHEMECOLOR_INDEX_1" val="14"/>
  <p:tag name="KSO_WM_UNIT_FILL_FORE_SCHEMECOLOR_INDEX_1_POS" val="0"/>
  <p:tag name="KSO_WM_UNIT_FILL_FORE_SCHEMECOLOR_INDEX_1_TRANS" val="1"/>
  <p:tag name="KSO_WM_UNIT_FILL_FORE_SCHEMECOLOR_INDEX_2_BRIGHTNESS" val="0.8"/>
  <p:tag name="KSO_WM_UNIT_FILL_FORE_SCHEMECOLOR_INDEX_2" val="5"/>
  <p:tag name="KSO_WM_UNIT_FILL_FORE_SCHEMECOLOR_INDEX_2_POS" val="0.52"/>
  <p:tag name="KSO_WM_UNIT_FILL_FORE_SCHEMECOLOR_INDEX_2_TRANS" val="0.85"/>
  <p:tag name="KSO_WM_UNIT_FILL_GRADIENT_TYPE" val="0"/>
  <p:tag name="KSO_WM_UNIT_FILL_GRADIENT_ANGLE" val="90"/>
  <p:tag name="KSO_WM_UNIT_FILL_GRADIENT_DIRECTION" val="1"/>
  <p:tag name="KSO_WM_UNIT_LINE_FORE_SCHEMECOLOR_INDEX_BRIGHTNESS" val="0"/>
  <p:tag name="KSO_WM_UNIT_LINE_FILL_TYPE" val="2"/>
  <p:tag name="KSO_WM_UNIT_TEXT_FILL_FORE_SCHEMECOLOR_INDEX_BRIGHTNESS" val="0"/>
  <p:tag name="KSO_WM_UNIT_TEXT_FILL_TYPE" val="1"/>
  <p:tag name="KSO_WM_DIAGRAM_VERSION" val="3"/>
  <p:tag name="KSO_WM_DIAGRAM_COLOR_TRICK" val="3"/>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6"/>
  <p:tag name="KSO_WM_UNIT_ID" val="diagram20230964_1*n_h_i*1_1_6"/>
  <p:tag name="KSO_WM_TEMPLATE_CATEGORY" val="diagram"/>
  <p:tag name="KSO_WM_TEMPLATE_INDEX" val="20230964"/>
  <p:tag name="KSO_WM_UNIT_LAYERLEVEL" val="1_1_1"/>
  <p:tag name="KSO_WM_TAG_VERSION" val="3.0"/>
  <p:tag name="KSO_WM_DIAGRAM_MAX_ITEMCNT" val="6"/>
  <p:tag name="KSO_WM_DIAGRAM_MIN_ITEMCNT" val="2"/>
  <p:tag name="KSO_WM_DIAGRAM_VIRTUALLY_FRAME" val="{&quot;height&quot;:529,&quot;left&quot;:36.85,&quot;top&quot;:112.65000000000002,&quot;width&quot;:772.0910498514643}"/>
  <p:tag name="KSO_WM_DIAGRAM_COLOR_MATCH_VALUE" val="{&quot;shape&quot;:{&quot;fill&quot;:{&quot;gradient&quot;:[{&quot;brightness&quot;:0,&quot;colorType&quot;:2,&quot;pos&quot;:0,&quot;rgb&quot;:&quot;#ffffff&quot;,&quot;transparency&quot;:1},{&quot;brightness&quot;:0.800000011920929,&quot;colorType&quot;:1,&quot;foreColorIndex&quot;:5,&quot;pos&quot;:0.5199999809265137,&quot;transparency&quot;:0.8500000238418579}],&quot;type&quot;:3},&quot;glow&quot;:{&quot;colorType&quot;:0},&quot;line&quot;:{&quot;solidLine&quot;:{&quot;brightness&quot;:0,&quot;colorType&quot;:1,&quot;foreColorIndex&quot;:5,&quot;transparency&quot;:0.8999999761581421},&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5"/>
  <p:tag name="KSO_WM_DIAGRAM_USE_COLOR_VALUE" val="{&quot;color_scheme&quot;:1,&quot;color_type&quot;:1,&quot;theme_color_indexes&quot;:[9,9,9,9,9,9]}"/>
</p:tagLst>
</file>

<file path=ppt/tags/tag9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431.5,&quot;left&quot;:22.569036286501294,&quot;top&quot;:222.2,&quot;width&quot;:364.0995140582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9,9,9,9,9,9]}"/>
</p:tagLst>
</file>

<file path=ppt/tags/tag9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431.5,&quot;left&quot;:22.569036286501294,&quot;top&quot;:222.2,&quot;width&quot;:364.0995140582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9,9,9,9,9,9]}"/>
</p:tagLst>
</file>

<file path=ppt/tags/tag9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594,3319296,3314300,3315984]}"/>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DIAGRAM_VIRTUALLY_FRAME" val="{&quot;height&quot;:665.8102594508116,&quot;left&quot;:4.939165083665467,&quot;top&quot;:200.35,&quot;width&quot;:475.46083491633453}"/>
</p:tagLst>
</file>

<file path=ppt/tags/tag96.xml><?xml version="1.0" encoding="utf-8"?>
<p:tagLst xmlns:p="http://schemas.openxmlformats.org/presentationml/2006/main">
  <p:tag name="KSO_WM_DIAGRAM_VIRTUALLY_FRAME" val="{&quot;height&quot;:579.9102594508116,&quot;left&quot;:4.939165083665467,&quot;top&quot;:286.25,&quot;width&quot;:464.36722772633294}"/>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092_1*n_h_a*1_1_1"/>
  <p:tag name="KSO_WM_TEMPLATE_CATEGORY" val="diagram"/>
  <p:tag name="KSO_WM_TEMPLATE_INDEX" val="20231092"/>
  <p:tag name="KSO_WM_UNIT_LAYERLEVEL" val="1_1_1"/>
  <p:tag name="KSO_WM_TAG_VERSION" val="3.0"/>
  <p:tag name="KSO_WM_UNIT_ISCONTENTSTITLE" val="0"/>
  <p:tag name="KSO_WM_UNIT_ISNUMDGMTITLE" val="0"/>
  <p:tag name="KSO_WM_UNIT_NOCLEAR" val="0"/>
  <p:tag name="KSO_WM_UNIT_VALUE" val="40"/>
  <p:tag name="KSO_WM_DIAGRAM_VERSION" val="3"/>
  <p:tag name="KSO_WM_DIAGRAM_COLOR_TRICK" val="1"/>
  <p:tag name="KSO_WM_DIAGRAM_COLOR_TEXT_CAN_REMOVE" val="n"/>
  <p:tag name="KSO_WM_DIAGRAM_MAX_ITEMCNT" val="6"/>
  <p:tag name="KSO_WM_DIAGRAM_MIN_ITEMCNT" val="2"/>
  <p:tag name="KSO_WM_DIAGRAM_VIRTUALLY_FRAME" val="{&quot;height&quot;:665.8102594508116,&quot;left&quot;:4.939165083665467,&quot;top&quot;:200.35,&quot;width&quot;:475.46083491633453}"/>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2,&quot;pos&quot;:1,&quot;rgb&quot;:&quot;#ffffff&quot;,&quot;transparency&quot;:1},{&quot;brightness&quot;:0,&quot;colorType&quot;:2,&quot;pos&quot;:0,&quot;rgb&quot;:&quot;#ffffff&quot;,&quot;transparency&quot;:0}],&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单击此处&#10;添加标题"/>
  <p:tag name="KSO_WM_UNIT_FILL_TYPE" val="3"/>
  <p:tag name="KSO_WM_DIAGRAM_USE_COLOR_VALUE" val="{&quot;color_scheme&quot;:1,&quot;color_type&quot;:1,&quot;theme_color_indexes&quot;:[9,9,9,9,9,9]}"/>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092_1*n_h_i*1_1_3"/>
  <p:tag name="KSO_WM_TEMPLATE_CATEGORY" val="diagram"/>
  <p:tag name="KSO_WM_TEMPLATE_INDEX" val="2023109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665.8102594508116,&quot;left&quot;:4.939165083665467,&quot;top&quot;:200.35,&quot;width&quot;:475.46083491633453}"/>
  <p:tag name="KSO_WM_DIAGRAM_COLOR_MATCH_VALUE" val="{&quot;shape&quot;:{&quot;fill&quot;:{&quot;type&quot;:0},&quot;glow&quot;:{&quot;colorType&quot;:0},&quot;line&quot;:{&quot;gradient&quot;:[{&quot;brightness&quot;:0,&quot;colorType&quot;:1,&quot;foreColorIndex&quot;:5,&quot;pos&quot;:0.9900000095367432,&quot;transparency&quot;:0.7900000214576721},{&quot;brightness&quot;:0,&quot;colorType&quot;:1,&quot;foreColorIndex&quot;:5,&quot;pos&quot;:0,&quot;transparency&quot;:0.8999999761581421}],&quot;type&quot;:2},&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9,9,9,9,9,9]}"/>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092_1*n_h_i*1_1_4"/>
  <p:tag name="KSO_WM_TEMPLATE_CATEGORY" val="diagram"/>
  <p:tag name="KSO_WM_TEMPLATE_INDEX" val="2023109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665.8102594508116,&quot;left&quot;:4.939165083665467,&quot;top&quot;:200.35,&quot;width&quot;:475.46083491633453}"/>
  <p:tag name="KSO_WM_DIAGRAM_COLOR_MATCH_VALUE" val="{&quot;shape&quot;:{&quot;fill&quot;:{&quot;type&quot;:0},&quot;glow&quot;:{&quot;colorType&quot;:0},&quot;line&quot;:{&quot;gradient&quot;:[{&quot;brightness&quot;:0,&quot;colorType&quot;:1,&quot;foreColorIndex&quot;:5,&quot;pos&quot;:1,&quot;transparency&quot;:0.9599999785423279},{&quot;brightness&quot;:0,&quot;colorType&quot;:1,&quot;foreColorIndex&quot;:5,&quot;pos&quot;:0,&quot;transparency&quot;:0.9300000071525574}],&quot;type&quot;:2},&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9,9,9,9,9,9]}"/>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苹方-简"/>
        <a:ea typeface="苹方-简"/>
        <a:cs typeface=""/>
      </a:majorFont>
      <a:minorFont>
        <a:latin typeface="苹方-简"/>
        <a:ea typeface="苹方-简"/>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8856</Words>
  <Application>WPS 文字</Application>
  <PresentationFormat>宽屏</PresentationFormat>
  <Paragraphs>456</Paragraphs>
  <Slides>29</Slides>
  <Notes>4</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29</vt:i4>
      </vt:variant>
    </vt:vector>
  </HeadingPairs>
  <TitlesOfParts>
    <vt:vector size="53" baseType="lpstr">
      <vt:lpstr>Arial</vt:lpstr>
      <vt:lpstr>宋体</vt:lpstr>
      <vt:lpstr>Wingdings</vt:lpstr>
      <vt:lpstr>Wingdings</vt:lpstr>
      <vt:lpstr>Avenir Book</vt:lpstr>
      <vt:lpstr>Avenir Book</vt:lpstr>
      <vt:lpstr>宋体</vt:lpstr>
      <vt:lpstr>汉仪书宋二KW</vt:lpstr>
      <vt:lpstr>Avenir Heavy</vt:lpstr>
      <vt:lpstr>DIN Alternate</vt:lpstr>
      <vt:lpstr>Alibaba PuHuiTi Regular</vt:lpstr>
      <vt:lpstr>Avenir Medium</vt:lpstr>
      <vt:lpstr>Avenir Next Regular</vt:lpstr>
      <vt:lpstr>微软雅黑</vt:lpstr>
      <vt:lpstr>微软雅黑 Light</vt:lpstr>
      <vt:lpstr>汉仪中黑KW</vt:lpstr>
      <vt:lpstr>宋体</vt:lpstr>
      <vt:lpstr>Arial Unicode MS</vt:lpstr>
      <vt:lpstr>苹方-简</vt:lpstr>
      <vt:lpstr>+中文标题</vt:lpstr>
      <vt:lpstr>OPPOSans M</vt:lpstr>
      <vt:lpstr>Avenir Next Medium</vt:lpstr>
      <vt:lpstr>OPPOSans M</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SE7EN</cp:lastModifiedBy>
  <cp:revision>229</cp:revision>
  <dcterms:created xsi:type="dcterms:W3CDTF">2025-03-28T14:36:18Z</dcterms:created>
  <dcterms:modified xsi:type="dcterms:W3CDTF">2025-03-28T14:36:18Z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2052-7.2.2.8955</vt:lpwstr>
  </property>
  <property fmtid="{D5CDD505-2E9C-101B-9397-08002B2CF9AE}" pid="3" name="ICV">
    <vt:lpwstr>75658B090B9F3FD526F6DE67365C164A_41</vt:lpwstr>
  </property>
</Properties>
</file>